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5" r:id="rId8"/>
    <p:sldId id="263" r:id="rId9"/>
    <p:sldId id="264" r:id="rId10"/>
    <p:sldId id="267" r:id="rId11"/>
    <p:sldId id="268" r:id="rId12"/>
    <p:sldId id="269" r:id="rId13"/>
    <p:sldId id="270" r:id="rId14"/>
    <p:sldId id="286" r:id="rId15"/>
    <p:sldId id="271" r:id="rId16"/>
    <p:sldId id="273" r:id="rId17"/>
    <p:sldId id="274" r:id="rId18"/>
    <p:sldId id="275" r:id="rId19"/>
    <p:sldId id="276" r:id="rId20"/>
    <p:sldId id="277" r:id="rId21"/>
    <p:sldId id="287" r:id="rId22"/>
    <p:sldId id="279" r:id="rId23"/>
    <p:sldId id="282" r:id="rId24"/>
    <p:sldId id="283" r:id="rId25"/>
    <p:sldId id="285" r:id="rId26"/>
    <p:sldId id="262" r:id="rId27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FEA"/>
    <a:srgbClr val="B5B5ED"/>
    <a:srgbClr val="D6D6F5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FF70F-A70D-2BC9-2573-BA7D6850A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B6141D-F503-AFEC-A4A2-3F73D1E48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2EADFA-3357-BD7A-AE53-DE48DD45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8DBA4-E1FD-7F3E-7A1B-327653FDB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79D3F6-CCD1-C78E-0321-7975CBFB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77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42EAF-FAF0-1806-3691-832A1619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DD921B-A7A7-1405-7C8B-B8DA3A64C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1DB4C2-D299-96B7-F652-934786DB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79E17D-7BCD-568E-4A31-AC6B6114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E378-4571-13CD-F206-DA6E6DAD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07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8D2D4A-1B14-905E-A47D-91CF5FB70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A150AC-934E-50B3-A805-AF1AD0AD1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3D36E-ECC1-838C-D76D-F591999E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90B93-82D6-FBC3-1419-7978424D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72737-E795-16CF-6F60-5F85EA5D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1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398F2-DA5A-CBE6-91CF-8DA104C1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9716ED-2E7E-3695-3A17-2DA761BF0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B62897-B820-0EB5-908D-112CC9BE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E58EC4-74CB-90E8-782F-AE8C3029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B0309-95AF-9FC9-D5C3-BB55AF16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47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48CD2-61EE-22F8-4AFE-5D31245A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D6BA8A-208C-BA74-9677-0EFE83209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D594C7-0047-E81D-20C8-9A08B900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FF48B6-2C61-7467-190F-86A1517A4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502360-260B-64BE-E674-98D65A1A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27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7F2C7-372F-7A15-AD31-1A33AF88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5E8922-0250-67A3-2153-12AA679D5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2A4ABA-4808-C231-B2EE-7E96CF5A3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2CA5F0-6C42-AD59-B7CB-4D554F15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2C5BCE-7499-472D-471B-78D5E22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553173-FC95-B6D9-A4DB-0CE18FD7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CA951-5131-1317-1BDB-193E1549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84CDCA-6ED7-610B-B2B1-90A92FBB2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69E09D-41A3-7225-ACAB-DC13FAE39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0CFC0-C084-BD21-9B00-37F1ECAE0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1AA55F-C0ED-9729-85B6-A40F1C2F1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9E85E8-11A7-3F48-237D-0098BF05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040A88-1EB6-26F5-124D-7BE01B8F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A09DF9-8A20-7FF8-FE7F-5834BD0A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64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92C5D-FCFB-A8E1-08AF-669A5FBF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91A6E0-EA1E-234B-F978-8E268EC5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6C2779-4682-ABEF-6994-32CDEE2F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5183A0-95C9-A161-1317-103B63FF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70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A976C6-1A00-264B-46B6-081539E2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D91A00-68A1-413B-EF2B-7B6CBAC6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8EC9B0-B2C3-E26E-E089-4B4D846B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94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175B3-558B-5359-A377-EA7524F5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187062-5FBF-4F00-EB2C-55256C641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B6FE3C-EEFF-0A44-57B9-572DE1E6F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9E556-07AA-E11F-644A-149339C4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283E99-3F28-117D-97A1-1600B3C6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B133F0-690C-DF5A-3A25-D67960D8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32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F470D-5CB4-8293-006D-62AA18D1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4B5B56-8726-4E28-3039-B8A8F9D84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82AEE-F2C1-9AA5-13A8-8BC3BA25F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764313-D993-E6DF-47F1-97CDEBD6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380382-8653-D959-BD33-6A80FCDD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6174D8-9288-588E-2A40-D7DF034B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46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C6B1A9-940F-36C0-B9A3-620F769B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16F8E7-FCEF-373E-3BCA-0EC105555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DA085-3345-4B8F-F2D9-F93FC5C84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3BFDC-598D-47E4-957B-4F6822301A70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D1FEF-6C8E-5FA7-C819-023ADA832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C01CB-7167-D505-BFED-229BEB8C3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D942-DE75-48AA-BF8C-1EF88591F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A3DF91A1-471D-7F5A-A02C-715C08F0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9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7E8C7E7-FA45-59B5-F7C9-B31525FFC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00512"/>
              </p:ext>
            </p:extLst>
          </p:nvPr>
        </p:nvGraphicFramePr>
        <p:xfrm>
          <a:off x="2468561" y="2655260"/>
          <a:ext cx="7254875" cy="3590232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178670">
                  <a:extLst>
                    <a:ext uri="{9D8B030D-6E8A-4147-A177-3AD203B41FA5}">
                      <a16:colId xmlns:a16="http://schemas.microsoft.com/office/drawing/2014/main" val="2322680014"/>
                    </a:ext>
                  </a:extLst>
                </a:gridCol>
                <a:gridCol w="2076205">
                  <a:extLst>
                    <a:ext uri="{9D8B030D-6E8A-4147-A177-3AD203B41FA5}">
                      <a16:colId xmlns:a16="http://schemas.microsoft.com/office/drawing/2014/main" val="2306951740"/>
                    </a:ext>
                  </a:extLst>
                </a:gridCol>
              </a:tblGrid>
              <a:tr h="309436">
                <a:tc gridSpan="2">
                  <a:txBody>
                    <a:bodyPr/>
                    <a:lstStyle/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Industria, Transición Energética Proyectos estratégicos                                   </a:t>
                      </a:r>
                      <a:r>
                        <a:rPr lang="es-ES" alt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78,4</a:t>
                      </a:r>
                      <a:r>
                        <a:rPr lang="es-ES" altLang="es-E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M€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89335"/>
                  </a:ext>
                </a:extLst>
              </a:tr>
              <a:tr h="457503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</a:t>
                      </a:r>
                      <a:r>
                        <a:rPr lang="es-ES" altLang="es-E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PYMES DESARROLLO INDUSTRIAL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CONVOCATORIA 2024</a:t>
                      </a:r>
                    </a:p>
                  </a:txBody>
                  <a:tcPr marL="91438" marR="91438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2621824377"/>
                  </a:ext>
                </a:extLst>
              </a:tr>
              <a:tr h="309436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</a:t>
                      </a:r>
                      <a:r>
                        <a:rPr lang="es-ES" altLang="es-E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Indartu</a:t>
                      </a:r>
                      <a:r>
                        <a:rPr lang="es-ES" alt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zonas desfavorecidas 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 20 M€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942734"/>
                  </a:ext>
                </a:extLst>
              </a:tr>
              <a:tr h="309436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Gauzatu Industria ayuda a inversiones y creación de empleo</a:t>
                      </a:r>
                    </a:p>
                  </a:txBody>
                  <a:tcPr marL="91438" marR="91438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28 M€</a:t>
                      </a:r>
                    </a:p>
                  </a:txBody>
                  <a:tcPr marL="91438" marR="91438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90396498"/>
                  </a:ext>
                </a:extLst>
              </a:tr>
              <a:tr h="309436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Renove</a:t>
                      </a:r>
                      <a:r>
                        <a:rPr lang="es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Industria 4.0 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5 M€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19098"/>
                  </a:ext>
                </a:extLst>
              </a:tr>
              <a:tr h="347805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Empresas en crisis: </a:t>
                      </a:r>
                      <a:r>
                        <a:rPr lang="es-ES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Bideratu</a:t>
                      </a:r>
                      <a:r>
                        <a:rPr lang="es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Berria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 M€</a:t>
                      </a:r>
                    </a:p>
                  </a:txBody>
                  <a:tcPr marL="91438" marR="91438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012028426"/>
                  </a:ext>
                </a:extLst>
              </a:tr>
              <a:tr h="309436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 Lortu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0,5 M€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61087"/>
                  </a:ext>
                </a:extLst>
              </a:tr>
              <a:tr h="309436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descarbonización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de la industria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 M€</a:t>
                      </a:r>
                    </a:p>
                  </a:txBody>
                  <a:tcPr marL="91438" marR="91438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2580281920"/>
                  </a:ext>
                </a:extLst>
              </a:tr>
              <a:tr h="309436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Clúster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3,9 M€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2860"/>
                  </a:ext>
                </a:extLst>
              </a:tr>
              <a:tr h="309436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Actuaciones estratégicas</a:t>
                      </a:r>
                    </a:p>
                  </a:txBody>
                  <a:tcPr marL="91438" marR="91438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939219361"/>
                  </a:ext>
                </a:extLst>
              </a:tr>
              <a:tr h="309436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 Estratégicos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44,1 M€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2705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49F4D41-D020-591E-0846-AE1B43054C63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4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F9FE7C4B-190F-75AD-88E7-B68C85157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70580"/>
              </p:ext>
            </p:extLst>
          </p:nvPr>
        </p:nvGraphicFramePr>
        <p:xfrm>
          <a:off x="1856508" y="2332311"/>
          <a:ext cx="8758940" cy="4094248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7585356">
                  <a:extLst>
                    <a:ext uri="{9D8B030D-6E8A-4147-A177-3AD203B41FA5}">
                      <a16:colId xmlns:a16="http://schemas.microsoft.com/office/drawing/2014/main" val="2322680014"/>
                    </a:ext>
                  </a:extLst>
                </a:gridCol>
                <a:gridCol w="1173584">
                  <a:extLst>
                    <a:ext uri="{9D8B030D-6E8A-4147-A177-3AD203B41FA5}">
                      <a16:colId xmlns:a16="http://schemas.microsoft.com/office/drawing/2014/main" val="2306951740"/>
                    </a:ext>
                  </a:extLst>
                </a:gridCol>
              </a:tblGrid>
              <a:tr h="384140">
                <a:tc gridSpan="2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Inversiones en dotaciones industriales (a través de </a:t>
                      </a:r>
                      <a:r>
                        <a:rPr kumimoji="0" lang="es-ES" altLang="es-E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Sprilur</a:t>
                      </a: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                                                               71 M€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89335"/>
                  </a:ext>
                </a:extLst>
              </a:tr>
              <a:tr h="457503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Regeneración/Rehabilitación de espacios industriales obsoletos o en desuso</a:t>
                      </a:r>
                    </a:p>
                  </a:txBody>
                  <a:tcPr marL="91438" marR="91438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13,7 M€</a:t>
                      </a:r>
                    </a:p>
                  </a:txBody>
                  <a:tcPr marL="91438" marR="91438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2621824377"/>
                  </a:ext>
                </a:extLst>
              </a:tr>
              <a:tr h="309436">
                <a:tc gridSpan="2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 Compra de terrenos, oficinas o pabellones en Prado (Mungia),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Ugaldeguren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II (Zamudio), Sidenor (Legazpi)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 Obras en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Inama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Muxika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),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Oikia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Zumaia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 y Arcelor (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Zumarraga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N W3" pitchFamily="1" charset="-128"/>
                        <a:cs typeface="Arial" panose="020B0604020202020204" pitchFamily="34" charset="0"/>
                        <a:sym typeface="Gill Sans" pitchFamily="1" charset="0"/>
                      </a:endParaRP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345150"/>
                  </a:ext>
                </a:extLst>
              </a:tr>
              <a:tr h="347805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Obras en Zonas de Actuación Preferentes (Planes Estratégicos Comarcales)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24,1 M€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028426"/>
                  </a:ext>
                </a:extLst>
              </a:tr>
              <a:tr h="309436">
                <a:tc gridSpan="2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Ezkerraldea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; Recuperación de suelos contaminados en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Etxeuli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y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Burtzeña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; Polo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Biosinatario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Ezkerraldea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Enkarterri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: edificación en el Polígono El Longar (Zalla) y Polo de Bioeconomía (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Güeñes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Oarsoaldea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: edificación en La Herrera (Pasaia)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361087"/>
                  </a:ext>
                </a:extLst>
              </a:tr>
              <a:tr h="309436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Obras en los proyectos del Plan de Inversiones Estratégicas</a:t>
                      </a:r>
                    </a:p>
                  </a:txBody>
                  <a:tcPr marL="91438" marR="91438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15,8 M€</a:t>
                      </a:r>
                    </a:p>
                  </a:txBody>
                  <a:tcPr marL="91438" marR="91438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2580281920"/>
                  </a:ext>
                </a:extLst>
              </a:tr>
              <a:tr h="309436">
                <a:tc gridSpan="2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 CFA Automoción (Mercedes) y Fabricación flexible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Gestamp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 Cala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Basordas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: obras de reparación del dique y acondicionamiento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2860"/>
                  </a:ext>
                </a:extLst>
              </a:tr>
              <a:tr h="309436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Generación de activos inmobiliarios de promoción pública 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17,4 M€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19361"/>
                  </a:ext>
                </a:extLst>
              </a:tr>
              <a:tr h="309436">
                <a:tc gridSpan="2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VIAP (Vitoria-Gasteiz);  Pulla (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Elorrio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);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Ballonti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II (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Ortuella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);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Ezkuzaitzeta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fase III;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Irai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Errota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Ormaiztegi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);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Erisono-Tekniker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Eibar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2705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ED289F8-ADAD-2B6A-D66C-010C4C29BBF4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9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07653"/>
              </p:ext>
            </p:extLst>
          </p:nvPr>
        </p:nvGraphicFramePr>
        <p:xfrm>
          <a:off x="2667733" y="2468559"/>
          <a:ext cx="7345363" cy="4175127"/>
        </p:xfrm>
        <a:graphic>
          <a:graphicData uri="http://schemas.openxmlformats.org/drawingml/2006/table">
            <a:tbl>
              <a:tblPr bandRow="1"/>
              <a:tblGrid>
                <a:gridCol w="5285417">
                  <a:extLst>
                    <a:ext uri="{9D8B030D-6E8A-4147-A177-3AD203B41FA5}">
                      <a16:colId xmlns:a16="http://schemas.microsoft.com/office/drawing/2014/main" val="2580850966"/>
                    </a:ext>
                  </a:extLst>
                </a:gridCol>
                <a:gridCol w="2059946">
                  <a:extLst>
                    <a:ext uri="{9D8B030D-6E8A-4147-A177-3AD203B41FA5}">
                      <a16:colId xmlns:a16="http://schemas.microsoft.com/office/drawing/2014/main" val="2885681277"/>
                    </a:ext>
                  </a:extLst>
                </a:gridCol>
              </a:tblGrid>
              <a:tr h="37955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u-ES" altLang="es-ES" sz="14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ENERGÍA - </a:t>
                      </a:r>
                      <a:r>
                        <a:rPr kumimoji="0" lang="eu-ES" altLang="es-ES" sz="1400" b="1" u="none" strike="noStrike" cap="none" normalizeH="0" baseline="0" noProof="0" dirty="0" err="1">
                          <a:ln>
                            <a:noFill/>
                          </a:ln>
                          <a:effectLst/>
                        </a:rPr>
                        <a:t>Ente</a:t>
                      </a:r>
                      <a:r>
                        <a:rPr kumimoji="0" lang="eu-ES" altLang="es-ES" sz="14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Vasco de la Energía (adicional al </a:t>
                      </a:r>
                      <a:r>
                        <a:rPr kumimoji="0" lang="eu-ES" altLang="es-ES" sz="1400" b="1" u="none" strike="noStrike" cap="none" normalizeH="0" baseline="0" noProof="0" dirty="0" err="1">
                          <a:ln>
                            <a:noFill/>
                          </a:ln>
                          <a:effectLst/>
                        </a:rPr>
                        <a:t>Departamento</a:t>
                      </a:r>
                      <a:r>
                        <a:rPr kumimoji="0" lang="eu-ES" altLang="es-ES" sz="14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46884"/>
                  </a:ext>
                </a:extLst>
              </a:tr>
              <a:tr h="379557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Participación en proyectos energéticos </a:t>
                      </a:r>
                      <a:r>
                        <a:rPr kumimoji="0" lang="es-ES" altLang="es-E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 recursos propios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45.998.125 €</a:t>
                      </a: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244961"/>
                  </a:ext>
                </a:extLst>
              </a:tr>
              <a:tr h="379557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effectLst/>
                        </a:rPr>
                        <a:t>Proyectos de Energía Solar</a:t>
                      </a:r>
                      <a:r>
                        <a:rPr lang="es-ES" sz="1400" kern="1200" baseline="0" dirty="0">
                          <a:effectLst/>
                        </a:rPr>
                        <a:t> Fotovoltaica</a:t>
                      </a:r>
                      <a:r>
                        <a:rPr lang="es-ES" sz="1400" kern="1200" dirty="0">
                          <a:effectLst/>
                        </a:rPr>
                        <a:t> 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28.150.000 €</a:t>
                      </a: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472830"/>
                  </a:ext>
                </a:extLst>
              </a:tr>
              <a:tr h="379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400" dirty="0"/>
                        <a:t>Proyectos de Agrivoltaicos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1.370.000 €</a:t>
                      </a: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695312"/>
                  </a:ext>
                </a:extLst>
              </a:tr>
              <a:tr h="379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Proyectos de Energía</a:t>
                      </a:r>
                      <a:r>
                        <a:rPr lang="es-ES" sz="1400" baseline="0" dirty="0"/>
                        <a:t> Eólica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4.560.000 €</a:t>
                      </a: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27651"/>
                  </a:ext>
                </a:extLst>
              </a:tr>
              <a:tr h="379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Proyectos de Biomasa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500.000 €</a:t>
                      </a: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89231"/>
                  </a:ext>
                </a:extLst>
              </a:tr>
              <a:tr h="379557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 de Hidrógeno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8.580.000 €</a:t>
                      </a: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55310"/>
                  </a:ext>
                </a:extLst>
              </a:tr>
              <a:tr h="379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Otros Proyectos de Electrificación 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200.000 €</a:t>
                      </a: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699478"/>
                  </a:ext>
                </a:extLst>
              </a:tr>
              <a:tr h="379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Proyectos de Energías Marinas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2.638.125 €</a:t>
                      </a: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85658"/>
                  </a:ext>
                </a:extLst>
              </a:tr>
              <a:tr h="379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Programas de ayudas  </a:t>
                      </a:r>
                      <a:r>
                        <a:rPr kumimoji="0" lang="es-ES" altLang="es-ES" sz="1400" i="1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(*)</a:t>
                      </a:r>
                      <a:endParaRPr kumimoji="0" lang="es-ES" altLang="es-ES" sz="1400" b="0" i="1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93.071.030 €</a:t>
                      </a: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16892"/>
                  </a:ext>
                </a:extLst>
              </a:tr>
              <a:tr h="379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Times Bold" pitchFamily="1" charset="0"/>
                        </a:rPr>
                        <a:t>(*) Detalle en la siguiente diapositiva</a:t>
                      </a: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L="91454" marR="91454" marT="45702" marB="4570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6618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564AE75-01D2-28EA-BCCF-55776F680661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9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1B619A4-0B35-9CCF-2291-9060472F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73103"/>
              </p:ext>
            </p:extLst>
          </p:nvPr>
        </p:nvGraphicFramePr>
        <p:xfrm>
          <a:off x="1340068" y="2127568"/>
          <a:ext cx="9747849" cy="4597242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7612181">
                  <a:extLst>
                    <a:ext uri="{9D8B030D-6E8A-4147-A177-3AD203B41FA5}">
                      <a16:colId xmlns:a16="http://schemas.microsoft.com/office/drawing/2014/main" val="1207177407"/>
                    </a:ext>
                  </a:extLst>
                </a:gridCol>
                <a:gridCol w="2135668">
                  <a:extLst>
                    <a:ext uri="{9D8B030D-6E8A-4147-A177-3AD203B41FA5}">
                      <a16:colId xmlns:a16="http://schemas.microsoft.com/office/drawing/2014/main" val="620201745"/>
                    </a:ext>
                  </a:extLst>
                </a:gridCol>
              </a:tblGrid>
              <a:tr h="393241">
                <a:tc gridSpan="2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PROGRAMAS DE AYUDAS EVE (adicional a las ayudas del Departamento)                                                            93.071.030 €</a:t>
                      </a:r>
                      <a:endParaRPr kumimoji="0" lang="es-ES" altLang="es-ES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50495"/>
                  </a:ext>
                </a:extLst>
              </a:tr>
              <a:tr h="261452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Plan Recuperación, Transformación y Resiliencia</a:t>
                      </a:r>
                      <a:endParaRPr kumimoji="0" lang="es-ES" altLang="es-ES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9" marR="91459" marT="45695" marB="45695" anchor="ctr" horzOverflow="overflow"/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49.705.105 €</a:t>
                      </a:r>
                    </a:p>
                  </a:txBody>
                  <a:tcPr marL="91459" marR="91459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2212754218"/>
                  </a:ext>
                </a:extLst>
              </a:tr>
              <a:tr h="26145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Programa MOVES III (RD 266/2021)</a:t>
                      </a:r>
                      <a:endParaRPr kumimoji="0" lang="es-ES" altLang="es-E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13.700.993 €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8912"/>
                  </a:ext>
                </a:extLst>
              </a:tr>
              <a:tr h="26145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P3A2R</a:t>
                      </a:r>
                      <a:r>
                        <a:rPr lang="es-ES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(RD 477/2021)</a:t>
                      </a:r>
                      <a:endParaRPr kumimoji="0" lang="es-ES" altLang="es-ES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9" marR="9145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16.010.618 €</a:t>
                      </a:r>
                    </a:p>
                  </a:txBody>
                  <a:tcPr marL="91459" marR="91459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3144968414"/>
                  </a:ext>
                </a:extLst>
              </a:tr>
              <a:tr h="261452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 PREE 5000 (RD 691/2021)</a:t>
                      </a:r>
                      <a:endParaRPr lang="es-ES" sz="13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6.110.828 €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44059"/>
                  </a:ext>
                </a:extLst>
              </a:tr>
              <a:tr h="20294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FLOTAS (RD 983/2021) 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camiones eléctricos y gas </a:t>
                      </a:r>
                      <a:endParaRPr kumimoji="0" lang="es-ES" altLang="es-E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9" marR="9145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1.560.095 €</a:t>
                      </a:r>
                    </a:p>
                  </a:txBody>
                  <a:tcPr marL="91459" marR="91459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3894446083"/>
                  </a:ext>
                </a:extLst>
              </a:tr>
              <a:tr h="26145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Energías Renovables Térmicas (RD 1124/2021) 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8.522.367 €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6041"/>
                  </a:ext>
                </a:extLst>
              </a:tr>
              <a:tr h="26145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TURISMO (Resol. 31.03.2022 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Secret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Estado Turismo)</a:t>
                      </a:r>
                      <a:endParaRPr kumimoji="0" lang="es-ES" altLang="es-ES" sz="1300" b="0" i="1" u="none" strike="noStrike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9" marR="9145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3.800.204 €</a:t>
                      </a:r>
                    </a:p>
                  </a:txBody>
                  <a:tcPr marL="91459" marR="91459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3846912074"/>
                  </a:ext>
                </a:extLst>
              </a:tr>
              <a:tr h="26145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Programas ayudas con recursos propios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43.365.925 €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031985"/>
                  </a:ext>
                </a:extLst>
              </a:tr>
              <a:tr h="26145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Energía Marina 2022-2024</a:t>
                      </a:r>
                    </a:p>
                  </a:txBody>
                  <a:tcPr marL="91459" marR="9145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3.004.106 €</a:t>
                      </a:r>
                    </a:p>
                  </a:txBody>
                  <a:tcPr marL="91459" marR="91459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270015"/>
                  </a:ext>
                </a:extLst>
              </a:tr>
              <a:tr h="26145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Estudios y auditorias energéticas en la Administración Local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3.930.509 €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58967"/>
                  </a:ext>
                </a:extLst>
              </a:tr>
              <a:tr h="26145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Estudios y auditorías energéticas integrales en PYMES</a:t>
                      </a:r>
                      <a:endParaRPr kumimoji="0" lang="es-ES" altLang="es-E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9" marR="9145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5.000.000 €</a:t>
                      </a:r>
                    </a:p>
                  </a:txBody>
                  <a:tcPr marL="91459" marR="91459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725514921"/>
                  </a:ext>
                </a:extLst>
              </a:tr>
              <a:tr h="440371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Transporte y Movilidad (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Renove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Camiones 2022)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4.431.310 €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811712"/>
                  </a:ext>
                </a:extLst>
              </a:tr>
              <a:tr h="26145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Transporte y Movilidad (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Renove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Camiones 2023)</a:t>
                      </a:r>
                    </a:p>
                  </a:txBody>
                  <a:tcPr marL="91459" marR="91459" marT="45695" marB="456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2.000.000 €</a:t>
                      </a:r>
                    </a:p>
                  </a:txBody>
                  <a:tcPr marL="91459" marR="91459" marT="45695" marB="45695" anchor="ctr" horzOverflow="overflow"/>
                </a:tc>
                <a:extLst>
                  <a:ext uri="{0D108BD9-81ED-4DB2-BD59-A6C34878D82A}">
                    <a16:rowId xmlns:a16="http://schemas.microsoft.com/office/drawing/2014/main" val="629874135"/>
                  </a:ext>
                </a:extLst>
              </a:tr>
              <a:tr h="26145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 Ayudas EVE 2024 (Autoconsumo, Eficiencia Energética, Renovables) 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25.000.000 €</a:t>
                      </a:r>
                    </a:p>
                  </a:txBody>
                  <a:tcPr marL="91459" marR="91459" marT="45695" marB="4569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213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B770393-5D99-A2B6-13D0-8C4852C8977D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8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A2AB713-1819-2CC7-ECA8-E77E8734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20044"/>
              </p:ext>
            </p:extLst>
          </p:nvPr>
        </p:nvGraphicFramePr>
        <p:xfrm>
          <a:off x="2905769" y="2406651"/>
          <a:ext cx="7145338" cy="1022349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5029169">
                  <a:extLst>
                    <a:ext uri="{9D8B030D-6E8A-4147-A177-3AD203B41FA5}">
                      <a16:colId xmlns:a16="http://schemas.microsoft.com/office/drawing/2014/main" val="4058279236"/>
                    </a:ext>
                  </a:extLst>
                </a:gridCol>
                <a:gridCol w="2116169">
                  <a:extLst>
                    <a:ext uri="{9D8B030D-6E8A-4147-A177-3AD203B41FA5}">
                      <a16:colId xmlns:a16="http://schemas.microsoft.com/office/drawing/2014/main" val="1465700218"/>
                    </a:ext>
                  </a:extLst>
                </a:gridCol>
              </a:tblGrid>
              <a:tr h="351111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INTERNACIONALIZACIÓN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35" marB="4573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31.647.771 €</a:t>
                      </a:r>
                    </a:p>
                  </a:txBody>
                  <a:tcPr marL="91444" marR="91444" marT="45735" marB="4573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98958"/>
                  </a:ext>
                </a:extLst>
              </a:tr>
              <a:tr h="335619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Actuaciones Internacionales - Programas</a:t>
                      </a:r>
                    </a:p>
                  </a:txBody>
                  <a:tcPr marL="91444" marR="91444" marT="45735" marB="4573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17.441.845 €</a:t>
                      </a:r>
                    </a:p>
                  </a:txBody>
                  <a:tcPr marL="91444" marR="91444" marT="45735" marB="45735" anchor="ctr" horzOverflow="overflow"/>
                </a:tc>
                <a:extLst>
                  <a:ext uri="{0D108BD9-81ED-4DB2-BD59-A6C34878D82A}">
                    <a16:rowId xmlns:a16="http://schemas.microsoft.com/office/drawing/2014/main" val="350252539"/>
                  </a:ext>
                </a:extLst>
              </a:tr>
              <a:tr h="335619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Financiación filiales (BTI)</a:t>
                      </a:r>
                    </a:p>
                  </a:txBody>
                  <a:tcPr marL="91444" marR="91444" marT="45735" marB="4573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12.550.556 €</a:t>
                      </a:r>
                    </a:p>
                  </a:txBody>
                  <a:tcPr marL="91444" marR="91444" marT="45735" marB="45735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80112"/>
                  </a:ext>
                </a:extLst>
              </a:tr>
            </a:tbl>
          </a:graphicData>
        </a:graphic>
      </p:graphicFrame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2905769" y="3574062"/>
            <a:ext cx="1874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778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3778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3778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3778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3778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7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1400" b="1" dirty="0"/>
              <a:t>Convocatorias 2024</a:t>
            </a:r>
            <a:endParaRPr lang="es-ES" altLang="es-ES" sz="1400" b="1" dirty="0">
              <a:solidFill>
                <a:srgbClr val="000000"/>
              </a:solidFill>
              <a:cs typeface="Times Bold" pitchFamily="1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19005"/>
              </p:ext>
            </p:extLst>
          </p:nvPr>
        </p:nvGraphicFramePr>
        <p:xfrm>
          <a:off x="2905769" y="3903651"/>
          <a:ext cx="7145338" cy="2664292"/>
        </p:xfrm>
        <a:graphic>
          <a:graphicData uri="http://schemas.openxmlformats.org/drawingml/2006/table">
            <a:tbl>
              <a:tblPr bandRow="1"/>
              <a:tblGrid>
                <a:gridCol w="5372869">
                  <a:extLst>
                    <a:ext uri="{9D8B030D-6E8A-4147-A177-3AD203B41FA5}">
                      <a16:colId xmlns:a16="http://schemas.microsoft.com/office/drawing/2014/main" val="787194740"/>
                    </a:ext>
                  </a:extLst>
                </a:gridCol>
                <a:gridCol w="1772469">
                  <a:extLst>
                    <a:ext uri="{9D8B030D-6E8A-4147-A177-3AD203B41FA5}">
                      <a16:colId xmlns:a16="http://schemas.microsoft.com/office/drawing/2014/main" val="1518461052"/>
                    </a:ext>
                  </a:extLst>
                </a:gridCol>
              </a:tblGrid>
              <a:tr h="336035">
                <a:tc gridSpan="2"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Programas</a:t>
                      </a:r>
                      <a:r>
                        <a:rPr kumimoji="0" lang="eu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y </a:t>
                      </a:r>
                      <a:r>
                        <a:rPr kumimoji="0" lang="eu-ES" altLang="es-E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ayudas</a:t>
                      </a:r>
                      <a:r>
                        <a:rPr kumimoji="0" lang="eu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u-ES" altLang="es-E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internacionalización</a:t>
                      </a:r>
                      <a:r>
                        <a:rPr kumimoji="0" lang="eu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u-ES" altLang="es-E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pymes</a:t>
                      </a:r>
                      <a:r>
                        <a:rPr kumimoji="0" lang="eu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y </a:t>
                      </a:r>
                      <a:r>
                        <a:rPr kumimoji="0" lang="eu-ES" altLang="es-E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Becas</a:t>
                      </a:r>
                      <a:r>
                        <a:rPr kumimoji="0" lang="eu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     20.745.000 €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altLang="es-ES" sz="1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353447412"/>
                  </a:ext>
                </a:extLst>
              </a:tr>
              <a:tr h="321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Gauzatu Internacional (créditos reintegrables)</a:t>
                      </a:r>
                    </a:p>
                  </a:txBody>
                  <a:tcPr marL="91444" marR="91444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 M€   </a:t>
                      </a:r>
                    </a:p>
                  </a:txBody>
                  <a:tcPr marL="91444" marR="91444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96182"/>
                  </a:ext>
                </a:extLst>
              </a:tr>
              <a:tr h="321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Zabaldu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M€</a:t>
                      </a: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99137"/>
                  </a:ext>
                </a:extLst>
              </a:tr>
              <a:tr h="32142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u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Sakondu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1,4 M€</a:t>
                      </a: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85231"/>
                  </a:ext>
                </a:extLst>
              </a:tr>
              <a:tr h="321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Becas</a:t>
                      </a:r>
                      <a:r>
                        <a:rPr kumimoji="0" lang="eu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u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Internacionales</a:t>
                      </a:r>
                      <a:r>
                        <a:rPr kumimoji="0" lang="eu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u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Beint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4,6 M€</a:t>
                      </a: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58641"/>
                  </a:ext>
                </a:extLst>
              </a:tr>
              <a:tr h="321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Becas Global Training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6,4 M€</a:t>
                      </a: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26368"/>
                  </a:ext>
                </a:extLst>
              </a:tr>
              <a:tr h="321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Elkartu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 M€</a:t>
                      </a: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15687"/>
                  </a:ext>
                </a:extLst>
              </a:tr>
              <a:tr h="399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Pilotu</a:t>
                      </a: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 M€</a:t>
                      </a:r>
                    </a:p>
                  </a:txBody>
                  <a:tcPr marL="91444" marR="91444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8782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E3F8518-99B4-C370-D37F-D61376DE7DFE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8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83724"/>
              </p:ext>
            </p:extLst>
          </p:nvPr>
        </p:nvGraphicFramePr>
        <p:xfrm>
          <a:off x="1998745" y="2558451"/>
          <a:ext cx="8363272" cy="914421"/>
        </p:xfrm>
        <a:graphic>
          <a:graphicData uri="http://schemas.openxmlformats.org/drawingml/2006/table">
            <a:tbl>
              <a:tblPr bandRow="1"/>
              <a:tblGrid>
                <a:gridCol w="6801665">
                  <a:extLst>
                    <a:ext uri="{9D8B030D-6E8A-4147-A177-3AD203B41FA5}">
                      <a16:colId xmlns:a16="http://schemas.microsoft.com/office/drawing/2014/main" val="2133387927"/>
                    </a:ext>
                  </a:extLst>
                </a:gridCol>
                <a:gridCol w="1561607">
                  <a:extLst>
                    <a:ext uri="{9D8B030D-6E8A-4147-A177-3AD203B41FA5}">
                      <a16:colId xmlns:a16="http://schemas.microsoft.com/office/drawing/2014/main" val="1433260576"/>
                    </a:ext>
                  </a:extLst>
                </a:gridCol>
              </a:tblGrid>
              <a:tr h="3048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PUERTOS - </a:t>
                      </a:r>
                      <a:r>
                        <a:rPr lang="eu-ES" sz="1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actuaciones</a:t>
                      </a:r>
                      <a:r>
                        <a:rPr lang="eu-ES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destacadas</a:t>
                      </a:r>
                      <a:r>
                        <a:rPr lang="eu-ES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</a:t>
                      </a:r>
                      <a:r>
                        <a:rPr lang="eu-ES" sz="1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u-ES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31.872.732 €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30679"/>
                  </a:ext>
                </a:extLst>
              </a:tr>
              <a:tr h="304807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Mantenimiento de </a:t>
                      </a:r>
                      <a:r>
                        <a:rPr lang="es-ES" altLang="es-ES" sz="14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instalaciones</a:t>
                      </a:r>
                      <a:r>
                        <a:rPr lang="es-ES" altLang="es-ES" sz="1400" kern="1200" baseline="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en infraestructuras portuarias</a:t>
                      </a:r>
                      <a:endParaRPr lang="es-ES" altLang="es-ES" sz="1400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9.975.032 €</a:t>
                      </a: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85865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Inversiones en Puertos </a:t>
                      </a: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17.726.948 €</a:t>
                      </a:r>
                    </a:p>
                  </a:txBody>
                  <a:tcPr marL="91436" marR="914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3894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98807"/>
              </p:ext>
            </p:extLst>
          </p:nvPr>
        </p:nvGraphicFramePr>
        <p:xfrm>
          <a:off x="1998745" y="4059124"/>
          <a:ext cx="8363272" cy="2270554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6889264">
                  <a:extLst>
                    <a:ext uri="{9D8B030D-6E8A-4147-A177-3AD203B41FA5}">
                      <a16:colId xmlns:a16="http://schemas.microsoft.com/office/drawing/2014/main" val="3287814719"/>
                    </a:ext>
                  </a:extLst>
                </a:gridCol>
                <a:gridCol w="1474008">
                  <a:extLst>
                    <a:ext uri="{9D8B030D-6E8A-4147-A177-3AD203B41FA5}">
                      <a16:colId xmlns:a16="http://schemas.microsoft.com/office/drawing/2014/main" val="2492033801"/>
                    </a:ext>
                  </a:extLst>
                </a:gridCol>
              </a:tblGrid>
              <a:tr h="305126">
                <a:tc gridSpan="2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alt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EKP – Euskadiko Kirol Portuak                                                                                              4.979.050 €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69" marB="457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41747"/>
                  </a:ext>
                </a:extLst>
              </a:tr>
              <a:tr h="305126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Bermeo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R</a:t>
                      </a:r>
                      <a:r>
                        <a:rPr kumimoji="0" lang="pt-BR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eforma</a:t>
                      </a:r>
                      <a:r>
                        <a:rPr kumimoji="0" lang="pt-BR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integral de carros de varada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69" marB="45769" anchor="ctr" horzOverflow="overflow"/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2.000.000 €</a:t>
                      </a:r>
                      <a:endParaRPr lang="es-ES" altLang="es-E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69" marB="45769" anchor="ctr" horzOverflow="overflow"/>
                </a:tc>
                <a:extLst>
                  <a:ext uri="{0D108BD9-81ED-4DB2-BD59-A6C34878D82A}">
                    <a16:rowId xmlns:a16="http://schemas.microsoft.com/office/drawing/2014/main" val="1306365243"/>
                  </a:ext>
                </a:extLst>
              </a:tr>
              <a:tr h="305126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Bermeo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Reordenación zona de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Artza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. Proyecto y licitación</a:t>
                      </a:r>
                    </a:p>
                  </a:txBody>
                  <a:tcPr marL="91439" marR="91439" marT="45769" marB="457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1.800.000 €</a:t>
                      </a:r>
                    </a:p>
                  </a:txBody>
                  <a:tcPr marL="91439" marR="91439" marT="45769" marB="457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43369"/>
                  </a:ext>
                </a:extLst>
              </a:tr>
              <a:tr h="248254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Bermeo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Pavimentación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Portu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Zaharra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 instalación de torretas</a:t>
                      </a:r>
                    </a:p>
                  </a:txBody>
                  <a:tcPr marL="91439" marR="91439" marT="45769" marB="457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400.000 €</a:t>
                      </a:r>
                    </a:p>
                  </a:txBody>
                  <a:tcPr marL="91439" marR="91439" marT="45769" marB="45769" anchor="ctr" horzOverflow="overflow"/>
                </a:tc>
                <a:extLst>
                  <a:ext uri="{0D108BD9-81ED-4DB2-BD59-A6C34878D82A}">
                    <a16:rowId xmlns:a16="http://schemas.microsoft.com/office/drawing/2014/main" val="1249092777"/>
                  </a:ext>
                </a:extLst>
              </a:tr>
              <a:tr h="248254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Hondarribia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Instalación torretas en Molla y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Hondarribia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9" marR="91439" marT="45769" marB="457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524.050 €</a:t>
                      </a:r>
                    </a:p>
                  </a:txBody>
                  <a:tcPr marL="91439" marR="91439" marT="45769" marB="457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304547"/>
                  </a:ext>
                </a:extLst>
              </a:tr>
              <a:tr h="372690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Hondarribia</a:t>
                      </a: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Instalación pilonas</a:t>
                      </a:r>
                    </a:p>
                  </a:txBody>
                  <a:tcPr marL="91439" marR="91439" marT="45769" marB="457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175.000 €</a:t>
                      </a:r>
                    </a:p>
                  </a:txBody>
                  <a:tcPr marL="91439" marR="91439" marT="45769" marB="45769" anchor="ctr" horzOverflow="overflow"/>
                </a:tc>
                <a:extLst>
                  <a:ext uri="{0D108BD9-81ED-4DB2-BD59-A6C34878D82A}">
                    <a16:rowId xmlns:a16="http://schemas.microsoft.com/office/drawing/2014/main" val="33813187"/>
                  </a:ext>
                </a:extLst>
              </a:tr>
              <a:tr h="372690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Lekeitio 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Instalación grúa</a:t>
                      </a:r>
                    </a:p>
                  </a:txBody>
                  <a:tcPr marL="91439" marR="91439" marT="45769" marB="457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80.000 €</a:t>
                      </a:r>
                    </a:p>
                  </a:txBody>
                  <a:tcPr marL="91439" marR="91439" marT="45769" marB="457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6195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BC28B5E-5EA7-68D7-EBB9-CB304E0C3FBC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7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78578"/>
              </p:ext>
            </p:extLst>
          </p:nvPr>
        </p:nvGraphicFramePr>
        <p:xfrm>
          <a:off x="2700243" y="2578070"/>
          <a:ext cx="7007225" cy="3979862"/>
        </p:xfrm>
        <a:graphic>
          <a:graphicData uri="http://schemas.openxmlformats.org/drawingml/2006/table">
            <a:tbl>
              <a:tblPr bandRow="1"/>
              <a:tblGrid>
                <a:gridCol w="5005871">
                  <a:extLst>
                    <a:ext uri="{9D8B030D-6E8A-4147-A177-3AD203B41FA5}">
                      <a16:colId xmlns:a16="http://schemas.microsoft.com/office/drawing/2014/main" val="3982428188"/>
                    </a:ext>
                  </a:extLst>
                </a:gridCol>
                <a:gridCol w="2001354">
                  <a:extLst>
                    <a:ext uri="{9D8B030D-6E8A-4147-A177-3AD203B41FA5}">
                      <a16:colId xmlns:a16="http://schemas.microsoft.com/office/drawing/2014/main" val="3402503432"/>
                    </a:ext>
                  </a:extLst>
                </a:gridCol>
              </a:tblGrid>
              <a:tr h="71810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Viceconsejería de Agricultura, Pesca y Política Alimentaria</a:t>
                      </a: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B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239.399.139 €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2D2DB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20795"/>
                  </a:ext>
                </a:extLst>
              </a:tr>
              <a:tr h="71810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Desarrollo Rural y Litoral y Políticas Europeas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19.007.151 €</a:t>
                      </a: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096472"/>
                  </a:ext>
                </a:extLst>
              </a:tr>
              <a:tr h="410345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Agricultura y Ganadería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12.794.813 €</a:t>
                      </a: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9661"/>
                  </a:ext>
                </a:extLst>
              </a:tr>
              <a:tr h="410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Pesca y Acuicultura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32.291.803 €</a:t>
                      </a: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55471"/>
                  </a:ext>
                </a:extLst>
              </a:tr>
              <a:tr h="410345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Calidad e Industrias Alimentarias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87.137.829 €</a:t>
                      </a: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795154"/>
                  </a:ext>
                </a:extLst>
              </a:tr>
              <a:tr h="594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Organismo Pagador de la CAPV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88.000.000 €</a:t>
                      </a: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159863"/>
                  </a:ext>
                </a:extLst>
              </a:tr>
              <a:tr h="718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Otros</a:t>
                      </a:r>
                      <a:endParaRPr kumimoji="0" lang="eu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2D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167.543 €</a:t>
                      </a:r>
                    </a:p>
                  </a:txBody>
                  <a:tcPr marL="91431" marR="91431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2D2DB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0299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6F8E84B-E878-3232-772B-9915E3D284E7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DF203DD-3D3B-165A-C946-7F7D3357D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50865"/>
              </p:ext>
            </p:extLst>
          </p:nvPr>
        </p:nvGraphicFramePr>
        <p:xfrm>
          <a:off x="1132889" y="2175982"/>
          <a:ext cx="6434559" cy="1478066"/>
        </p:xfrm>
        <a:graphic>
          <a:graphicData uri="http://schemas.openxmlformats.org/drawingml/2006/table">
            <a:tbl>
              <a:tblPr bandRow="1"/>
              <a:tblGrid>
                <a:gridCol w="4723964">
                  <a:extLst>
                    <a:ext uri="{9D8B030D-6E8A-4147-A177-3AD203B41FA5}">
                      <a16:colId xmlns:a16="http://schemas.microsoft.com/office/drawing/2014/main" val="3406197683"/>
                    </a:ext>
                  </a:extLst>
                </a:gridCol>
                <a:gridCol w="1710595">
                  <a:extLst>
                    <a:ext uri="{9D8B030D-6E8A-4147-A177-3AD203B41FA5}">
                      <a16:colId xmlns:a16="http://schemas.microsoft.com/office/drawing/2014/main" val="4162557608"/>
                    </a:ext>
                  </a:extLst>
                </a:gridCol>
              </a:tblGrid>
              <a:tr h="414013">
                <a:tc gridSpan="2"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Rural y Litoral y Políticas Europeas                          16.401.940 €</a:t>
                      </a:r>
                      <a:endParaRPr kumimoji="0" lang="es-ES" altLang="es-E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7" marR="91447" marT="45683" marB="45683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T="45722" marB="45722" anchor="ctr" horzOverflow="overflow"/>
                </a:tc>
                <a:extLst>
                  <a:ext uri="{0D108BD9-81ED-4DB2-BD59-A6C34878D82A}">
                    <a16:rowId xmlns:a16="http://schemas.microsoft.com/office/drawing/2014/main" val="266517476"/>
                  </a:ext>
                </a:extLst>
              </a:tr>
              <a:tr h="419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Convocatoria EREIN (Programa 2024) 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7" marR="91447" marT="45683" marB="45683" anchor="ctr" horzOverflow="overflow">
                    <a:lnL w="12700" cmpd="sng">
                      <a:solidFill>
                        <a:srgbClr val="3333CC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10.600.000 €</a:t>
                      </a:r>
                    </a:p>
                  </a:txBody>
                  <a:tcPr marL="91447" marR="91447" marT="45683" marB="45683" anchor="ctr" horzOverflow="overflow">
                    <a:lnL>
                      <a:noFill/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53798"/>
                  </a:ext>
                </a:extLst>
              </a:tr>
              <a:tr h="32213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Convocatoria LEADER (Programa 2024)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7" marR="91447" marT="45683" marB="45683" anchor="ctr" horzOverflow="overflow">
                    <a:lnL w="12700" cmpd="sng">
                      <a:solidFill>
                        <a:srgbClr val="3333CC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5.301.940 €</a:t>
                      </a:r>
                    </a:p>
                  </a:txBody>
                  <a:tcPr marL="91447" marR="91447" marT="45683" marB="45683" anchor="ctr" horzOverflow="overflow">
                    <a:lnL>
                      <a:noFill/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493621"/>
                  </a:ext>
                </a:extLst>
              </a:tr>
              <a:tr h="32213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Itsaspen</a:t>
                      </a: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		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7" marR="91447" marT="45683" marB="45683" anchor="ctr" horzOverflow="overflow">
                    <a:lnL w="12700" cmpd="sng">
                      <a:solidFill>
                        <a:srgbClr val="3333CC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500.000 €</a:t>
                      </a:r>
                    </a:p>
                  </a:txBody>
                  <a:tcPr marL="91447" marR="91447" marT="45683" marB="45683" anchor="ctr" horzOverflow="overflow">
                    <a:lnL>
                      <a:noFill/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3744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21745"/>
              </p:ext>
            </p:extLst>
          </p:nvPr>
        </p:nvGraphicFramePr>
        <p:xfrm>
          <a:off x="1130059" y="3873988"/>
          <a:ext cx="4623759" cy="2764360"/>
        </p:xfrm>
        <a:graphic>
          <a:graphicData uri="http://schemas.openxmlformats.org/drawingml/2006/table">
            <a:tbl>
              <a:tblPr bandRow="1"/>
              <a:tblGrid>
                <a:gridCol w="3053764">
                  <a:extLst>
                    <a:ext uri="{9D8B030D-6E8A-4147-A177-3AD203B41FA5}">
                      <a16:colId xmlns:a16="http://schemas.microsoft.com/office/drawing/2014/main" val="605500339"/>
                    </a:ext>
                  </a:extLst>
                </a:gridCol>
                <a:gridCol w="1569995">
                  <a:extLst>
                    <a:ext uri="{9D8B030D-6E8A-4147-A177-3AD203B41FA5}">
                      <a16:colId xmlns:a16="http://schemas.microsoft.com/office/drawing/2014/main" val="2629687995"/>
                    </a:ext>
                  </a:extLst>
                </a:gridCol>
              </a:tblGrid>
              <a:tr h="282172">
                <a:tc gridSpan="2"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Pesca y Acuicultura            21.577.569 €</a:t>
                      </a:r>
                      <a:endParaRPr kumimoji="0" lang="es-ES" altLang="es-E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19" marR="91419" marT="45741" marB="45741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T="45722" marB="45722" anchor="ctr" horzOverflow="overflow"/>
                </a:tc>
                <a:extLst>
                  <a:ext uri="{0D108BD9-81ED-4DB2-BD59-A6C34878D82A}">
                    <a16:rowId xmlns:a16="http://schemas.microsoft.com/office/drawing/2014/main" val="4013387759"/>
                  </a:ext>
                </a:extLst>
              </a:tr>
              <a:tr h="479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Ayudas Modernización flota pesquera e inversiones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19" marR="91419" marT="45741" marB="45741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17.721.000 €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19" marR="91419" marT="45741" marB="45741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5626"/>
                  </a:ext>
                </a:extLst>
              </a:tr>
              <a:tr h="390401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Ayudas a Cofradías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19" marR="91419" marT="45741" marB="45741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Gill Sans" pitchFamily="1" charset="0"/>
                        </a:rPr>
                        <a:t>611.569 €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ヒラギノ角ゴ ProN W3" pitchFamily="1" charset="-128"/>
                        <a:cs typeface="Arial" panose="020B0604020202020204" pitchFamily="34" charset="0"/>
                        <a:sym typeface="Gill Sans" pitchFamily="1" charset="0"/>
                      </a:endParaRPr>
                    </a:p>
                  </a:txBody>
                  <a:tcPr marL="91419" marR="91419" marT="45741" marB="45741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20044"/>
                  </a:ext>
                </a:extLst>
              </a:tr>
              <a:tr h="553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 Ayudas Desarrollo Zonas pesqueras</a:t>
                      </a:r>
                    </a:p>
                  </a:txBody>
                  <a:tcPr marL="91419" marR="91419" marT="45741" marB="45741" anchor="ctr" horzOverflow="overflow">
                    <a:lnL w="12700" cmpd="sng">
                      <a:solidFill>
                        <a:srgbClr val="3333CC"/>
                      </a:solidFill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3.000.000  €</a:t>
                      </a:r>
                    </a:p>
                  </a:txBody>
                  <a:tcPr marL="91419" marR="91419" marT="45741" marB="45741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3333CC"/>
                      </a:solidFill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27868"/>
                  </a:ext>
                </a:extLst>
              </a:tr>
              <a:tr h="479665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</a:t>
                      </a:r>
                      <a:r>
                        <a:rPr kumimoji="0" lang="es-ES" altLang="es-ES" sz="140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Itsasoratu</a:t>
                      </a: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jóvenes en la mar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19" marR="91419" marT="45741" marB="45741" anchor="ctr" horzOverflow="overflow">
                    <a:lnL w="12700" cmpd="sng">
                      <a:solidFill>
                        <a:srgbClr val="3333CC"/>
                      </a:solidFill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105.000 €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19" marR="91419" marT="45741" marB="45741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3333CC"/>
                      </a:solidFill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725098"/>
                  </a:ext>
                </a:extLst>
              </a:tr>
              <a:tr h="479665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Becas relevo generacional</a:t>
                      </a:r>
                    </a:p>
                  </a:txBody>
                  <a:tcPr marL="91419" marR="91419" marT="45741" marB="45741" anchor="ctr" horzOverflow="overflow">
                    <a:lnL w="12700" cmpd="sng">
                      <a:solidFill>
                        <a:srgbClr val="3333CC"/>
                      </a:solidFill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140.000 €</a:t>
                      </a:r>
                    </a:p>
                  </a:txBody>
                  <a:tcPr marL="91419" marR="91419" marT="45741" marB="45741" anchor="ctr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3333CC"/>
                      </a:solidFill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7753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03813"/>
              </p:ext>
            </p:extLst>
          </p:nvPr>
        </p:nvGraphicFramePr>
        <p:xfrm>
          <a:off x="5975927" y="3873988"/>
          <a:ext cx="6022109" cy="2764359"/>
        </p:xfrm>
        <a:graphic>
          <a:graphicData uri="http://schemas.openxmlformats.org/drawingml/2006/table">
            <a:tbl>
              <a:tblPr bandRow="1"/>
              <a:tblGrid>
                <a:gridCol w="4876800">
                  <a:extLst>
                    <a:ext uri="{9D8B030D-6E8A-4147-A177-3AD203B41FA5}">
                      <a16:colId xmlns:a16="http://schemas.microsoft.com/office/drawing/2014/main" val="281845176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2342147383"/>
                    </a:ext>
                  </a:extLst>
                </a:gridCol>
              </a:tblGrid>
              <a:tr h="547340">
                <a:tc gridSpan="2"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Agricultura y Ganadería                                    6.700.000 €</a:t>
                      </a:r>
                      <a:endParaRPr kumimoji="0" lang="es-ES" altLang="es-E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2" marR="91432" marT="45716" marB="45716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marT="45722" marB="45722" anchor="ctr" horzOverflow="overflow"/>
                </a:tc>
                <a:extLst>
                  <a:ext uri="{0D108BD9-81ED-4DB2-BD59-A6C34878D82A}">
                    <a16:rowId xmlns:a16="http://schemas.microsoft.com/office/drawing/2014/main" val="2275837662"/>
                  </a:ext>
                </a:extLst>
              </a:tr>
              <a:tr h="765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Programas de Ayudas sectoriales </a:t>
                      </a:r>
                    </a:p>
                  </a:txBody>
                  <a:tcPr marL="91432" marR="91432" marT="45716" marB="45716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2.250.000 €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2" marR="91432" marT="45716" marB="45716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67398"/>
                  </a:ext>
                </a:extLst>
              </a:tr>
              <a:tr h="72557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Apoyo a Sindicatos agrarios y otros agentes sectoriales</a:t>
                      </a:r>
                    </a:p>
                  </a:txBody>
                  <a:tcPr marL="91432" marR="91432" marT="45716" marB="45716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3.250.000 €</a:t>
                      </a:r>
                    </a:p>
                  </a:txBody>
                  <a:tcPr marL="91432" marR="91432" marT="45716" marB="45716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98485"/>
                  </a:ext>
                </a:extLst>
              </a:tr>
              <a:tr h="7255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Ayudas a proyectos innovadores NEIKER </a:t>
                      </a:r>
                    </a:p>
                  </a:txBody>
                  <a:tcPr marL="91432" marR="91432" marT="45716" marB="45716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1.200.000 € 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2" marR="91432" marT="45716" marB="45716" anchor="ctr" horzOverflow="overflow">
                    <a:lnL w="12700" cmpd="sng">
                      <a:solidFill>
                        <a:srgbClr val="3333CC"/>
                      </a:solidFill>
                    </a:lnL>
                    <a:lnR w="12700" cmpd="sng">
                      <a:solidFill>
                        <a:srgbClr val="3333CC"/>
                      </a:solidFill>
                    </a:lnR>
                    <a:lnT w="12700" cmpd="sng">
                      <a:solidFill>
                        <a:srgbClr val="3333CC"/>
                      </a:solidFill>
                    </a:lnT>
                    <a:lnB w="12700" cmpd="sng">
                      <a:solidFill>
                        <a:srgbClr val="3333CC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38240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1EC2950-A087-563A-942E-EE29AB35B709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7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48448"/>
              </p:ext>
            </p:extLst>
          </p:nvPr>
        </p:nvGraphicFramePr>
        <p:xfrm>
          <a:off x="1963469" y="2481074"/>
          <a:ext cx="7923206" cy="1895851"/>
        </p:xfrm>
        <a:graphic>
          <a:graphicData uri="http://schemas.openxmlformats.org/drawingml/2006/table">
            <a:tbl>
              <a:tblPr bandRow="1"/>
              <a:tblGrid>
                <a:gridCol w="5980041">
                  <a:extLst>
                    <a:ext uri="{9D8B030D-6E8A-4147-A177-3AD203B41FA5}">
                      <a16:colId xmlns:a16="http://schemas.microsoft.com/office/drawing/2014/main" val="3090973745"/>
                    </a:ext>
                  </a:extLst>
                </a:gridCol>
                <a:gridCol w="1943165">
                  <a:extLst>
                    <a:ext uri="{9D8B030D-6E8A-4147-A177-3AD203B41FA5}">
                      <a16:colId xmlns:a16="http://schemas.microsoft.com/office/drawing/2014/main" val="3751087537"/>
                    </a:ext>
                  </a:extLst>
                </a:gridCol>
              </a:tblGrid>
              <a:tr h="3200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Investigación y Desarrollo en industria alimentaria                                                            28.087.471 €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3333CC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10955"/>
                  </a:ext>
                </a:extLst>
              </a:tr>
              <a:tr h="50434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Gestión interna y apoyo al ecosistema de agentes de I+D+i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3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15.500.000 €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368021"/>
                  </a:ext>
                </a:extLst>
              </a:tr>
              <a:tr h="357147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Iniciativa AGRITEK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1.000.000 €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74068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Becas IKERTALENT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1.516.643 €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76865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 Programas de ayudas empresas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16.350.000 €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5237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48515"/>
              </p:ext>
            </p:extLst>
          </p:nvPr>
        </p:nvGraphicFramePr>
        <p:xfrm>
          <a:off x="1963469" y="4609709"/>
          <a:ext cx="7923206" cy="1785735"/>
        </p:xfrm>
        <a:graphic>
          <a:graphicData uri="http://schemas.openxmlformats.org/drawingml/2006/table">
            <a:tbl>
              <a:tblPr bandRow="1"/>
              <a:tblGrid>
                <a:gridCol w="6616706">
                  <a:extLst>
                    <a:ext uri="{9D8B030D-6E8A-4147-A177-3AD203B41FA5}">
                      <a16:colId xmlns:a16="http://schemas.microsoft.com/office/drawing/2014/main" val="3090973745"/>
                    </a:ext>
                  </a:extLst>
                </a:gridCol>
                <a:gridCol w="1306500">
                  <a:extLst>
                    <a:ext uri="{9D8B030D-6E8A-4147-A177-3AD203B41FA5}">
                      <a16:colId xmlns:a16="http://schemas.microsoft.com/office/drawing/2014/main" val="3751087537"/>
                    </a:ext>
                  </a:extLst>
                </a:gridCol>
              </a:tblGrid>
              <a:tr h="357147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Desarrollo empresarial + Promoción Cadena de Valor de Alimentación y Madera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55,6 M €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74068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Apoyo al ecosistema de entidades sectoriales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16.587.359 €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17477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Iniciativa EDA (Drinks &amp; </a:t>
                      </a:r>
                      <a:r>
                        <a:rPr kumimoji="0" lang="pt-BR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Wine</a:t>
                      </a:r>
                      <a:r>
                        <a:rPr kumimoji="0" lang="pt-BR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Campus)</a:t>
                      </a:r>
                      <a:endParaRPr kumimoji="0" lang="es-ES" altLang="es-E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8.500.000 €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62580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Iniciativa GOE (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Gastronomy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Open 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Ecosystem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14.000.000 €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07025"/>
                  </a:ext>
                </a:extLst>
              </a:tr>
              <a:tr h="35714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 Programas de Ayudas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30.278.234 €</a:t>
                      </a:r>
                    </a:p>
                  </a:txBody>
                  <a:tcPr marL="91452" marR="91452" marT="45733" marB="4573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081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387D47B-6866-D458-7F6A-6D0AEC0A688F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8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230490"/>
              </p:ext>
            </p:extLst>
          </p:nvPr>
        </p:nvGraphicFramePr>
        <p:xfrm>
          <a:off x="2302667" y="2391285"/>
          <a:ext cx="7586663" cy="4186529"/>
        </p:xfrm>
        <a:graphic>
          <a:graphicData uri="http://schemas.openxmlformats.org/drawingml/2006/table">
            <a:tbl>
              <a:tblPr bandRow="1"/>
              <a:tblGrid>
                <a:gridCol w="5419813">
                  <a:extLst>
                    <a:ext uri="{9D8B030D-6E8A-4147-A177-3AD203B41FA5}">
                      <a16:colId xmlns:a16="http://schemas.microsoft.com/office/drawing/2014/main" val="3132200343"/>
                    </a:ext>
                  </a:extLst>
                </a:gridCol>
                <a:gridCol w="2166850">
                  <a:extLst>
                    <a:ext uri="{9D8B030D-6E8A-4147-A177-3AD203B41FA5}">
                      <a16:colId xmlns:a16="http://schemas.microsoft.com/office/drawing/2014/main" val="3947903096"/>
                    </a:ext>
                  </a:extLst>
                </a:gridCol>
              </a:tblGrid>
              <a:tr h="792088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Viceconsejería</a:t>
                      </a:r>
                      <a:r>
                        <a:rPr kumimoji="0" lang="eu-ES" altLang="es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u-ES" altLang="es-E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Sostenibilidad</a:t>
                      </a:r>
                      <a:r>
                        <a:rPr kumimoji="0" lang="eu-ES" altLang="es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u-ES" altLang="es-E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Ambiental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07" marB="4570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105.652.375 €</a:t>
                      </a:r>
                    </a:p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07" marB="4570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6915"/>
                  </a:ext>
                </a:extLst>
              </a:tr>
              <a:tr h="761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Transferencias</a:t>
                      </a:r>
                      <a:r>
                        <a:rPr kumimoji="0" lang="eu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a URA e </a:t>
                      </a:r>
                      <a:r>
                        <a:rPr kumimoji="0" lang="eu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Ihobe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59.023.500 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€</a:t>
                      </a:r>
                    </a:p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511513"/>
                  </a:ext>
                </a:extLst>
              </a:tr>
              <a:tr h="80240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Calidad Ambiental y Economía Circular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24.302.612 €</a:t>
                      </a:r>
                    </a:p>
                  </a:txBody>
                  <a:tcPr marL="91437" marR="9143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545069"/>
                  </a:ext>
                </a:extLst>
              </a:tr>
              <a:tr h="80240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Patrimonio Natural y Cambio Climático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22.157.311 €</a:t>
                      </a:r>
                    </a:p>
                  </a:txBody>
                  <a:tcPr marL="91437" marR="9143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991083"/>
                  </a:ext>
                </a:extLst>
              </a:tr>
              <a:tr h="935853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Otros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168.952 €</a:t>
                      </a:r>
                    </a:p>
                  </a:txBody>
                  <a:tcPr marL="91437" marR="91437"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4824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AB91FED-4E40-2BE2-736D-881238792B74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2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C1F3B10-1769-BD93-6CC7-D8F77691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1876D6-A36D-E637-7D70-DBDAA0754629}"/>
              </a:ext>
            </a:extLst>
          </p:cNvPr>
          <p:cNvSpPr txBox="1"/>
          <p:nvPr/>
        </p:nvSpPr>
        <p:spPr>
          <a:xfrm>
            <a:off x="11594952" y="1038687"/>
            <a:ext cx="54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59162"/>
              </p:ext>
            </p:extLst>
          </p:nvPr>
        </p:nvGraphicFramePr>
        <p:xfrm>
          <a:off x="1201698" y="1623462"/>
          <a:ext cx="9788602" cy="5255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7245">
                  <a:extLst>
                    <a:ext uri="{9D8B030D-6E8A-4147-A177-3AD203B41FA5}">
                      <a16:colId xmlns:a16="http://schemas.microsoft.com/office/drawing/2014/main" val="1315443705"/>
                    </a:ext>
                  </a:extLst>
                </a:gridCol>
                <a:gridCol w="1218254">
                  <a:extLst>
                    <a:ext uri="{9D8B030D-6E8A-4147-A177-3AD203B41FA5}">
                      <a16:colId xmlns:a16="http://schemas.microsoft.com/office/drawing/2014/main" val="666148686"/>
                    </a:ext>
                  </a:extLst>
                </a:gridCol>
                <a:gridCol w="1218254">
                  <a:extLst>
                    <a:ext uri="{9D8B030D-6E8A-4147-A177-3AD203B41FA5}">
                      <a16:colId xmlns:a16="http://schemas.microsoft.com/office/drawing/2014/main" val="4287173913"/>
                    </a:ext>
                  </a:extLst>
                </a:gridCol>
                <a:gridCol w="1218254">
                  <a:extLst>
                    <a:ext uri="{9D8B030D-6E8A-4147-A177-3AD203B41FA5}">
                      <a16:colId xmlns:a16="http://schemas.microsoft.com/office/drawing/2014/main" val="1273820215"/>
                    </a:ext>
                  </a:extLst>
                </a:gridCol>
                <a:gridCol w="1076595">
                  <a:extLst>
                    <a:ext uri="{9D8B030D-6E8A-4147-A177-3AD203B41FA5}">
                      <a16:colId xmlns:a16="http://schemas.microsoft.com/office/drawing/2014/main" val="1176738483"/>
                    </a:ext>
                  </a:extLst>
                </a:gridCol>
              </a:tblGrid>
              <a:tr h="2169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variación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92266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Lehendakaritza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107,31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49,08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58,23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118,6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62938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Seguridad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790,15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746,3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43,82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497521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Trabajo y Empleo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1.177,38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1.109,28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68,09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57937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Gobernanza Pública y Autogobierno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166,58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171,9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- 5,30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- 3,1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90149"/>
                  </a:ext>
                </a:extLst>
              </a:tr>
              <a:tr h="2907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Desarrollo Económico, Sostenibilidad y Medio Ambiente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873,70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849,8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23,9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16597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Economía y Hacienda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139,14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138,1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64852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Educación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3.672,89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3.482,73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190,16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188094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P.T., Vivienda y Transportes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966,40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768,40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10204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Salud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4.896,57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4.650,48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246,09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6559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Igualdad, Justicia y Políticas Sociales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681,97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644,86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37,11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222775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 y Política Lingüística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369,42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353,25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16,17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95925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Turismo, Comercio y Consumo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53,38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63,95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10,57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- 16,5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4317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DEPARTAMENTOS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13.894,89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13.028,13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866,76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978273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Deuda Pública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861,40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989,68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- 128,28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- 13,0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31789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y Compromisos Institucionales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157,44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150,75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966367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Diversos Departamentos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59,90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31,88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28,02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87,9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75725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 Secciones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17,13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16,74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0,39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29492"/>
                  </a:ext>
                </a:extLst>
              </a:tr>
              <a:tr h="26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96" marR="4896" marT="489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>
                          <a:solidFill>
                            <a:schemeClr val="bg1"/>
                          </a:solidFill>
                        </a:rPr>
                        <a:t>15.025,44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14.250,72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774,71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4896" marR="4896" marT="4897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3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83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FFEE03B-6373-7843-3093-68EDEE167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35861"/>
              </p:ext>
            </p:extLst>
          </p:nvPr>
        </p:nvGraphicFramePr>
        <p:xfrm>
          <a:off x="1874982" y="2515839"/>
          <a:ext cx="8807418" cy="3958835"/>
        </p:xfrm>
        <a:graphic>
          <a:graphicData uri="http://schemas.openxmlformats.org/drawingml/2006/table">
            <a:tbl>
              <a:tblPr bandRow="1"/>
              <a:tblGrid>
                <a:gridCol w="7179156">
                  <a:extLst>
                    <a:ext uri="{9D8B030D-6E8A-4147-A177-3AD203B41FA5}">
                      <a16:colId xmlns:a16="http://schemas.microsoft.com/office/drawing/2014/main" val="3927446153"/>
                    </a:ext>
                  </a:extLst>
                </a:gridCol>
                <a:gridCol w="1628262">
                  <a:extLst>
                    <a:ext uri="{9D8B030D-6E8A-4147-A177-3AD203B41FA5}">
                      <a16:colId xmlns:a16="http://schemas.microsoft.com/office/drawing/2014/main" val="1724202398"/>
                    </a:ext>
                  </a:extLst>
                </a:gridCol>
              </a:tblGrid>
              <a:tr h="270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 Ambiental y Economía Circular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26,54 M€</a:t>
                      </a: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77190"/>
                  </a:ext>
                </a:extLst>
              </a:tr>
              <a:tr h="281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la Calidad del aire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2,40 M€</a:t>
                      </a: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200300"/>
                  </a:ext>
                </a:extLst>
              </a:tr>
              <a:tr h="674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Gestión y prevención de Residuos y Economía circular 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Inicio del PTS de infraestructuras de gestión de residuos</a:t>
                      </a:r>
                    </a:p>
                    <a:p>
                      <a:pPr marL="285750" marR="0" lvl="0" indent="-28575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Digitalización del sector de residuos </a:t>
                      </a: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0,14 M€</a:t>
                      </a:r>
                    </a:p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0,60 M€</a:t>
                      </a: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20640"/>
                  </a:ext>
                </a:extLst>
              </a:tr>
              <a:tr h="281157">
                <a:tc>
                  <a:txBody>
                    <a:bodyPr/>
                    <a:lstStyle/>
                    <a:p>
                      <a:pPr marL="285750" marR="0" lvl="0" indent="-28575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Proyectos de prevención y valorización de residuos </a:t>
                      </a: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10,7 M€</a:t>
                      </a: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33106"/>
                  </a:ext>
                </a:extLst>
              </a:tr>
              <a:tr h="13160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Programas ayudas</a:t>
                      </a: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433778"/>
                  </a:ext>
                </a:extLst>
              </a:tr>
              <a:tr h="163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Ayudas a empresas inversión en medio ambiente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Ayudas PYME Circular y </a:t>
                      </a:r>
                      <a:r>
                        <a:rPr kumimoji="0" lang="es-ES" altLang="es-ES" sz="1400" u="none" strike="noStrike" cap="none" normalizeH="0" baseline="0" noProof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Ecoinnovación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 M€</a:t>
                      </a:r>
                    </a:p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1,5 M€</a:t>
                      </a:r>
                    </a:p>
                  </a:txBody>
                  <a:tcPr marL="91433" marR="91433" marT="45660" marB="456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414524"/>
                  </a:ext>
                </a:extLst>
              </a:tr>
              <a:tr h="75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Inspección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</a:t>
                      </a:r>
                      <a:r>
                        <a:rPr lang="es-ES" sz="14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emergencias e incidencias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Responsabilidad</a:t>
                      </a:r>
                      <a:r>
                        <a:rPr lang="es-ES" sz="14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ambiental y análisis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7" marR="91437"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0,2 M€</a:t>
                      </a:r>
                    </a:p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1,7 M€</a:t>
                      </a:r>
                    </a:p>
                  </a:txBody>
                  <a:tcPr marL="91437" marR="91437"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23532"/>
                  </a:ext>
                </a:extLst>
              </a:tr>
              <a:tr h="344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Descontaminación y restauración de minas: 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Mina Troya (</a:t>
                      </a:r>
                      <a:r>
                        <a:rPr lang="es-ES" sz="1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Mutiloa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Mina</a:t>
                      </a:r>
                      <a:r>
                        <a:rPr lang="es-ES" sz="14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Malaespera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(Bilbao)</a:t>
                      </a:r>
                    </a:p>
                  </a:txBody>
                  <a:tcPr marL="91437" marR="91437"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2,6 M€</a:t>
                      </a:r>
                    </a:p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0,7 M€</a:t>
                      </a:r>
                    </a:p>
                  </a:txBody>
                  <a:tcPr marL="91437" marR="91437" marT="45735" marB="457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24205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72C0F5D-387F-056A-96CC-97FD6D6A6CC4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7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10348D1-4AF3-CF22-51A2-5787CE3EE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72383"/>
              </p:ext>
            </p:extLst>
          </p:nvPr>
        </p:nvGraphicFramePr>
        <p:xfrm>
          <a:off x="2057687" y="2166887"/>
          <a:ext cx="8568952" cy="4300300"/>
        </p:xfrm>
        <a:graphic>
          <a:graphicData uri="http://schemas.openxmlformats.org/drawingml/2006/table">
            <a:tbl>
              <a:tblPr bandRow="1"/>
              <a:tblGrid>
                <a:gridCol w="7299802">
                  <a:extLst>
                    <a:ext uri="{9D8B030D-6E8A-4147-A177-3AD203B41FA5}">
                      <a16:colId xmlns:a16="http://schemas.microsoft.com/office/drawing/2014/main" val="393093339"/>
                    </a:ext>
                  </a:extLst>
                </a:gridCol>
                <a:gridCol w="1269150">
                  <a:extLst>
                    <a:ext uri="{9D8B030D-6E8A-4147-A177-3AD203B41FA5}">
                      <a16:colId xmlns:a16="http://schemas.microsoft.com/office/drawing/2014/main" val="1529864032"/>
                    </a:ext>
                  </a:extLst>
                </a:gridCol>
              </a:tblGrid>
              <a:tr h="312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Dirección de Patrimonio Natural y Cambio Climático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19.130.000 €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13006"/>
                  </a:ext>
                </a:extLst>
              </a:tr>
              <a:tr h="384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Implementación de la acción climática y circular en la actividad económica e institucional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4.400.000 €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452720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Proyectos de innovación de la línea KLIMATEK para la transferencia del conocimiento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500.000 € 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5552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Finalizar con el proyecto de expropiación y restauración de las islas del Bidasoa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Hiru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Kanale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Santiagoaurra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y Galera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1.100.000 €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140196"/>
                  </a:ext>
                </a:extLst>
              </a:tr>
              <a:tr h="31266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Reserva de la Biosfera de Urdaibai: Restauración ambiental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3.050.000 €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537801"/>
                  </a:ext>
                </a:extLst>
              </a:tr>
              <a:tr h="419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Nueva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Ekoetxea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en Salinas de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Añana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3.000.000 €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045875"/>
                  </a:ext>
                </a:extLst>
              </a:tr>
              <a:tr h="532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Adecuación del exterior de Torre Madariaga 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1.230.000 €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49335"/>
                  </a:ext>
                </a:extLst>
              </a:tr>
              <a:tr h="387928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Actualización de la exposición de la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Ekoetxea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en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Azpeitia</a:t>
                      </a: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450.000 €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509661"/>
                  </a:ext>
                </a:extLst>
              </a:tr>
              <a:tr h="53605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Plataforma Tecnológica del Centro Educación Ambiental para la Sostenibilidad 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1.100.000 €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120928"/>
                  </a:ext>
                </a:extLst>
              </a:tr>
              <a:tr h="53605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Descontaminación y restauración de minas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4.300.000 €</a:t>
                      </a:r>
                    </a:p>
                  </a:txBody>
                  <a:tcPr marL="91426" marR="91426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916348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80F6C94-EAF1-D8A1-2861-740FB806AB36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9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681F1BE-41A2-95A7-DAF2-8CEF85DBF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46060"/>
              </p:ext>
            </p:extLst>
          </p:nvPr>
        </p:nvGraphicFramePr>
        <p:xfrm>
          <a:off x="1040423" y="2146147"/>
          <a:ext cx="10111152" cy="2251768"/>
        </p:xfrm>
        <a:graphic>
          <a:graphicData uri="http://schemas.openxmlformats.org/drawingml/2006/table">
            <a:tbl>
              <a:tblPr bandRow="1"/>
              <a:tblGrid>
                <a:gridCol w="6740768">
                  <a:extLst>
                    <a:ext uri="{9D8B030D-6E8A-4147-A177-3AD203B41FA5}">
                      <a16:colId xmlns:a16="http://schemas.microsoft.com/office/drawing/2014/main" val="166092430"/>
                    </a:ext>
                  </a:extLst>
                </a:gridCol>
                <a:gridCol w="3370384">
                  <a:extLst>
                    <a:ext uri="{9D8B030D-6E8A-4147-A177-3AD203B41FA5}">
                      <a16:colId xmlns:a16="http://schemas.microsoft.com/office/drawing/2014/main" val="3765429277"/>
                    </a:ext>
                  </a:extLst>
                </a:gridCol>
              </a:tblGrid>
              <a:tr h="151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URA Inversiones destacadas</a:t>
                      </a: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48.700.000 €</a:t>
                      </a: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6326"/>
                  </a:ext>
                </a:extLst>
              </a:tr>
              <a:tr h="515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Garantía de los servicios de saneamiento y depuración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Destacan: Puerto de Bilbao, Mallabia, Mungia, 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Oikia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Zumaia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 y Mendaro</a:t>
                      </a: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16.200.000 €</a:t>
                      </a: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15045"/>
                  </a:ext>
                </a:extLst>
              </a:tr>
              <a:tr h="3702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Regeneración y protección de ecosistemas acuáticos</a:t>
                      </a: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4.500.000 €</a:t>
                      </a: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62003"/>
                  </a:ext>
                </a:extLst>
              </a:tr>
              <a:tr h="298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Mejora de resiliencia ante inundaciones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Destacan: 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Zadorra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Cadagua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Ziako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Andoain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 y 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Beasain</a:t>
                      </a:r>
                      <a:endParaRPr kumimoji="0" lang="es-ES" altLang="es-E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20.300.000 €</a:t>
                      </a: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398048"/>
                  </a:ext>
                </a:extLst>
              </a:tr>
              <a:tr h="298814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Seguridad Hídrica: 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Sobrón</a:t>
                      </a: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Busturialdea</a:t>
                      </a:r>
                      <a:endParaRPr kumimoji="0" lang="es-ES" altLang="es-E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3.500.000 €</a:t>
                      </a: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787210"/>
                  </a:ext>
                </a:extLst>
              </a:tr>
              <a:tr h="211465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Digitalización </a:t>
                      </a: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4.200.000 €</a:t>
                      </a:r>
                    </a:p>
                  </a:txBody>
                  <a:tcPr marL="91421" marR="91421" marT="45732" marB="4573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0686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35015"/>
              </p:ext>
            </p:extLst>
          </p:nvPr>
        </p:nvGraphicFramePr>
        <p:xfrm>
          <a:off x="1015845" y="4632807"/>
          <a:ext cx="8424862" cy="2178313"/>
        </p:xfrm>
        <a:graphic>
          <a:graphicData uri="http://schemas.openxmlformats.org/drawingml/2006/table">
            <a:tbl>
              <a:tblPr bandRow="1"/>
              <a:tblGrid>
                <a:gridCol w="6089256">
                  <a:extLst>
                    <a:ext uri="{9D8B030D-6E8A-4147-A177-3AD203B41FA5}">
                      <a16:colId xmlns:a16="http://schemas.microsoft.com/office/drawing/2014/main" val="3899830313"/>
                    </a:ext>
                  </a:extLst>
                </a:gridCol>
                <a:gridCol w="2335606">
                  <a:extLst>
                    <a:ext uri="{9D8B030D-6E8A-4147-A177-3AD203B41FA5}">
                      <a16:colId xmlns:a16="http://schemas.microsoft.com/office/drawing/2014/main" val="3410250785"/>
                    </a:ext>
                  </a:extLst>
                </a:gridCol>
              </a:tblGrid>
              <a:tr h="3091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IHOBE</a:t>
                      </a: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7.262.081 €</a:t>
                      </a: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BB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35064"/>
                  </a:ext>
                </a:extLst>
              </a:tr>
              <a:tr h="289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Acción</a:t>
                      </a:r>
                      <a:r>
                        <a:rPr kumimoji="0" lang="eu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u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por</a:t>
                      </a:r>
                      <a:r>
                        <a:rPr kumimoji="0" lang="eu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el </a:t>
                      </a:r>
                      <a:r>
                        <a:rPr kumimoji="0" lang="eu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clima</a:t>
                      </a:r>
                      <a:endParaRPr kumimoji="0" lang="es-ES" altLang="es-E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1.350.000 €</a:t>
                      </a: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39444"/>
                  </a:ext>
                </a:extLst>
              </a:tr>
              <a:tr h="381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 Economía circular en empresas</a:t>
                      </a: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1.700.000 €</a:t>
                      </a: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05769"/>
                  </a:ext>
                </a:extLst>
              </a:tr>
              <a:tr h="422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Protección del Medio Ambiente – Red </a:t>
                      </a:r>
                      <a:r>
                        <a:rPr kumimoji="0" lang="es-ES" altLang="es-ES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Ekoetxea</a:t>
                      </a:r>
                      <a:endParaRPr kumimoji="0" lang="es-ES" altLang="es-E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1.862.081 €</a:t>
                      </a: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622088"/>
                  </a:ext>
                </a:extLst>
              </a:tr>
              <a:tr h="387578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Gestión Pública Avanzada</a:t>
                      </a: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1.350.000 €</a:t>
                      </a: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46233"/>
                  </a:ext>
                </a:extLst>
              </a:tr>
              <a:tr h="387578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Ayudas a la Innovación</a:t>
                      </a: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1.000.000 €</a:t>
                      </a:r>
                    </a:p>
                  </a:txBody>
                  <a:tcPr marL="91442" marR="91442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51123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7EE1DE8-D6E6-FD37-6B12-92D94482C9FF}"/>
              </a:ext>
            </a:extLst>
          </p:cNvPr>
          <p:cNvSpPr txBox="1"/>
          <p:nvPr/>
        </p:nvSpPr>
        <p:spPr>
          <a:xfrm>
            <a:off x="11456276" y="1038687"/>
            <a:ext cx="68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8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A3DF91A1-471D-7F5A-A02C-715C08F0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6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375221" y="3576167"/>
            <a:ext cx="3276724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93000"/>
              </a:lnSpc>
              <a:buClr>
                <a:srgbClr val="000000"/>
              </a:buClr>
              <a:defRPr/>
            </a:pPr>
            <a:r>
              <a:rPr lang="es-ES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Presupuesto 2024</a:t>
            </a:r>
          </a:p>
          <a:p>
            <a:pPr algn="r" eaLnBrk="1" hangingPunct="1">
              <a:lnSpc>
                <a:spcPct val="93000"/>
              </a:lnSpc>
              <a:buClr>
                <a:srgbClr val="000000"/>
              </a:buClr>
              <a:defRPr/>
            </a:pPr>
            <a:r>
              <a:rPr lang="es-ES" alt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Viceconsejerías</a:t>
            </a:r>
            <a:endParaRPr lang="es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3000"/>
              </a:lnSpc>
              <a:buClr>
                <a:srgbClr val="000000"/>
              </a:buClr>
              <a:defRPr/>
            </a:pPr>
            <a:r>
              <a:rPr lang="es-ES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y Direcciones</a:t>
            </a:r>
            <a:endParaRPr lang="eu-ES" alt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93000"/>
              </a:lnSpc>
              <a:buClr>
                <a:srgbClr val="000000"/>
              </a:buClr>
              <a:defRPr/>
            </a:pPr>
            <a:r>
              <a:rPr lang="eu-ES" altLang="es-E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────────────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6DBB2-843B-B92C-3217-57628D69B7A3}"/>
              </a:ext>
            </a:extLst>
          </p:cNvPr>
          <p:cNvSpPr txBox="1"/>
          <p:nvPr/>
        </p:nvSpPr>
        <p:spPr>
          <a:xfrm>
            <a:off x="11594952" y="1038687"/>
            <a:ext cx="54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2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31359"/>
              </p:ext>
            </p:extLst>
          </p:nvPr>
        </p:nvGraphicFramePr>
        <p:xfrm>
          <a:off x="2065977" y="2720791"/>
          <a:ext cx="8060045" cy="3375209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5757991">
                  <a:extLst>
                    <a:ext uri="{9D8B030D-6E8A-4147-A177-3AD203B41FA5}">
                      <a16:colId xmlns:a16="http://schemas.microsoft.com/office/drawing/2014/main" val="1825741780"/>
                    </a:ext>
                  </a:extLst>
                </a:gridCol>
                <a:gridCol w="2302054">
                  <a:extLst>
                    <a:ext uri="{9D8B030D-6E8A-4147-A177-3AD203B41FA5}">
                      <a16:colId xmlns:a16="http://schemas.microsoft.com/office/drawing/2014/main" val="1393938174"/>
                    </a:ext>
                  </a:extLst>
                </a:gridCol>
              </a:tblGrid>
              <a:tr h="962579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Viceconsejería de Tecnología, Innovación y Transformación Digital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669" marB="456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286.205.826 €</a:t>
                      </a:r>
                    </a:p>
                  </a:txBody>
                  <a:tcPr marT="45669" marB="456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45606"/>
                  </a:ext>
                </a:extLst>
              </a:tr>
              <a:tr h="703667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Viceconsejería de Industria</a:t>
                      </a:r>
                    </a:p>
                  </a:txBody>
                  <a:tcPr marT="45669" marB="45669" anchor="ctr" horzOverflow="overflow"/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228.309.617 €</a:t>
                      </a:r>
                    </a:p>
                  </a:txBody>
                  <a:tcPr marT="45669" marB="45669" anchor="ctr" horzOverflow="overflow"/>
                </a:tc>
                <a:extLst>
                  <a:ext uri="{0D108BD9-81ED-4DB2-BD59-A6C34878D82A}">
                    <a16:rowId xmlns:a16="http://schemas.microsoft.com/office/drawing/2014/main" val="1346280892"/>
                  </a:ext>
                </a:extLst>
              </a:tr>
              <a:tr h="1005296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Viceconsejería de Agricultura, Pesca y Política Alimentaria</a:t>
                      </a:r>
                    </a:p>
                  </a:txBody>
                  <a:tcPr marT="45669" marB="456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Gill Sans" pitchFamily="1" charset="0"/>
                        </a:rPr>
                        <a:t>239.399.139 € 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N W3" pitchFamily="1" charset="-128"/>
                        <a:cs typeface="Arial" panose="020B0604020202020204" pitchFamily="34" charset="0"/>
                        <a:sym typeface="Gill Sans" pitchFamily="1" charset="0"/>
                      </a:endParaRPr>
                    </a:p>
                  </a:txBody>
                  <a:tcPr marT="45669" marB="4566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70726"/>
                  </a:ext>
                </a:extLst>
              </a:tr>
              <a:tr h="703667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u="none" strike="noStrike" cap="none" normalizeH="0" baseline="0" noProof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Viceconsejería</a:t>
                      </a:r>
                      <a:r>
                        <a:rPr kumimoji="0" lang="es-ES" altLang="es-ES" sz="16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Sostenibilidad Ambiental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669" marB="45669" anchor="ctr" horzOverflow="overflow"/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b="1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105.652.375 €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669" marB="45669" anchor="ctr" horzOverflow="overflow"/>
                </a:tc>
                <a:extLst>
                  <a:ext uri="{0D108BD9-81ED-4DB2-BD59-A6C34878D82A}">
                    <a16:rowId xmlns:a16="http://schemas.microsoft.com/office/drawing/2014/main" val="357366289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B373199-DC53-9F86-87E7-27AB62D6DD37}"/>
              </a:ext>
            </a:extLst>
          </p:cNvPr>
          <p:cNvSpPr txBox="1"/>
          <p:nvPr/>
        </p:nvSpPr>
        <p:spPr>
          <a:xfrm>
            <a:off x="11594952" y="1038687"/>
            <a:ext cx="54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79799"/>
              </p:ext>
            </p:extLst>
          </p:nvPr>
        </p:nvGraphicFramePr>
        <p:xfrm>
          <a:off x="2001180" y="3028693"/>
          <a:ext cx="8189640" cy="2930674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154596">
                  <a:extLst>
                    <a:ext uri="{9D8B030D-6E8A-4147-A177-3AD203B41FA5}">
                      <a16:colId xmlns:a16="http://schemas.microsoft.com/office/drawing/2014/main" val="14939038"/>
                    </a:ext>
                  </a:extLst>
                </a:gridCol>
                <a:gridCol w="2035044">
                  <a:extLst>
                    <a:ext uri="{9D8B030D-6E8A-4147-A177-3AD203B41FA5}">
                      <a16:colId xmlns:a16="http://schemas.microsoft.com/office/drawing/2014/main" val="3734998605"/>
                    </a:ext>
                  </a:extLst>
                </a:gridCol>
              </a:tblGrid>
              <a:tr h="739382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600" b="1" u="none" strike="noStrike" cap="none" normalizeH="0" baseline="0" noProof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Viceconsejería</a:t>
                      </a:r>
                      <a:r>
                        <a:rPr kumimoji="0" lang="es-ES" altLang="es-ES" sz="16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Tecnología, Innovación y Transformación Digital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286.205.826 €</a:t>
                      </a:r>
                    </a:p>
                  </a:txBody>
                  <a:tcPr marT="45689" marB="4568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841672"/>
                  </a:ext>
                </a:extLst>
              </a:tr>
              <a:tr h="712528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Tecnología e Innovación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246.510.801 €</a:t>
                      </a:r>
                    </a:p>
                  </a:txBody>
                  <a:tcPr marT="45689" marB="45689" anchor="ctr" horzOverflow="overflow"/>
                </a:tc>
                <a:extLst>
                  <a:ext uri="{0D108BD9-81ED-4DB2-BD59-A6C34878D82A}">
                    <a16:rowId xmlns:a16="http://schemas.microsoft.com/office/drawing/2014/main" val="2331259909"/>
                  </a:ext>
                </a:extLst>
              </a:tr>
              <a:tr h="739382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Transformación Digital y Emprendimiento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689" marB="4568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39.243.911 €</a:t>
                      </a:r>
                    </a:p>
                  </a:txBody>
                  <a:tcPr marT="45689" marB="45689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01842"/>
                  </a:ext>
                </a:extLst>
              </a:tr>
              <a:tr h="739382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Otros</a:t>
                      </a:r>
                    </a:p>
                  </a:txBody>
                  <a:tcPr marT="45689" marB="456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451.114 €</a:t>
                      </a:r>
                    </a:p>
                  </a:txBody>
                  <a:tcPr marT="45689" marB="45689" anchor="ctr" horzOverflow="overflow"/>
                </a:tc>
                <a:extLst>
                  <a:ext uri="{0D108BD9-81ED-4DB2-BD59-A6C34878D82A}">
                    <a16:rowId xmlns:a16="http://schemas.microsoft.com/office/drawing/2014/main" val="414889654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5EE09D5-BDCF-5EBF-84C6-0A623AD91BBA}"/>
              </a:ext>
            </a:extLst>
          </p:cNvPr>
          <p:cNvSpPr txBox="1"/>
          <p:nvPr/>
        </p:nvSpPr>
        <p:spPr>
          <a:xfrm>
            <a:off x="11594952" y="1038687"/>
            <a:ext cx="54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4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86875"/>
              </p:ext>
            </p:extLst>
          </p:nvPr>
        </p:nvGraphicFramePr>
        <p:xfrm>
          <a:off x="1625533" y="2502925"/>
          <a:ext cx="8940933" cy="4214351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387286">
                  <a:extLst>
                    <a:ext uri="{9D8B030D-6E8A-4147-A177-3AD203B41FA5}">
                      <a16:colId xmlns:a16="http://schemas.microsoft.com/office/drawing/2014/main" val="2632800485"/>
                    </a:ext>
                  </a:extLst>
                </a:gridCol>
                <a:gridCol w="2553647">
                  <a:extLst>
                    <a:ext uri="{9D8B030D-6E8A-4147-A177-3AD203B41FA5}">
                      <a16:colId xmlns:a16="http://schemas.microsoft.com/office/drawing/2014/main" val="4092580433"/>
                    </a:ext>
                  </a:extLst>
                </a:gridCol>
              </a:tblGrid>
              <a:tr h="334427">
                <a:tc gridSpan="2">
                  <a:txBody>
                    <a:bodyPr/>
                    <a:lstStyle/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Gill Sans" pitchFamily="1" charset="0"/>
                        </a:rPr>
                        <a:t>Partidas destacadas en Tecnología e innovación</a:t>
                      </a: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00338"/>
                  </a:ext>
                </a:extLst>
              </a:tr>
              <a:tr h="390750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Tecnología</a:t>
                      </a:r>
                      <a:endParaRPr lang="es-ES" altLang="es-ES" sz="1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0" marR="91430" marT="45730" marB="45730" anchor="ctr" horzOverflow="overflow"/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0" marR="91430" marT="45730" marB="45730" anchor="ctr" horzOverflow="overflow"/>
                </a:tc>
                <a:extLst>
                  <a:ext uri="{0D108BD9-81ED-4DB2-BD59-A6C34878D82A}">
                    <a16:rowId xmlns:a16="http://schemas.microsoft.com/office/drawing/2014/main" val="1528953706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HAZITEK	</a:t>
                      </a: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92.500.000 €</a:t>
                      </a: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19628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EMAITEK+</a:t>
                      </a:r>
                    </a:p>
                  </a:txBody>
                  <a:tcPr marL="91430" marR="91430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73.000.000 €</a:t>
                      </a:r>
                    </a:p>
                  </a:txBody>
                  <a:tcPr marL="91430" marR="91430" marT="45730" marB="45730" anchor="ctr" horzOverflow="overflow"/>
                </a:tc>
                <a:extLst>
                  <a:ext uri="{0D108BD9-81ED-4DB2-BD59-A6C34878D82A}">
                    <a16:rowId xmlns:a16="http://schemas.microsoft.com/office/drawing/2014/main" val="1696379326"/>
                  </a:ext>
                </a:extLst>
              </a:tr>
              <a:tr h="334427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ELKARTEK</a:t>
                      </a: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44.000.000 €</a:t>
                      </a: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466944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BIKAINTEK	</a:t>
                      </a:r>
                    </a:p>
                  </a:txBody>
                  <a:tcPr marL="91430" marR="91430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5.670.000 €</a:t>
                      </a:r>
                    </a:p>
                  </a:txBody>
                  <a:tcPr marL="91430" marR="91430" marT="45730" marB="45730" anchor="ctr" horzOverflow="overflow"/>
                </a:tc>
                <a:extLst>
                  <a:ext uri="{0D108BD9-81ED-4DB2-BD59-A6C34878D82A}">
                    <a16:rowId xmlns:a16="http://schemas.microsoft.com/office/drawing/2014/main" val="2221581741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AZPITEK 	</a:t>
                      </a: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9.000.000 €</a:t>
                      </a: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48357"/>
                  </a:ext>
                </a:extLst>
              </a:tr>
              <a:tr h="479331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Innovación</a:t>
                      </a:r>
                      <a:endParaRPr lang="es-ES" altLang="es-ES" sz="1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0" marR="91430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0" marR="91430" marT="45730" marB="45730" anchor="ctr" horzOverflow="overflow"/>
                </a:tc>
                <a:extLst>
                  <a:ext uri="{0D108BD9-81ED-4DB2-BD59-A6C34878D82A}">
                    <a16:rowId xmlns:a16="http://schemas.microsoft.com/office/drawing/2014/main" val="598450204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INNOBIDEAK ESTRATEGIA</a:t>
                      </a:r>
                      <a:endParaRPr lang="es-ES" altLang="es-ES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7.667.000 €</a:t>
                      </a: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28007"/>
                  </a:ext>
                </a:extLst>
              </a:tr>
              <a:tr h="334427"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HAZINNOVA</a:t>
                      </a:r>
                      <a:endParaRPr lang="es-ES" altLang="es-ES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0" marR="91430" marT="45730" marB="45730" anchor="ctr" horzOverflow="overflow"/>
                </a:tc>
                <a:tc>
                  <a:txBody>
                    <a:bodyPr/>
                    <a:lstStyle>
                      <a:lvl1pPr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377825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2.700.000 €</a:t>
                      </a:r>
                    </a:p>
                  </a:txBody>
                  <a:tcPr marL="91430" marR="91430" marT="45730" marB="45730" anchor="ctr" horzOverflow="overflow"/>
                </a:tc>
                <a:extLst>
                  <a:ext uri="{0D108BD9-81ED-4DB2-BD59-A6C34878D82A}">
                    <a16:rowId xmlns:a16="http://schemas.microsoft.com/office/drawing/2014/main" val="508380265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BDIH</a:t>
                      </a:r>
                      <a:r>
                        <a:rPr lang="es-ES" altLang="es-ES" sz="14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KONEXIO</a:t>
                      </a:r>
                      <a:endParaRPr lang="es-ES" altLang="es-ES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920.000 €</a:t>
                      </a:r>
                    </a:p>
                  </a:txBody>
                  <a:tcPr marL="91430" marR="91430" marT="45730" marB="45730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5022"/>
                  </a:ext>
                </a:extLst>
              </a:tr>
              <a:tr h="334427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40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FABRIKA innovación</a:t>
                      </a:r>
                      <a:r>
                        <a:rPr lang="es-ES" altLang="es-ES" sz="14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gestión personas</a:t>
                      </a:r>
                      <a:endParaRPr lang="es-ES" altLang="es-ES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0" marR="91430"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s-ES" altLang="es-E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00.000 </a:t>
                      </a: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€</a:t>
                      </a:r>
                    </a:p>
                  </a:txBody>
                  <a:tcPr marL="91430" marR="91430" marT="45730" marB="45730" anchor="ctr" horzOverflow="overflow"/>
                </a:tc>
                <a:extLst>
                  <a:ext uri="{0D108BD9-81ED-4DB2-BD59-A6C34878D82A}">
                    <a16:rowId xmlns:a16="http://schemas.microsoft.com/office/drawing/2014/main" val="80093464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B1840DD-9A4F-2231-6368-D90B8A3F376E}"/>
              </a:ext>
            </a:extLst>
          </p:cNvPr>
          <p:cNvSpPr txBox="1"/>
          <p:nvPr/>
        </p:nvSpPr>
        <p:spPr>
          <a:xfrm>
            <a:off x="11594952" y="1038687"/>
            <a:ext cx="54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4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4953"/>
              </p:ext>
            </p:extLst>
          </p:nvPr>
        </p:nvGraphicFramePr>
        <p:xfrm>
          <a:off x="6409426" y="2337613"/>
          <a:ext cx="4986068" cy="2236139"/>
        </p:xfrm>
        <a:graphic>
          <a:graphicData uri="http://schemas.openxmlformats.org/drawingml/2006/table">
            <a:tbl>
              <a:tblPr bandRow="1"/>
              <a:tblGrid>
                <a:gridCol w="3868501">
                  <a:extLst>
                    <a:ext uri="{9D8B030D-6E8A-4147-A177-3AD203B41FA5}">
                      <a16:colId xmlns:a16="http://schemas.microsoft.com/office/drawing/2014/main" val="3607906187"/>
                    </a:ext>
                  </a:extLst>
                </a:gridCol>
                <a:gridCol w="1117567">
                  <a:extLst>
                    <a:ext uri="{9D8B030D-6E8A-4147-A177-3AD203B41FA5}">
                      <a16:colId xmlns:a16="http://schemas.microsoft.com/office/drawing/2014/main" val="2491526127"/>
                    </a:ext>
                  </a:extLst>
                </a:gridCol>
              </a:tblGrid>
              <a:tr h="56700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7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Emprendimiento</a:t>
                      </a:r>
                      <a:r>
                        <a:rPr lang="eu-ES" sz="17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7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innovador</a:t>
                      </a:r>
                      <a:endParaRPr lang="eu-ES" sz="1700" b="1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 M</a:t>
                      </a:r>
                      <a:r>
                        <a:rPr lang="eu-E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kumimoji="0" lang="es-ES" altLang="es-ES" sz="17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60193"/>
                  </a:ext>
                </a:extLst>
              </a:tr>
              <a:tr h="442475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BICs</a:t>
                      </a:r>
                      <a:r>
                        <a:rPr lang="es-ES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Araba, Bizkaia eta Gipuzkoa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2,49 M€</a:t>
                      </a: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1469"/>
                  </a:ext>
                </a:extLst>
              </a:tr>
              <a:tr h="513330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</a:t>
                      </a:r>
                      <a:r>
                        <a:rPr lang="es-ES" alt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Ekintzaile</a:t>
                      </a:r>
                      <a:r>
                        <a:rPr lang="es-ES" alt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S" alt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Barnekintzaile</a:t>
                      </a:r>
                      <a:r>
                        <a:rPr lang="es-ES" alt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3,65 M€</a:t>
                      </a: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190834"/>
                  </a:ext>
                </a:extLst>
              </a:tr>
              <a:tr h="320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u-ES" alt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 4.0 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0,98 M€</a:t>
                      </a: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307212"/>
                  </a:ext>
                </a:extLst>
              </a:tr>
              <a:tr h="320803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Basque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Tek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Venture</a:t>
                      </a: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0,50 M€</a:t>
                      </a:r>
                    </a:p>
                  </a:txBody>
                  <a:tcPr marL="91436" marR="91436" marT="45749" marB="45749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382766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2376"/>
              </p:ext>
            </p:extLst>
          </p:nvPr>
        </p:nvGraphicFramePr>
        <p:xfrm>
          <a:off x="836761" y="2147111"/>
          <a:ext cx="4917058" cy="4308445"/>
        </p:xfrm>
        <a:graphic>
          <a:graphicData uri="http://schemas.openxmlformats.org/drawingml/2006/table">
            <a:tbl>
              <a:tblPr bandRow="1"/>
              <a:tblGrid>
                <a:gridCol w="3778519">
                  <a:extLst>
                    <a:ext uri="{9D8B030D-6E8A-4147-A177-3AD203B41FA5}">
                      <a16:colId xmlns:a16="http://schemas.microsoft.com/office/drawing/2014/main" val="1885846403"/>
                    </a:ext>
                  </a:extLst>
                </a:gridCol>
                <a:gridCol w="1138539">
                  <a:extLst>
                    <a:ext uri="{9D8B030D-6E8A-4147-A177-3AD203B41FA5}">
                      <a16:colId xmlns:a16="http://schemas.microsoft.com/office/drawing/2014/main" val="3748098244"/>
                    </a:ext>
                  </a:extLst>
                </a:gridCol>
              </a:tblGrid>
              <a:tr h="5195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7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Transformación Digital programas ayudas</a:t>
                      </a:r>
                    </a:p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7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 M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28708"/>
                  </a:ext>
                </a:extLst>
              </a:tr>
              <a:tr h="485014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Inteligencia Artificial programa</a:t>
                      </a:r>
                      <a:r>
                        <a:rPr lang="es-ES" sz="1600" kern="1200" baseline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ayudas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 M€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352892"/>
                  </a:ext>
                </a:extLst>
              </a:tr>
              <a:tr h="49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Banda </a:t>
                      </a:r>
                      <a:r>
                        <a:rPr kumimoji="0" lang="eu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ancha</a:t>
                      </a:r>
                      <a:r>
                        <a:rPr kumimoji="0" lang="eu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u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polígonos</a:t>
                      </a:r>
                      <a:r>
                        <a:rPr kumimoji="0" lang="eu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u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zonas</a:t>
                      </a:r>
                      <a:r>
                        <a:rPr kumimoji="0" lang="eu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u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blancas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0,16 M€</a:t>
                      </a:r>
                    </a:p>
                  </a:txBody>
                  <a:tcPr marL="91437" marR="91437" marT="45735" marB="45735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458166"/>
                  </a:ext>
                </a:extLst>
              </a:tr>
              <a:tr h="49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5G Desarrollo Experimental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1,6 M€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418500"/>
                  </a:ext>
                </a:extLst>
              </a:tr>
              <a:tr h="49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Ciberseguridad Industrial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3,5 M€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406891"/>
                  </a:ext>
                </a:extLst>
              </a:tr>
              <a:tr h="493531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Programa “Smart </a:t>
                      </a:r>
                      <a:r>
                        <a:rPr kumimoji="0" lang="es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Industry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3,7 M€</a:t>
                      </a:r>
                    </a:p>
                  </a:txBody>
                  <a:tcPr marL="91437" marR="91437" marT="45735" marB="45735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098729"/>
                  </a:ext>
                </a:extLst>
              </a:tr>
              <a:tr h="49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“Industria </a:t>
                      </a:r>
                      <a:r>
                        <a:rPr lang="es-ES" alt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Digitala</a:t>
                      </a:r>
                      <a:r>
                        <a:rPr lang="es-ES" alt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6,1 M€</a:t>
                      </a:r>
                    </a:p>
                  </a:txBody>
                  <a:tcPr marL="91437" marR="91437" marT="45735" marB="45735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281327"/>
                  </a:ext>
                </a:extLst>
              </a:tr>
              <a:tr h="373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alt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Competencias Digitales	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1,5 M€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9214"/>
                  </a:ext>
                </a:extLst>
              </a:tr>
              <a:tr h="373073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Migración Servicios Cloud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1,6 M€</a:t>
                      </a:r>
                    </a:p>
                  </a:txBody>
                  <a:tcPr marL="91437" marR="91437" marT="45735" marB="45735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2269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48346"/>
              </p:ext>
            </p:extLst>
          </p:nvPr>
        </p:nvGraphicFramePr>
        <p:xfrm>
          <a:off x="6409426" y="4946883"/>
          <a:ext cx="4986068" cy="1523248"/>
        </p:xfrm>
        <a:graphic>
          <a:graphicData uri="http://schemas.openxmlformats.org/drawingml/2006/table">
            <a:tbl>
              <a:tblPr bandRow="1"/>
              <a:tblGrid>
                <a:gridCol w="3928648">
                  <a:extLst>
                    <a:ext uri="{9D8B030D-6E8A-4147-A177-3AD203B41FA5}">
                      <a16:colId xmlns:a16="http://schemas.microsoft.com/office/drawing/2014/main" val="3607906187"/>
                    </a:ext>
                  </a:extLst>
                </a:gridCol>
                <a:gridCol w="1057420">
                  <a:extLst>
                    <a:ext uri="{9D8B030D-6E8A-4147-A177-3AD203B41FA5}">
                      <a16:colId xmlns:a16="http://schemas.microsoft.com/office/drawing/2014/main" val="2491526127"/>
                    </a:ext>
                  </a:extLst>
                </a:gridCol>
              </a:tblGrid>
              <a:tr h="45639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7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</a:t>
                      </a:r>
                      <a:r>
                        <a:rPr lang="eu-ES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7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capacitación</a:t>
                      </a:r>
                      <a:r>
                        <a:rPr lang="eu-ES" sz="17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700" b="1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</a:t>
                      </a:r>
                      <a:r>
                        <a:rPr lang="eu-ES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kumimoji="0" lang="es-ES" altLang="es-ES" sz="17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60193"/>
                  </a:ext>
                </a:extLst>
              </a:tr>
              <a:tr h="513330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Enpresa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Digitala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s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barnetegis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tecnológicos, BAIT e IT </a:t>
                      </a:r>
                      <a:r>
                        <a:rPr kumimoji="0" lang="es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Txartela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s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Mikroenpresa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digitala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s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Inplantalariak</a:t>
                      </a: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, y nuevo centro empresa digital en Abanto</a:t>
                      </a: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 M €</a:t>
                      </a:r>
                    </a:p>
                  </a:txBody>
                  <a:tcPr marL="91436" marR="91436" marT="45749" marB="45749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146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835A100-77EA-34F6-15A8-5B29E47B7D1F}"/>
              </a:ext>
            </a:extLst>
          </p:cNvPr>
          <p:cNvSpPr txBox="1"/>
          <p:nvPr/>
        </p:nvSpPr>
        <p:spPr>
          <a:xfrm>
            <a:off x="11594952" y="1038687"/>
            <a:ext cx="54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63817"/>
              </p:ext>
            </p:extLst>
          </p:nvPr>
        </p:nvGraphicFramePr>
        <p:xfrm>
          <a:off x="2251494" y="2371090"/>
          <a:ext cx="8147248" cy="4228120"/>
        </p:xfrm>
        <a:graphic>
          <a:graphicData uri="http://schemas.openxmlformats.org/drawingml/2006/table">
            <a:tbl>
              <a:tblPr bandRow="1"/>
              <a:tblGrid>
                <a:gridCol w="5928169">
                  <a:extLst>
                    <a:ext uri="{9D8B030D-6E8A-4147-A177-3AD203B41FA5}">
                      <a16:colId xmlns:a16="http://schemas.microsoft.com/office/drawing/2014/main" val="1885846403"/>
                    </a:ext>
                  </a:extLst>
                </a:gridCol>
                <a:gridCol w="2219079">
                  <a:extLst>
                    <a:ext uri="{9D8B030D-6E8A-4147-A177-3AD203B41FA5}">
                      <a16:colId xmlns:a16="http://schemas.microsoft.com/office/drawing/2014/main" val="3748098244"/>
                    </a:ext>
                  </a:extLst>
                </a:gridCol>
              </a:tblGrid>
              <a:tr h="4881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kumimoji="0" lang="es-ES" altLang="es-E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 Singulares 2024                                                  40.136.131 €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Times Bold" pitchFamily="1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28708"/>
                  </a:ext>
                </a:extLst>
              </a:tr>
              <a:tr h="658981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400" kern="1200" baseline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	CONVENIO BASQUE TALENT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400.000 €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352892"/>
                  </a:ext>
                </a:extLst>
              </a:tr>
              <a:tr h="463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   </a:t>
                      </a:r>
                      <a:r>
                        <a:rPr kumimoji="0" lang="es-ES" altLang="es-ES" sz="1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Enkarterri</a:t>
                      </a: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(ZAP): área 5G para vuelos de Drones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4.150.000 €</a:t>
                      </a:r>
                    </a:p>
                  </a:txBody>
                  <a:tcPr marL="91437" marR="91437" marT="45735" marB="45735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458166"/>
                  </a:ext>
                </a:extLst>
              </a:tr>
              <a:tr h="1226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	PLAN DE INVERSIONES ESTRATEGICAS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  Ciberseguridad en PTA  850.000 euros</a:t>
                      </a:r>
                    </a:p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  IA en PTZ 2.000.000 euros		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2.850.000 €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418500"/>
                  </a:ext>
                </a:extLst>
              </a:tr>
              <a:tr h="463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	PROGRAMA UNICO (FONDOS NEXT)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1.986.131 €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406891"/>
                  </a:ext>
                </a:extLst>
              </a:tr>
              <a:tr h="463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	RETECH IA 2024-2025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18.600.000 €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91167"/>
                  </a:ext>
                </a:extLst>
              </a:tr>
              <a:tr h="463736">
                <a:tc>
                  <a:txBody>
                    <a:bodyPr/>
                    <a:lstStyle/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     RETECH CYBER 2024-2025</a:t>
                      </a:r>
                    </a:p>
                  </a:txBody>
                  <a:tcPr marL="91437" marR="91437" marT="45735" marB="45735" anchor="ctr" horzOverflow="overflow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14.000.000 €</a:t>
                      </a:r>
                    </a:p>
                  </a:txBody>
                  <a:tcPr marL="91437" marR="91437" marT="45735" marB="45735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9187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0557948-1BF2-CA08-53A8-BB28FF7D41E2}"/>
              </a:ext>
            </a:extLst>
          </p:cNvPr>
          <p:cNvSpPr txBox="1"/>
          <p:nvPr/>
        </p:nvSpPr>
        <p:spPr>
          <a:xfrm>
            <a:off x="11594952" y="1038687"/>
            <a:ext cx="54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8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B6A8414-0661-D8B6-B45C-8EDC6C01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224790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28973"/>
              </p:ext>
            </p:extLst>
          </p:nvPr>
        </p:nvGraphicFramePr>
        <p:xfrm>
          <a:off x="2811659" y="3007485"/>
          <a:ext cx="7580312" cy="2808288"/>
        </p:xfrm>
        <a:graphic>
          <a:graphicData uri="http://schemas.openxmlformats.org/drawingml/2006/table">
            <a:tbl>
              <a:tblPr bandRow="1"/>
              <a:tblGrid>
                <a:gridCol w="5415277">
                  <a:extLst>
                    <a:ext uri="{9D8B030D-6E8A-4147-A177-3AD203B41FA5}">
                      <a16:colId xmlns:a16="http://schemas.microsoft.com/office/drawing/2014/main" val="2713693195"/>
                    </a:ext>
                  </a:extLst>
                </a:gridCol>
                <a:gridCol w="2165035">
                  <a:extLst>
                    <a:ext uri="{9D8B030D-6E8A-4147-A177-3AD203B41FA5}">
                      <a16:colId xmlns:a16="http://schemas.microsoft.com/office/drawing/2014/main" val="183844457"/>
                    </a:ext>
                  </a:extLst>
                </a:gridCol>
              </a:tblGrid>
              <a:tr h="404688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Viceconsejería</a:t>
                      </a:r>
                      <a:r>
                        <a:rPr kumimoji="0" lang="eu-ES" altLang="es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de Industria</a:t>
                      </a:r>
                      <a:endParaRPr kumimoji="0" lang="es-ES" altLang="es-E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4" marR="91454" marT="45728" marB="45728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228.309.617 €</a:t>
                      </a:r>
                    </a:p>
                  </a:txBody>
                  <a:tcPr marL="91454" marR="91454" marT="45728" marB="45728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03957"/>
                  </a:ext>
                </a:extLst>
              </a:tr>
              <a:tr h="565135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Industria y Transición Energética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4" marR="91454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140.152.580 €</a:t>
                      </a:r>
                    </a:p>
                  </a:txBody>
                  <a:tcPr marL="91454" marR="91454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01498"/>
                  </a:ext>
                </a:extLst>
              </a:tr>
              <a:tr h="708195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Proyectos Estratégicos y Administración Industrial 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4" marR="91454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ヒラギノ角ゴ ProN W3" pitchFamily="1" charset="-128"/>
                          <a:cs typeface="Arial" panose="020B0604020202020204" pitchFamily="34" charset="0"/>
                          <a:sym typeface="Gill Sans" pitchFamily="1" charset="0"/>
                        </a:rPr>
                        <a:t>24.367.219 €</a:t>
                      </a:r>
                    </a:p>
                  </a:txBody>
                  <a:tcPr marL="91454" marR="91454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644838"/>
                  </a:ext>
                </a:extLst>
              </a:tr>
              <a:tr h="565135"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de Puertos y Asuntos Marítimos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4" marR="91454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algn="l" defTabSz="377825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17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31.872.732 €</a:t>
                      </a:r>
                    </a:p>
                  </a:txBody>
                  <a:tcPr marL="91454" marR="91454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21438"/>
                  </a:ext>
                </a:extLst>
              </a:tr>
              <a:tr h="5651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u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Internacional</a:t>
                      </a:r>
                      <a:r>
                        <a:rPr kumimoji="0" lang="eu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(BTI) y </a:t>
                      </a:r>
                      <a:r>
                        <a:rPr kumimoji="0" lang="eu-ES" altLang="es-ES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otros</a:t>
                      </a:r>
                      <a:endParaRPr kumimoji="0" lang="es-ES" altLang="es-E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4" marR="91454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3778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31.917.086 €</a:t>
                      </a:r>
                    </a:p>
                  </a:txBody>
                  <a:tcPr marL="91454" marR="91454"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06094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6216A06-EF32-06EB-05E3-0702DB6DB7EE}"/>
              </a:ext>
            </a:extLst>
          </p:cNvPr>
          <p:cNvSpPr txBox="1"/>
          <p:nvPr/>
        </p:nvSpPr>
        <p:spPr>
          <a:xfrm>
            <a:off x="11594952" y="1038687"/>
            <a:ext cx="54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33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FAA2191E9BC2459BE56F56AC000DEF" ma:contentTypeVersion="13" ma:contentTypeDescription="Create a new document." ma:contentTypeScope="" ma:versionID="1db7bfdf8c67062eb99e3c4b7c4ec8a3">
  <xsd:schema xmlns:xsd="http://www.w3.org/2001/XMLSchema" xmlns:xs="http://www.w3.org/2001/XMLSchema" xmlns:p="http://schemas.microsoft.com/office/2006/metadata/properties" xmlns:ns3="050d5a64-60ed-460c-8f29-6a63f6148261" xmlns:ns4="483540c6-cdf5-453e-83e2-2203f4c82171" targetNamespace="http://schemas.microsoft.com/office/2006/metadata/properties" ma:root="true" ma:fieldsID="082f1ff1860ac132b90b0ac8e588b73d" ns3:_="" ns4:_="">
    <xsd:import namespace="050d5a64-60ed-460c-8f29-6a63f6148261"/>
    <xsd:import namespace="483540c6-cdf5-453e-83e2-2203f4c821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d5a64-60ed-460c-8f29-6a63f6148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40c6-cdf5-453e-83e2-2203f4c8217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93882E-1549-4692-973D-214D5602A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d5a64-60ed-460c-8f29-6a63f6148261"/>
    <ds:schemaRef ds:uri="483540c6-cdf5-453e-83e2-2203f4c82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EED7C3-BC5B-4A55-AB43-9B5E07E03B58}">
  <ds:schemaRefs>
    <ds:schemaRef ds:uri="050d5a64-60ed-460c-8f29-6a63f614826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3540c6-cdf5-453e-83e2-2203f4c821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808FA1-8D72-4F2E-8F8F-E3B6A88737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1754</Words>
  <Application>Microsoft Office PowerPoint</Application>
  <PresentationFormat>Panorámica</PresentationFormat>
  <Paragraphs>482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Gill Sans</vt:lpstr>
      <vt:lpstr>Times Bold</vt:lpstr>
      <vt:lpstr>Wingdings</vt:lpstr>
      <vt:lpstr>ヒラギノ角ゴ ProN W3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Davila Garcia, Cirilo</dc:creator>
  <cp:lastModifiedBy>Gezala Oyarbide, Larraitz</cp:lastModifiedBy>
  <cp:revision>151</cp:revision>
  <cp:lastPrinted>2023-10-27T08:02:35Z</cp:lastPrinted>
  <dcterms:created xsi:type="dcterms:W3CDTF">2023-10-11T10:24:22Z</dcterms:created>
  <dcterms:modified xsi:type="dcterms:W3CDTF">2023-11-07T05:59:23Z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0x01010062FAA2191E9BC2459BE56F56AC000DEF</vt:lpwstr>
  </property>
</Properties>
</file>