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3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9"/>
  </p:notesMasterIdLst>
  <p:sldIdLst>
    <p:sldId id="2147375840" r:id="rId3"/>
    <p:sldId id="2147375908" r:id="rId4"/>
    <p:sldId id="5235" r:id="rId5"/>
    <p:sldId id="5245" r:id="rId6"/>
    <p:sldId id="16433024" r:id="rId7"/>
    <p:sldId id="2147375860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08A3-3CCC-49E6-964C-E1738A6D992D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B49-322C-48BB-A333-B208C96D6BA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8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pasto, naturaleza, montaña&#10;&#10;Descripción generada automáticamente"/>
          <p:cNvPicPr>
            <a:picLocks noChangeAspect="1"/>
          </p:cNvPicPr>
          <p:nvPr userDrawn="1"/>
        </p:nvPicPr>
        <p:blipFill rotWithShape="1">
          <a:blip r:embed="rId4"/>
          <a:srcRect t="11158" b="11186"/>
          <a:stretch>
            <a:fillRect/>
          </a:stretch>
        </p:blipFill>
        <p:spPr>
          <a:xfrm>
            <a:off x="0" y="-217"/>
            <a:ext cx="12191208" cy="6327226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9525" imgH="9525" progId="TCLayout.ActiveDocument.1">
                  <p:embed/>
                </p:oleObj>
              </mc:Choice>
              <mc:Fallback>
                <p:oleObj name="think-cell Slide" r:id="rId5" imgW="9525" imgH="952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>
            <a:fillRect/>
          </a:stretch>
        </p:blipFill>
        <p:spPr>
          <a:xfrm rot="16200000" flipH="1">
            <a:off x="8471921" y="2031077"/>
            <a:ext cx="580573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solidFill>
            <a:srgbClr val="C7C1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rgbClr val="4AA3B9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595959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8"/>
          <a:srcRect l="13182" t="13311" r="13880" b="8400"/>
          <a:stretch>
            <a:fillRect/>
          </a:stretch>
        </p:blipFill>
        <p:spPr>
          <a:xfrm>
            <a:off x="9873551" y="5468747"/>
            <a:ext cx="1561704" cy="1072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BB85E4-FADD-4019-B75F-48AAA1B24BF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BFA15C-18C1-4360-B91A-F8D9D7390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203D8-A1DE-4CBB-9192-395BFB9F5F94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65F2E-FA7D-4006-A224-763662E4F3B5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09A0CC-A298-4F59-AB50-5BE07D56093D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796555-77E5-40B1-88FE-42153EE179F3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E5067-8AB8-4EA0-A397-69134B255C78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BDC8F-DCB8-4B7B-9C9D-FB5AC2C9E387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FB7E92-2206-467B-A0CF-7D0BD980DAB2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pic>
        <p:nvPicPr>
          <p:cNvPr id="19" name="Picture 2" descr="Invertir en el País Vasco – Sayma">
            <a:extLst>
              <a:ext uri="{FF2B5EF4-FFF2-40B4-BE49-F238E27FC236}">
                <a16:creationId xmlns:a16="http://schemas.microsoft.com/office/drawing/2014/main" id="{0CDC9236-2C3B-4860-BBE9-1E27AADFD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7" y="6465708"/>
            <a:ext cx="393032" cy="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USIKENE - CENTRO SUPERIOR DE MÚSICA DEL PAÍS VASCO | MUSIKENE">
            <a:extLst>
              <a:ext uri="{FF2B5EF4-FFF2-40B4-BE49-F238E27FC236}">
                <a16:creationId xmlns:a16="http://schemas.microsoft.com/office/drawing/2014/main" id="{95D5DF34-4ABC-4140-9A4F-225F0419B5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387674" y="6465707"/>
            <a:ext cx="844593" cy="2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A64291-F8B3-40E2-8A8F-B5484EBE835E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rgbClr val="FFFFFF"/>
                </a:solidFill>
              </a:rPr>
              <a:t>‹Nº›</a:t>
            </a:fld>
            <a:endParaRPr lang="en-GB" noProof="0">
              <a:solidFill>
                <a:srgbClr val="FFFFFF"/>
              </a:solidFill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7745AE69-5851-4C70-923A-054B4A391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solidFill>
                  <a:srgbClr val="FFFFFF"/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GB" smtClean="0"/>
              <a:pPr algn="r" defTabSz="228600">
                <a:spcAft>
                  <a:spcPts val="120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with Image - Gradient Dark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BFA15C-18C1-4360-B91A-F8D9D7390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203D8-A1DE-4CBB-9192-395BFB9F5F94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65F2E-FA7D-4006-A224-763662E4F3B5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09A0CC-A298-4F59-AB50-5BE07D56093D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796555-77E5-40B1-88FE-42153EE179F3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E5067-8AB8-4EA0-A397-69134B255C78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BDC8F-DCB8-4B7B-9C9D-FB5AC2C9E387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FB7E92-2206-467B-A0CF-7D0BD980DAB2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pic>
        <p:nvPicPr>
          <p:cNvPr id="23" name="Picture 2" descr="Invertir en el País Vasco – Sayma">
            <a:extLst>
              <a:ext uri="{FF2B5EF4-FFF2-40B4-BE49-F238E27FC236}">
                <a16:creationId xmlns:a16="http://schemas.microsoft.com/office/drawing/2014/main" id="{FDA72104-9B7A-45AF-A405-45391A7064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3" y="695204"/>
            <a:ext cx="933187" cy="5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USIKENE - CENTRO SUPERIOR DE MÚSICA DEL PAÍS VASCO | MUSIKENE">
            <a:extLst>
              <a:ext uri="{FF2B5EF4-FFF2-40B4-BE49-F238E27FC236}">
                <a16:creationId xmlns:a16="http://schemas.microsoft.com/office/drawing/2014/main" id="{0B4D0D7A-AD68-4AEA-9246-E5D8B7CA7B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399192" y="695203"/>
            <a:ext cx="2005341" cy="5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2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B85E4-FADD-4019-B75F-48AAA1B24BF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4EFDC-84D5-425C-A195-E6188FAA1849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EC46B2-19A6-4E09-9857-C2D675641986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D5C82-3D77-43CD-BBF4-4E4A88C2E805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7527E-9C5D-45B4-99D1-977CB975A4C7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83C6C-B7BB-42C3-B755-7F6D4B4C694E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99FEFB-C9C1-4449-B58A-DFAF2CF4A59A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BF627-60AA-49DC-948F-EB729DE4CE54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pic>
        <p:nvPicPr>
          <p:cNvPr id="17" name="Picture 2" descr="Invertir en el País Vasco – Sayma">
            <a:extLst>
              <a:ext uri="{FF2B5EF4-FFF2-40B4-BE49-F238E27FC236}">
                <a16:creationId xmlns:a16="http://schemas.microsoft.com/office/drawing/2014/main" id="{7197F25F-3B95-4425-B5DC-3BE348096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7" y="6465708"/>
            <a:ext cx="393032" cy="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USIKENE - CENTRO SUPERIOR DE MÚSICA DEL PAÍS VASCO | MUSIKENE">
            <a:extLst>
              <a:ext uri="{FF2B5EF4-FFF2-40B4-BE49-F238E27FC236}">
                <a16:creationId xmlns:a16="http://schemas.microsoft.com/office/drawing/2014/main" id="{3BE58448-9B48-4D96-B9FC-0465DD510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387674" y="6465707"/>
            <a:ext cx="844593" cy="2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73297B-DED8-434A-8B1E-F34B9DEC155D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rgbClr val="FFFFFF"/>
                </a:solidFill>
              </a:rPr>
              <a:t>‹Nº›</a:t>
            </a:fld>
            <a:endParaRPr lang="en-GB" noProof="0">
              <a:solidFill>
                <a:srgbClr val="FFFFFF"/>
              </a:solidFill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5022623F-1156-492B-A23D-C639E7643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solidFill>
                  <a:srgbClr val="FFFFFF"/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GB" smtClean="0"/>
              <a:pPr algn="r" defTabSz="228600">
                <a:spcAft>
                  <a:spcPts val="120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5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 - Gradient Light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F230BE-E12B-4B12-B01F-61A3FEC10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"/>
            <a:ext cx="12191994" cy="68579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F437B85-F911-4C8D-9468-5AF6FC49DE17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‹Nº›</a:t>
            </a:fld>
            <a:endParaRPr lang="en-GB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F4F0-EBDF-435E-89ED-2B2D15523446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BA98C-A639-4A4F-BD40-8D5D31ABD28A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9049D9-5FB3-4B70-8C98-82599D466CE2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829CE4-9103-4E81-A3D2-A747D9637A41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BFA544-8053-4419-8978-872B922CC629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D39AD3-BE6F-4B80-90F8-984299D2080B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2B0F0-A876-4649-BAE5-558E4EE80FF8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pic>
        <p:nvPicPr>
          <p:cNvPr id="17" name="Picture 2" descr="Invertir en el País Vasco – Sayma">
            <a:extLst>
              <a:ext uri="{FF2B5EF4-FFF2-40B4-BE49-F238E27FC236}">
                <a16:creationId xmlns:a16="http://schemas.microsoft.com/office/drawing/2014/main" id="{E2E2AE74-4FAE-4EE0-B5BA-5E0E73E93C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7" y="6465708"/>
            <a:ext cx="393032" cy="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USIKENE - CENTRO SUPERIOR DE MÚSICA DEL PAÍS VASCO | MUSIKENE">
            <a:extLst>
              <a:ext uri="{FF2B5EF4-FFF2-40B4-BE49-F238E27FC236}">
                <a16:creationId xmlns:a16="http://schemas.microsoft.com/office/drawing/2014/main" id="{D7DFE243-A76D-439E-8576-0FC4746F9D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387674" y="6465707"/>
            <a:ext cx="844593" cy="2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447D7E-006A-49CF-AFBC-BE67BFE4DD74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rgbClr val="FFFFFF"/>
                </a:solidFill>
              </a:rPr>
              <a:t>‹Nº›</a:t>
            </a:fld>
            <a:endParaRPr lang="en-GB" noProof="0">
              <a:solidFill>
                <a:srgbClr val="FFFFFF"/>
              </a:solidFill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93FC076C-BE9B-4BFC-B412-7EC6B5CD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solidFill>
                  <a:srgbClr val="FFFFFF"/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GB" smtClean="0"/>
              <a:pPr algn="r" defTabSz="228600">
                <a:spcAft>
                  <a:spcPts val="1200"/>
                </a:spcAft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605684"/>
            <a:ext cx="11430000" cy="863139"/>
          </a:xfrm>
        </p:spPr>
        <p:txBody>
          <a:bodyPr anchor="t"/>
          <a:lstStyle>
            <a:lvl1pPr>
              <a:lnSpc>
                <a:spcPts val="35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Place headline here, 2 lines (36pt, min 30pt)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7748-4338-4875-8001-B7A7990A7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86593"/>
            <a:ext cx="11430000" cy="161925"/>
          </a:xfrm>
          <a:noFill/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  <a:lvl2pPr>
              <a:defRPr sz="10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Place section name here (10pt)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58AC9-FCA0-4E1D-99AE-4FE9B8589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548109"/>
            <a:ext cx="11430000" cy="722313"/>
          </a:xfrm>
        </p:spPr>
        <p:txBody>
          <a:bodyPr anchor="t"/>
          <a:lstStyle>
            <a:lvl1pPr>
              <a:spcAft>
                <a:spcPts val="0"/>
              </a:spcAft>
              <a:defRPr sz="12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Place subtitle here, 4 lines (12pt)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4" name="Picture 2" descr="Invertir en el País Vasco – Sayma">
            <a:extLst>
              <a:ext uri="{FF2B5EF4-FFF2-40B4-BE49-F238E27FC236}">
                <a16:creationId xmlns:a16="http://schemas.microsoft.com/office/drawing/2014/main" id="{0AEE12D4-FBD3-42E5-BBC1-3B00EE71A8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7" y="6465708"/>
            <a:ext cx="393032" cy="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SIKENE - CENTRO SUPERIOR DE MÚSICA DEL PAÍS VASCO | MUSIKENE">
            <a:extLst>
              <a:ext uri="{FF2B5EF4-FFF2-40B4-BE49-F238E27FC236}">
                <a16:creationId xmlns:a16="http://schemas.microsoft.com/office/drawing/2014/main" id="{2C501668-A6DC-40F2-B031-3DD164AF27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387674" y="6465707"/>
            <a:ext cx="844593" cy="2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4F2E9A-5892-4161-AB21-3DEED05684C8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rgbClr val="FFFFFF"/>
                </a:solidFill>
              </a:rPr>
              <a:t>‹Nº›</a:t>
            </a:fld>
            <a:endParaRPr lang="en-GB" noProof="0">
              <a:solidFill>
                <a:srgbClr val="FFFFFF"/>
              </a:solidFill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95DF43DF-0E12-4249-B0DD-8AFDB7C0A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solidFill>
                  <a:srgbClr val="FFFFFF"/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GB" smtClean="0"/>
              <a:pPr algn="r" defTabSz="228600">
                <a:spcAft>
                  <a:spcPts val="1200"/>
                </a:spcAft>
              </a:pPr>
              <a:t>‹Nº›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D47D65-E243-4AD5-B271-24CD52CD4951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B3D423-BF65-4D31-983E-5F22AB504166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E7FE8C-D3EE-4E98-A227-D3CFFA0FC089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FEB7A0-36CF-4B6A-A8CE-EEB52BE4E244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25258-A385-4BF3-95A2-D528EF7C9B00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178A51-9D49-41FB-9F8D-3D0AC4F51E39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F560CC-D3C7-4813-A0A0-674943B8D2E3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</p:spTree>
    <p:extLst>
      <p:ext uri="{BB962C8B-B14F-4D97-AF65-F5344CB8AC3E}">
        <p14:creationId xmlns:p14="http://schemas.microsoft.com/office/powerpoint/2010/main" val="2010143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605684"/>
            <a:ext cx="11430000" cy="863139"/>
          </a:xfrm>
        </p:spPr>
        <p:txBody>
          <a:bodyPr anchor="t"/>
          <a:lstStyle>
            <a:lvl1pPr>
              <a:lnSpc>
                <a:spcPts val="35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here, 2 lines (36pt, min 30pt)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7748-4338-4875-8001-B7A7990A7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86593"/>
            <a:ext cx="11430000" cy="161925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Place section name here (10pt)</a:t>
            </a:r>
            <a:endParaRPr lang="es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58AC9-FCA0-4E1D-99AE-4FE9B8589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548109"/>
            <a:ext cx="11430000" cy="722313"/>
          </a:xfrm>
        </p:spPr>
        <p:txBody>
          <a:bodyPr anchor="t"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Place subtitle here, 4 lines (12pt)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5" name="Picture 2" descr="País Vasco acreditará competencias para 22 certificados de profesionalidad  y más de 3.000 solicitantes - Audiolís">
            <a:extLst>
              <a:ext uri="{FF2B5EF4-FFF2-40B4-BE49-F238E27FC236}">
                <a16:creationId xmlns:a16="http://schemas.microsoft.com/office/drawing/2014/main" id="{223AA527-98D0-49F0-BBD4-8EDA240956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65708"/>
            <a:ext cx="861126" cy="2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rupo SPRI">
            <a:extLst>
              <a:ext uri="{FF2B5EF4-FFF2-40B4-BE49-F238E27FC236}">
                <a16:creationId xmlns:a16="http://schemas.microsoft.com/office/drawing/2014/main" id="{1765181C-7FB2-49E3-937F-F83055925A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5" b="7233"/>
          <a:stretch/>
        </p:blipFill>
        <p:spPr bwMode="auto">
          <a:xfrm>
            <a:off x="1379707" y="6466597"/>
            <a:ext cx="393032" cy="2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95846A-F8B0-4922-ADCB-C475EEA963B9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0D0315-BD03-435F-972F-AF70EDBED7A8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4525E-1470-4EEA-B373-4B6CEFDB3628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9DD7-B86F-433E-A3AD-020B2DEB781B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E3070-57FF-4F54-9235-58B9B4F69B32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E2421-7434-4227-BA8B-353F37CCEE8B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82F59-D76D-44F4-8F76-4CEFEDBDDA47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</p:spTree>
    <p:extLst>
      <p:ext uri="{BB962C8B-B14F-4D97-AF65-F5344CB8AC3E}">
        <p14:creationId xmlns:p14="http://schemas.microsoft.com/office/powerpoint/2010/main" val="32139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07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CF1DB92-8D94-4B6E-84AF-B3B529775883}"/>
              </a:ext>
            </a:extLst>
          </p:cNvPr>
          <p:cNvSpPr/>
          <p:nvPr userDrawn="1"/>
        </p:nvSpPr>
        <p:spPr bwMode="white">
          <a:xfrm>
            <a:off x="0" y="3148626"/>
            <a:ext cx="3047968" cy="3155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3830" y="0"/>
            <a:ext cx="3047944" cy="3155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7935" y="0"/>
            <a:ext cx="3047968" cy="3155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79C97-5B71-4C10-A03D-C2FE77E38946}"/>
              </a:ext>
            </a:extLst>
          </p:cNvPr>
          <p:cNvSpPr/>
          <p:nvPr userDrawn="1"/>
        </p:nvSpPr>
        <p:spPr bwMode="white">
          <a:xfrm>
            <a:off x="6096004" y="3155952"/>
            <a:ext cx="3047968" cy="3155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918B6-32FF-4857-A645-C1032AFA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5333969" cy="239395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047903" y="3154136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6993" y="383810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6991" y="1492883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Bullet point 16pt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/>
              <a:t>Stat headline20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/>
              <a:t>Bullet point 16pt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GB" smtClean="0"/>
              <a:pPr/>
              <a:t>‹Nº›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20" name="Picture 19" descr="A picture containing water, sky, outdoor, river&#10;&#10;Description automatically generated">
            <a:extLst>
              <a:ext uri="{FF2B5EF4-FFF2-40B4-BE49-F238E27FC236}">
                <a16:creationId xmlns:a16="http://schemas.microsoft.com/office/drawing/2014/main" id="{1417FC18-BFE5-4F2B-BD4E-674A2BA6B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0809" r="-77" b="4928"/>
          <a:stretch/>
        </p:blipFill>
        <p:spPr>
          <a:xfrm>
            <a:off x="0" y="-5070"/>
            <a:ext cx="12192000" cy="686307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38240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6" imgW="9525" imgH="9525" progId="TCLayout.ActiveDocument.1">
                  <p:embed/>
                </p:oleObj>
              </mc:Choice>
              <mc:Fallback>
                <p:oleObj name="think-cell Slide" r:id="rId6" imgW="9525" imgH="952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409697"/>
            <a:ext cx="9860200" cy="470898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CO2 Reduction Program 23_01_2020_CE v2.pptx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The Boston Consulting Group, Inc.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091594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304595"/>
            <a:ext cx="9860200" cy="470898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5" imgW="9525" imgH="9525" progId="TCLayout.ActiveDocument.1">
                  <p:embed/>
                </p:oleObj>
              </mc:Choice>
              <mc:Fallback>
                <p:oleObj name="think-cell Slide" r:id="rId5" imgW="9525" imgH="952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49680" y="3826800"/>
            <a:ext cx="1031712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1249680" y="3680016"/>
            <a:ext cx="1093890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6" imgW="9525" imgH="9525" progId="TCLayout.ActiveDocument.1">
                  <p:embed/>
                </p:oleObj>
              </mc:Choice>
              <mc:Fallback>
                <p:oleObj name="think-cell Slide" r:id="rId6" imgW="9525" imgH="952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537019" cy="6859309"/>
          </a:xfrm>
          <a:prstGeom prst="rect">
            <a:avLst/>
          </a:prstGeom>
          <a:solidFill>
            <a:srgbClr val="4AA3B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2464892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4AA3B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284170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CO2 Reduction Program 23_01_2020_CE v2.pptx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>
            <a:fillRect/>
          </a:stretch>
        </p:blipFill>
        <p:spPr bwMode="ltGray">
          <a:xfrm flipH="1" flipV="1">
            <a:off x="3232278" y="0"/>
            <a:ext cx="30754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689-9C52-4DDC-8F45-36220EC45DB6}" type="datetimeFigureOut">
              <a:rPr lang="es-ES" smtClean="0"/>
              <a:t>24/02/2022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D8F4-8DBD-45A3-BBA6-E8EADD2B3B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eetings Slide - GTS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90BAB-3445-4017-8070-8C8D2A49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1186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5" y="2944316"/>
            <a:ext cx="7040753" cy="969368"/>
          </a:xfrm>
        </p:spPr>
        <p:txBody>
          <a:bodyPr anchor="ctr"/>
          <a:lstStyle>
            <a:lvl1pPr algn="ctr">
              <a:defRPr sz="6999">
                <a:solidFill>
                  <a:srgbClr val="FFFFFF"/>
                </a:solidFill>
              </a:defRPr>
            </a:lvl1pPr>
          </a:lstStyle>
          <a:p>
            <a:r>
              <a:rPr lang="en-GB"/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7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sz="637" noProof="0"/>
              <a:t>Format Background… &gt; Picture or texture fill &gt; Set to one of the dark or mid gradient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262C1-5456-4F20-8889-6311505CB8E9}"/>
              </a:ext>
            </a:extLst>
          </p:cNvPr>
          <p:cNvSpPr/>
          <p:nvPr userDrawn="1"/>
        </p:nvSpPr>
        <p:spPr>
          <a:xfrm>
            <a:off x="-1021975" y="1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EE2F7-2025-496D-B565-9C71D7352BEB}"/>
              </a:ext>
            </a:extLst>
          </p:cNvPr>
          <p:cNvSpPr/>
          <p:nvPr userDrawn="1"/>
        </p:nvSpPr>
        <p:spPr>
          <a:xfrm>
            <a:off x="-1021975" y="999144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C5ED4-D1E3-4D2E-B9BC-1025516F42A5}"/>
              </a:ext>
            </a:extLst>
          </p:cNvPr>
          <p:cNvSpPr/>
          <p:nvPr userDrawn="1"/>
        </p:nvSpPr>
        <p:spPr>
          <a:xfrm>
            <a:off x="-1021975" y="1998287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16B28-AF5D-4C6E-B348-8BA605970795}"/>
              </a:ext>
            </a:extLst>
          </p:cNvPr>
          <p:cNvSpPr/>
          <p:nvPr userDrawn="1"/>
        </p:nvSpPr>
        <p:spPr>
          <a:xfrm>
            <a:off x="-1021975" y="2997430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3099F-5885-4EFA-86A5-D1ABB0F77451}"/>
              </a:ext>
            </a:extLst>
          </p:cNvPr>
          <p:cNvSpPr/>
          <p:nvPr userDrawn="1"/>
        </p:nvSpPr>
        <p:spPr>
          <a:xfrm>
            <a:off x="-1021975" y="3996573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90B710-102D-4170-9AAD-CAE37C4D8065}"/>
              </a:ext>
            </a:extLst>
          </p:cNvPr>
          <p:cNvSpPr/>
          <p:nvPr userDrawn="1"/>
        </p:nvSpPr>
        <p:spPr>
          <a:xfrm>
            <a:off x="-1021975" y="4995716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242D9-F578-484F-9908-D6C03A44D0C9}"/>
              </a:ext>
            </a:extLst>
          </p:cNvPr>
          <p:cNvSpPr/>
          <p:nvPr userDrawn="1"/>
        </p:nvSpPr>
        <p:spPr>
          <a:xfrm>
            <a:off x="-1021975" y="5994862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</p:spTree>
    <p:extLst>
      <p:ext uri="{BB962C8B-B14F-4D97-AF65-F5344CB8AC3E}">
        <p14:creationId xmlns:p14="http://schemas.microsoft.com/office/powerpoint/2010/main" val="26731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GTS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rgbClr val="FFFFFF"/>
                </a:solidFill>
              </a:defRPr>
            </a:lvl1pPr>
          </a:lstStyle>
          <a:p>
            <a:r>
              <a:rPr lang="en-GB"/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09FF1-C65E-49DB-813A-850C071F14CA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3B1FD7-29BE-4ADE-BD4A-781923457DE6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8C177B-F86D-485F-B306-C398FEC6F5C4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1E27F0-61D9-482C-94D6-9BD7240F6612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40D028-5E45-44F3-8C18-ABE2220DE70A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F0F69-DEE1-4FB3-B14B-081350D12B26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227874-E5B8-4DB6-A3C7-B647A736C3F4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</p:spTree>
    <p:extLst>
      <p:ext uri="{BB962C8B-B14F-4D97-AF65-F5344CB8AC3E}">
        <p14:creationId xmlns:p14="http://schemas.microsoft.com/office/powerpoint/2010/main" val="392717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GTS">
    <p:bg>
      <p:bgPr>
        <a:solidFill>
          <a:srgbClr val="15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90BAB-3445-4017-8070-8C8D2A49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rgbClr val="FFFFFF"/>
                </a:solidFill>
              </a:defRPr>
            </a:lvl1pPr>
          </a:lstStyle>
          <a:p>
            <a:r>
              <a:rPr lang="en-GB"/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262C1-5456-4F20-8889-6311505CB8E9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EE2F7-2025-496D-B565-9C71D7352BEB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C5ED4-D1E3-4D2E-B9BC-1025516F42A5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16B28-AF5D-4C6E-B348-8BA605970795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3099F-5885-4EFA-86A5-D1ABB0F77451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90B710-102D-4170-9AAD-CAE37C4D8065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242D9-F578-484F-9908-D6C03A44D0C9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s-ES" err="1"/>
          </a:p>
        </p:txBody>
      </p:sp>
    </p:spTree>
    <p:extLst>
      <p:ext uri="{BB962C8B-B14F-4D97-AF65-F5344CB8AC3E}">
        <p14:creationId xmlns:p14="http://schemas.microsoft.com/office/powerpoint/2010/main" val="165859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2" imgW="12700" imgH="12700" progId="TCLayout.ActiveDocument.1">
                  <p:embed/>
                </p:oleObj>
              </mc:Choice>
              <mc:Fallback>
                <p:oleObj name="think-cell Slide" r:id="rId12" imgW="12700" imgH="12700" progId="TCLayout.ActiveDocument.1">
                  <p:embed/>
                  <p:pic>
                    <p:nvPicPr>
                      <p:cNvPr id="0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61452" y="6380556"/>
            <a:ext cx="168742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00" b="1" noProof="0">
                <a:solidFill>
                  <a:srgbClr val="C7C1B9"/>
                </a:solidFill>
                <a:latin typeface="+mj-lt"/>
              </a:rPr>
              <a:t>Basque</a:t>
            </a:r>
            <a:r>
              <a:rPr lang="en-US" sz="1000" b="1" noProof="0">
                <a:solidFill>
                  <a:srgbClr val="4AA3BF"/>
                </a:solidFill>
                <a:latin typeface="+mj-lt"/>
              </a:rPr>
              <a:t> Hydrogen </a:t>
            </a:r>
            <a:r>
              <a:rPr lang="en-US" sz="1000" b="1" noProof="0">
                <a:solidFill>
                  <a:srgbClr val="595959"/>
                </a:solidFill>
                <a:latin typeface="+mj-lt"/>
              </a:rPr>
              <a:t>Corridor |</a:t>
            </a:r>
            <a:r>
              <a:rPr lang="en-US" sz="1000" b="1" noProof="0">
                <a:solidFill>
                  <a:srgbClr val="4AA3BF"/>
                </a:solidFill>
                <a:latin typeface="+mj-lt"/>
              </a:rPr>
              <a:t> </a:t>
            </a:r>
            <a:fld id="{DFCF27A5-1A5B-48D3-A060-2758FFBB1ADD}" type="slidenum">
              <a:rPr lang="en-US" sz="1000" kern="1200" noProof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  <a:sym typeface="+mn-lt"/>
              </a:rPr>
              <a:t>‹Nº›</a:t>
            </a:fld>
            <a:endParaRPr lang="en-US" sz="1000" kern="1200" noProof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409697"/>
            <a:ext cx="98602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4"/>
          <a:srcRect l="13880" t="14402" r="14054" b="8673"/>
          <a:stretch>
            <a:fillRect/>
          </a:stretch>
        </p:blipFill>
        <p:spPr>
          <a:xfrm>
            <a:off x="10851194" y="197671"/>
            <a:ext cx="1151615" cy="786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595959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+mn-lt"/>
          <a:ea typeface="+mn-ea"/>
          <a:cs typeface="+mn-cs"/>
          <a:sym typeface="+mn-lt"/>
        </a:defRPr>
      </a:lvl1pPr>
      <a:lvl2pPr marL="284480" indent="-17272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+mn-lt"/>
          <a:ea typeface="+mn-ea"/>
          <a:cs typeface="+mn-cs"/>
          <a:sym typeface="+mn-lt"/>
        </a:defRPr>
      </a:lvl2pPr>
      <a:lvl3pPr marL="511175" indent="-16573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‹Nº›</a:t>
            </a:fld>
            <a:endParaRPr lang="en-GB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GB" smtClean="0"/>
              <a:pPr algn="r" defTabSz="228600">
                <a:spcAft>
                  <a:spcPts val="1200"/>
                </a:spcAft>
              </a:pPr>
              <a:t>‹Nº›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First level (copy 20pt)</a:t>
            </a:r>
          </a:p>
          <a:p>
            <a:pPr lvl="1"/>
            <a:r>
              <a:rPr lang="en-GB"/>
              <a:t>Second level (bullet 20pt)</a:t>
            </a:r>
          </a:p>
          <a:p>
            <a:pPr lvl="2"/>
            <a:r>
              <a:rPr lang="en-GB"/>
              <a:t>Third level (bullet 20pt)</a:t>
            </a:r>
          </a:p>
          <a:p>
            <a:pPr lvl="3"/>
            <a:r>
              <a:rPr lang="en-GB"/>
              <a:t>Fourth level (bullet 18pt)</a:t>
            </a:r>
          </a:p>
          <a:p>
            <a:pPr lvl="4"/>
            <a:r>
              <a:rPr lang="en-GB"/>
              <a:t>Fifth level (bullet 18pt)</a:t>
            </a:r>
          </a:p>
          <a:p>
            <a:pPr lvl="5"/>
            <a:r>
              <a:rPr lang="en-GB"/>
              <a:t>Sixth level (copy 16pt)</a:t>
            </a:r>
          </a:p>
          <a:p>
            <a:pPr lvl="6"/>
            <a:r>
              <a:rPr lang="en-GB"/>
              <a:t>Seventh level (small copy 12pt)</a:t>
            </a:r>
          </a:p>
          <a:p>
            <a:pPr lvl="7"/>
            <a:r>
              <a:rPr lang="en-GB"/>
              <a:t>EIGHT LEVEL (DESCRIPTOR 10PT)</a:t>
            </a:r>
          </a:p>
          <a:p>
            <a:pPr lvl="8"/>
            <a:r>
              <a:rPr lang="en-GB"/>
              <a:t>Ninth level (footer 8pt)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597028-1DC7-4BA9-BF62-A0D6BB68E130}"/>
              </a:ext>
            </a:extLst>
          </p:cNvPr>
          <p:cNvSpPr/>
          <p:nvPr userDrawn="1"/>
        </p:nvSpPr>
        <p:spPr>
          <a:xfrm>
            <a:off x="-1021976" y="0"/>
            <a:ext cx="914400" cy="863139"/>
          </a:xfrm>
          <a:prstGeom prst="rect">
            <a:avLst/>
          </a:prstGeom>
          <a:solidFill>
            <a:srgbClr val="1536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619B8-48BA-4202-9C58-2D8136F25197}"/>
              </a:ext>
            </a:extLst>
          </p:cNvPr>
          <p:cNvSpPr/>
          <p:nvPr userDrawn="1"/>
        </p:nvSpPr>
        <p:spPr>
          <a:xfrm>
            <a:off x="-1021976" y="999143"/>
            <a:ext cx="914400" cy="863139"/>
          </a:xfrm>
          <a:prstGeom prst="rect">
            <a:avLst/>
          </a:prstGeom>
          <a:solidFill>
            <a:srgbClr val="15363F">
              <a:lumMod val="90000"/>
              <a:lumOff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D043BC-8001-4E1E-BE41-F4935D9871FD}"/>
              </a:ext>
            </a:extLst>
          </p:cNvPr>
          <p:cNvSpPr/>
          <p:nvPr userDrawn="1"/>
        </p:nvSpPr>
        <p:spPr>
          <a:xfrm>
            <a:off x="-1021976" y="1998286"/>
            <a:ext cx="914400" cy="863139"/>
          </a:xfrm>
          <a:prstGeom prst="rect">
            <a:avLst/>
          </a:prstGeom>
          <a:solidFill>
            <a:srgbClr val="D5D5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2353B-3640-41D2-8EA2-58380C62EA8A}"/>
              </a:ext>
            </a:extLst>
          </p:cNvPr>
          <p:cNvSpPr/>
          <p:nvPr userDrawn="1"/>
        </p:nvSpPr>
        <p:spPr>
          <a:xfrm>
            <a:off x="-1021976" y="2997429"/>
            <a:ext cx="914400" cy="863139"/>
          </a:xfrm>
          <a:prstGeom prst="rect">
            <a:avLst/>
          </a:prstGeom>
          <a:solidFill>
            <a:srgbClr val="D5D5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26B1AD-7B57-41B2-B9D7-B40DBE751098}"/>
              </a:ext>
            </a:extLst>
          </p:cNvPr>
          <p:cNvSpPr/>
          <p:nvPr userDrawn="1"/>
        </p:nvSpPr>
        <p:spPr>
          <a:xfrm>
            <a:off x="-1021976" y="3996572"/>
            <a:ext cx="914400" cy="863139"/>
          </a:xfrm>
          <a:prstGeom prst="rect">
            <a:avLst/>
          </a:prstGeom>
          <a:solidFill>
            <a:srgbClr val="D5D5D5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A33096-E849-4FBF-BE99-D8CBB2B50147}"/>
              </a:ext>
            </a:extLst>
          </p:cNvPr>
          <p:cNvSpPr/>
          <p:nvPr userDrawn="1"/>
        </p:nvSpPr>
        <p:spPr>
          <a:xfrm>
            <a:off x="-1021976" y="4995715"/>
            <a:ext cx="914400" cy="863139"/>
          </a:xfrm>
          <a:prstGeom prst="rect">
            <a:avLst/>
          </a:prstGeom>
          <a:solidFill>
            <a:srgbClr val="5E5E5E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062FE-1EF7-4E1C-8925-D764A3171015}"/>
              </a:ext>
            </a:extLst>
          </p:cNvPr>
          <p:cNvSpPr/>
          <p:nvPr userDrawn="1"/>
        </p:nvSpPr>
        <p:spPr>
          <a:xfrm>
            <a:off x="-1021976" y="5994861"/>
            <a:ext cx="914400" cy="863139"/>
          </a:xfrm>
          <a:prstGeom prst="rect">
            <a:avLst/>
          </a:prstGeom>
          <a:solidFill>
            <a:srgbClr val="6993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err="1">
              <a:ln>
                <a:noFill/>
              </a:ln>
              <a:solidFill>
                <a:srgbClr val="3F2F2A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13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emf"/><Relationship Id="rId26" Type="http://schemas.openxmlformats.org/officeDocument/2006/relationships/image" Target="../media/image64.jpeg"/><Relationship Id="rId39" Type="http://schemas.openxmlformats.org/officeDocument/2006/relationships/image" Target="../media/image77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9.png"/><Relationship Id="rId34" Type="http://schemas.openxmlformats.org/officeDocument/2006/relationships/image" Target="../media/image72.emf"/><Relationship Id="rId42" Type="http://schemas.openxmlformats.org/officeDocument/2006/relationships/image" Target="../media/image80.png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emf"/><Relationship Id="rId2" Type="http://schemas.openxmlformats.org/officeDocument/2006/relationships/tags" Target="../tags/tag14.xml"/><Relationship Id="rId16" Type="http://schemas.openxmlformats.org/officeDocument/2006/relationships/image" Target="../media/image54.png"/><Relationship Id="rId20" Type="http://schemas.openxmlformats.org/officeDocument/2006/relationships/image" Target="../media/image58.jpeg"/><Relationship Id="rId29" Type="http://schemas.openxmlformats.org/officeDocument/2006/relationships/image" Target="../media/image67.emf"/><Relationship Id="rId41" Type="http://schemas.openxmlformats.org/officeDocument/2006/relationships/image" Target="../media/image7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11" Type="http://schemas.openxmlformats.org/officeDocument/2006/relationships/image" Target="../media/image49.emf"/><Relationship Id="rId24" Type="http://schemas.openxmlformats.org/officeDocument/2006/relationships/image" Target="../media/image62.jpe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jpeg"/><Relationship Id="rId5" Type="http://schemas.openxmlformats.org/officeDocument/2006/relationships/image" Target="../media/image29.emf"/><Relationship Id="rId15" Type="http://schemas.openxmlformats.org/officeDocument/2006/relationships/image" Target="../media/image53.emf"/><Relationship Id="rId23" Type="http://schemas.openxmlformats.org/officeDocument/2006/relationships/image" Target="../media/image61.jpeg"/><Relationship Id="rId28" Type="http://schemas.openxmlformats.org/officeDocument/2006/relationships/image" Target="../media/image66.jpeg"/><Relationship Id="rId36" Type="http://schemas.openxmlformats.org/officeDocument/2006/relationships/image" Target="../media/image74.emf"/><Relationship Id="rId10" Type="http://schemas.openxmlformats.org/officeDocument/2006/relationships/image" Target="../media/image48.emf"/><Relationship Id="rId19" Type="http://schemas.openxmlformats.org/officeDocument/2006/relationships/image" Target="../media/image57.jpeg"/><Relationship Id="rId31" Type="http://schemas.openxmlformats.org/officeDocument/2006/relationships/image" Target="../media/image69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7.svg"/><Relationship Id="rId14" Type="http://schemas.openxmlformats.org/officeDocument/2006/relationships/image" Target="../media/image52.svg"/><Relationship Id="rId22" Type="http://schemas.openxmlformats.org/officeDocument/2006/relationships/image" Target="../media/image60.emf"/><Relationship Id="rId27" Type="http://schemas.openxmlformats.org/officeDocument/2006/relationships/image" Target="../media/image65.emf"/><Relationship Id="rId30" Type="http://schemas.openxmlformats.org/officeDocument/2006/relationships/image" Target="../media/image68.png"/><Relationship Id="rId35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emf"/><Relationship Id="rId18" Type="http://schemas.openxmlformats.org/officeDocument/2006/relationships/image" Target="../media/image56.emf"/><Relationship Id="rId26" Type="http://schemas.openxmlformats.org/officeDocument/2006/relationships/image" Target="../media/image101.emf"/><Relationship Id="rId39" Type="http://schemas.openxmlformats.org/officeDocument/2006/relationships/image" Target="../media/image114.jpeg"/><Relationship Id="rId21" Type="http://schemas.openxmlformats.org/officeDocument/2006/relationships/image" Target="../media/image96.emf"/><Relationship Id="rId34" Type="http://schemas.openxmlformats.org/officeDocument/2006/relationships/image" Target="../media/image109.png"/><Relationship Id="rId42" Type="http://schemas.openxmlformats.org/officeDocument/2006/relationships/image" Target="../media/image117.jpeg"/><Relationship Id="rId47" Type="http://schemas.openxmlformats.org/officeDocument/2006/relationships/image" Target="../media/image122.png"/><Relationship Id="rId50" Type="http://schemas.openxmlformats.org/officeDocument/2006/relationships/image" Target="../media/image75.png"/><Relationship Id="rId55" Type="http://schemas.openxmlformats.org/officeDocument/2006/relationships/image" Target="../media/image127.png"/><Relationship Id="rId63" Type="http://schemas.openxmlformats.org/officeDocument/2006/relationships/image" Target="../media/image135.png"/><Relationship Id="rId68" Type="http://schemas.openxmlformats.org/officeDocument/2006/relationships/image" Target="../media/image76.emf"/><Relationship Id="rId76" Type="http://schemas.openxmlformats.org/officeDocument/2006/relationships/image" Target="../media/image143.emf"/><Relationship Id="rId7" Type="http://schemas.openxmlformats.org/officeDocument/2006/relationships/image" Target="../media/image85.png"/><Relationship Id="rId71" Type="http://schemas.openxmlformats.org/officeDocument/2006/relationships/image" Target="../media/image73.emf"/><Relationship Id="rId2" Type="http://schemas.openxmlformats.org/officeDocument/2006/relationships/image" Target="../media/image81.emf"/><Relationship Id="rId16" Type="http://schemas.openxmlformats.org/officeDocument/2006/relationships/image" Target="../media/image92.jpeg"/><Relationship Id="rId29" Type="http://schemas.openxmlformats.org/officeDocument/2006/relationships/image" Target="../media/image104.jpeg"/><Relationship Id="rId11" Type="http://schemas.openxmlformats.org/officeDocument/2006/relationships/image" Target="../media/image60.emf"/><Relationship Id="rId24" Type="http://schemas.openxmlformats.org/officeDocument/2006/relationships/image" Target="../media/image99.png"/><Relationship Id="rId32" Type="http://schemas.openxmlformats.org/officeDocument/2006/relationships/image" Target="../media/image107.jpeg"/><Relationship Id="rId37" Type="http://schemas.openxmlformats.org/officeDocument/2006/relationships/image" Target="../media/image112.png"/><Relationship Id="rId40" Type="http://schemas.openxmlformats.org/officeDocument/2006/relationships/image" Target="../media/image115.jpeg"/><Relationship Id="rId45" Type="http://schemas.openxmlformats.org/officeDocument/2006/relationships/image" Target="../media/image120.png"/><Relationship Id="rId53" Type="http://schemas.openxmlformats.org/officeDocument/2006/relationships/image" Target="../media/image125.jpeg"/><Relationship Id="rId58" Type="http://schemas.openxmlformats.org/officeDocument/2006/relationships/image" Target="../media/image130.png"/><Relationship Id="rId66" Type="http://schemas.openxmlformats.org/officeDocument/2006/relationships/image" Target="../media/image137.emf"/><Relationship Id="rId74" Type="http://schemas.openxmlformats.org/officeDocument/2006/relationships/image" Target="../media/image142.emf"/><Relationship Id="rId5" Type="http://schemas.openxmlformats.org/officeDocument/2006/relationships/image" Target="../media/image84.emf"/><Relationship Id="rId15" Type="http://schemas.openxmlformats.org/officeDocument/2006/relationships/image" Target="../media/image91.emf"/><Relationship Id="rId23" Type="http://schemas.openxmlformats.org/officeDocument/2006/relationships/image" Target="../media/image98.emf"/><Relationship Id="rId28" Type="http://schemas.openxmlformats.org/officeDocument/2006/relationships/image" Target="../media/image103.jpeg"/><Relationship Id="rId36" Type="http://schemas.openxmlformats.org/officeDocument/2006/relationships/image" Target="../media/image111.jpeg"/><Relationship Id="rId49" Type="http://schemas.openxmlformats.org/officeDocument/2006/relationships/image" Target="../media/image53.emf"/><Relationship Id="rId57" Type="http://schemas.openxmlformats.org/officeDocument/2006/relationships/image" Target="../media/image129.png"/><Relationship Id="rId61" Type="http://schemas.openxmlformats.org/officeDocument/2006/relationships/image" Target="../media/image133.png"/><Relationship Id="rId10" Type="http://schemas.openxmlformats.org/officeDocument/2006/relationships/image" Target="../media/image67.emf"/><Relationship Id="rId19" Type="http://schemas.openxmlformats.org/officeDocument/2006/relationships/image" Target="../media/image94.emf"/><Relationship Id="rId31" Type="http://schemas.openxmlformats.org/officeDocument/2006/relationships/image" Target="../media/image106.png"/><Relationship Id="rId44" Type="http://schemas.openxmlformats.org/officeDocument/2006/relationships/image" Target="../media/image119.emf"/><Relationship Id="rId52" Type="http://schemas.openxmlformats.org/officeDocument/2006/relationships/image" Target="../media/image124.png"/><Relationship Id="rId60" Type="http://schemas.openxmlformats.org/officeDocument/2006/relationships/image" Target="../media/image132.png"/><Relationship Id="rId65" Type="http://schemas.openxmlformats.org/officeDocument/2006/relationships/image" Target="../media/image136.jpeg"/><Relationship Id="rId73" Type="http://schemas.openxmlformats.org/officeDocument/2006/relationships/image" Target="../media/image141.jpeg"/><Relationship Id="rId78" Type="http://schemas.openxmlformats.org/officeDocument/2006/relationships/image" Target="../media/image79.png"/><Relationship Id="rId4" Type="http://schemas.openxmlformats.org/officeDocument/2006/relationships/image" Target="../media/image83.emf"/><Relationship Id="rId9" Type="http://schemas.openxmlformats.org/officeDocument/2006/relationships/image" Target="../media/image87.emf"/><Relationship Id="rId14" Type="http://schemas.openxmlformats.org/officeDocument/2006/relationships/image" Target="../media/image90.jpeg"/><Relationship Id="rId22" Type="http://schemas.openxmlformats.org/officeDocument/2006/relationships/image" Target="../media/image97.jpeg"/><Relationship Id="rId27" Type="http://schemas.openxmlformats.org/officeDocument/2006/relationships/image" Target="../media/image102.png"/><Relationship Id="rId30" Type="http://schemas.openxmlformats.org/officeDocument/2006/relationships/image" Target="../media/image105.jpeg"/><Relationship Id="rId35" Type="http://schemas.openxmlformats.org/officeDocument/2006/relationships/image" Target="../media/image110.jpeg"/><Relationship Id="rId43" Type="http://schemas.openxmlformats.org/officeDocument/2006/relationships/image" Target="../media/image118.jpeg"/><Relationship Id="rId48" Type="http://schemas.openxmlformats.org/officeDocument/2006/relationships/image" Target="../media/image78.jpeg"/><Relationship Id="rId56" Type="http://schemas.openxmlformats.org/officeDocument/2006/relationships/image" Target="../media/image128.png"/><Relationship Id="rId64" Type="http://schemas.openxmlformats.org/officeDocument/2006/relationships/image" Target="../media/image70.png"/><Relationship Id="rId69" Type="http://schemas.openxmlformats.org/officeDocument/2006/relationships/image" Target="../media/image139.jpeg"/><Relationship Id="rId77" Type="http://schemas.openxmlformats.org/officeDocument/2006/relationships/image" Target="../media/image42.png"/><Relationship Id="rId8" Type="http://schemas.openxmlformats.org/officeDocument/2006/relationships/image" Target="../media/image86.jpeg"/><Relationship Id="rId51" Type="http://schemas.openxmlformats.org/officeDocument/2006/relationships/image" Target="../media/image123.png"/><Relationship Id="rId72" Type="http://schemas.openxmlformats.org/officeDocument/2006/relationships/image" Target="../media/image74.emf"/><Relationship Id="rId3" Type="http://schemas.openxmlformats.org/officeDocument/2006/relationships/image" Target="../media/image82.jpe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0.jpeg"/><Relationship Id="rId33" Type="http://schemas.openxmlformats.org/officeDocument/2006/relationships/image" Target="../media/image108.jpeg"/><Relationship Id="rId38" Type="http://schemas.openxmlformats.org/officeDocument/2006/relationships/image" Target="../media/image113.emf"/><Relationship Id="rId46" Type="http://schemas.openxmlformats.org/officeDocument/2006/relationships/image" Target="../media/image121.jpeg"/><Relationship Id="rId59" Type="http://schemas.openxmlformats.org/officeDocument/2006/relationships/image" Target="../media/image131.emf"/><Relationship Id="rId67" Type="http://schemas.openxmlformats.org/officeDocument/2006/relationships/image" Target="../media/image138.png"/><Relationship Id="rId20" Type="http://schemas.openxmlformats.org/officeDocument/2006/relationships/image" Target="../media/image95.png"/><Relationship Id="rId41" Type="http://schemas.openxmlformats.org/officeDocument/2006/relationships/image" Target="../media/image116.jpeg"/><Relationship Id="rId54" Type="http://schemas.openxmlformats.org/officeDocument/2006/relationships/image" Target="../media/image126.jpeg"/><Relationship Id="rId62" Type="http://schemas.openxmlformats.org/officeDocument/2006/relationships/image" Target="../media/image134.jpeg"/><Relationship Id="rId70" Type="http://schemas.openxmlformats.org/officeDocument/2006/relationships/image" Target="../media/image140.png"/><Relationship Id="rId75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hyperlink" Target="mailto:Arturo.fernandez@repsol.com" TargetMode="External"/><Relationship Id="rId4" Type="http://schemas.openxmlformats.org/officeDocument/2006/relationships/hyperlink" Target="mailto:cristina@spri.e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ita a la refinería de Muskiz - ZientziaEus">
            <a:extLst>
              <a:ext uri="{FF2B5EF4-FFF2-40B4-BE49-F238E27FC236}">
                <a16:creationId xmlns:a16="http://schemas.microsoft.com/office/drawing/2014/main" id="{8087FB4A-5D67-4BB3-BA51-4683EC707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8920"/>
          <a:stretch/>
        </p:blipFill>
        <p:spPr bwMode="auto">
          <a:xfrm>
            <a:off x="1550632" y="1072984"/>
            <a:ext cx="9090737" cy="46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8945D-6F10-49F8-86D7-8D2AEF2B4DE7}"/>
              </a:ext>
            </a:extLst>
          </p:cNvPr>
          <p:cNvSpPr/>
          <p:nvPr/>
        </p:nvSpPr>
        <p:spPr>
          <a:xfrm>
            <a:off x="1550632" y="1072984"/>
            <a:ext cx="9090737" cy="47120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726" bIns="72726" rtlCol="0" anchor="ctr"/>
          <a:lstStyle/>
          <a:p>
            <a:pPr algn="ctr"/>
            <a:endParaRPr lang="es-ES" sz="1432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48FCD-EE53-4A35-B660-1AF4F5899768}"/>
              </a:ext>
            </a:extLst>
          </p:cNvPr>
          <p:cNvSpPr txBox="1"/>
          <p:nvPr/>
        </p:nvSpPr>
        <p:spPr>
          <a:xfrm>
            <a:off x="1550631" y="4880544"/>
            <a:ext cx="8765384" cy="144550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181818">
              <a:lnSpc>
                <a:spcPts val="5170"/>
              </a:lnSpc>
            </a:pPr>
            <a:r>
              <a:rPr lang="en-US" sz="6363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Basque Net-Zero Industrial </a:t>
            </a:r>
            <a:r>
              <a:rPr lang="en-US" sz="6363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SuperCluster</a:t>
            </a:r>
            <a:endParaRPr lang="en-US" sz="6363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181818">
              <a:lnSpc>
                <a:spcPts val="5170"/>
              </a:lnSpc>
            </a:pPr>
            <a:r>
              <a:rPr lang="en-US" sz="3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Basque Hydrogen Corridor BH2C</a:t>
            </a:r>
          </a:p>
        </p:txBody>
      </p:sp>
      <p:pic>
        <p:nvPicPr>
          <p:cNvPr id="8" name="Picture 2" descr="Invertir en el País Vasco – Sayma">
            <a:extLst>
              <a:ext uri="{FF2B5EF4-FFF2-40B4-BE49-F238E27FC236}">
                <a16:creationId xmlns:a16="http://schemas.microsoft.com/office/drawing/2014/main" id="{9F54F296-58B7-4D95-9E91-0BD44EC9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00" y="1254703"/>
            <a:ext cx="742201" cy="4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USIKENE - CENTRO SUPERIOR DE MÚSICA DEL PAÍS VASCO | MUSIKENE">
            <a:extLst>
              <a:ext uri="{FF2B5EF4-FFF2-40B4-BE49-F238E27FC236}">
                <a16:creationId xmlns:a16="http://schemas.microsoft.com/office/drawing/2014/main" id="{57A7F0FD-A56C-4844-B773-F6D1D254D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1793052" y="1254702"/>
            <a:ext cx="1594928" cy="4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B27EFE-D567-4CDE-901D-11CB0E1CC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455" y="1254703"/>
            <a:ext cx="731494" cy="442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93A7EE-9599-4237-9AFB-27E215900118}"/>
              </a:ext>
            </a:extLst>
          </p:cNvPr>
          <p:cNvSpPr txBox="1"/>
          <p:nvPr/>
        </p:nvSpPr>
        <p:spPr>
          <a:xfrm>
            <a:off x="1713308" y="3912792"/>
            <a:ext cx="8765384" cy="2392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181818">
              <a:lnSpc>
                <a:spcPts val="5170"/>
              </a:lnSpc>
            </a:pPr>
            <a:r>
              <a:rPr lang="en-US" sz="159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together to achieve net-zero</a:t>
            </a:r>
          </a:p>
        </p:txBody>
      </p:sp>
    </p:spTree>
    <p:extLst>
      <p:ext uri="{BB962C8B-B14F-4D97-AF65-F5344CB8AC3E}">
        <p14:creationId xmlns:p14="http://schemas.microsoft.com/office/powerpoint/2010/main" val="4097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3">
            <a:extLst>
              <a:ext uri="{FF2B5EF4-FFF2-40B4-BE49-F238E27FC236}">
                <a16:creationId xmlns:a16="http://schemas.microsoft.com/office/drawing/2014/main" id="{8F5C2F60-DA6C-4C31-A95B-8DF653B0AB9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90D43E-D1F2-4124-9A0E-D74D690DF8E6}"/>
              </a:ext>
            </a:extLst>
          </p:cNvPr>
          <p:cNvSpPr txBox="1">
            <a:spLocks/>
          </p:cNvSpPr>
          <p:nvPr/>
        </p:nvSpPr>
        <p:spPr>
          <a:xfrm>
            <a:off x="3435768" y="3318827"/>
            <a:ext cx="2285995" cy="52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Industries addressed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E08D8-E6E8-44C1-B47A-35B0ECA39983}"/>
              </a:ext>
            </a:extLst>
          </p:cNvPr>
          <p:cNvSpPr txBox="1"/>
          <p:nvPr/>
        </p:nvSpPr>
        <p:spPr>
          <a:xfrm>
            <a:off x="4833274" y="4376530"/>
            <a:ext cx="73681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31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Cement</a:t>
            </a:r>
          </a:p>
        </p:txBody>
      </p:sp>
      <p:grpSp>
        <p:nvGrpSpPr>
          <p:cNvPr id="38" name="Group 137">
            <a:extLst>
              <a:ext uri="{FF2B5EF4-FFF2-40B4-BE49-F238E27FC236}">
                <a16:creationId xmlns:a16="http://schemas.microsoft.com/office/drawing/2014/main" id="{1A67B150-3D8F-410D-94A8-84C59B21E4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77028" y="3971993"/>
            <a:ext cx="449301" cy="325882"/>
            <a:chOff x="4478" y="1767"/>
            <a:chExt cx="426" cy="332"/>
          </a:xfrm>
          <a:solidFill>
            <a:schemeClr val="tx1"/>
          </a:solidFill>
        </p:grpSpPr>
        <p:sp>
          <p:nvSpPr>
            <p:cNvPr id="39" name="Freeform 138">
              <a:extLst>
                <a:ext uri="{FF2B5EF4-FFF2-40B4-BE49-F238E27FC236}">
                  <a16:creationId xmlns:a16="http://schemas.microsoft.com/office/drawing/2014/main" id="{60B44B20-0A14-4E23-8840-6DD3B9F83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2" y="2010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39">
              <a:extLst>
                <a:ext uri="{FF2B5EF4-FFF2-40B4-BE49-F238E27FC236}">
                  <a16:creationId xmlns:a16="http://schemas.microsoft.com/office/drawing/2014/main" id="{950D346B-0782-4F8B-9C2E-FB9167046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1" y="2010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140">
              <a:extLst>
                <a:ext uri="{FF2B5EF4-FFF2-40B4-BE49-F238E27FC236}">
                  <a16:creationId xmlns:a16="http://schemas.microsoft.com/office/drawing/2014/main" id="{A1FB7BF6-6603-486B-ADF4-4E107132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2046"/>
              <a:ext cx="196" cy="17"/>
            </a:xfrm>
            <a:custGeom>
              <a:avLst/>
              <a:gdLst>
                <a:gd name="T0" fmla="*/ 126 w 132"/>
                <a:gd name="T1" fmla="*/ 12 h 12"/>
                <a:gd name="T2" fmla="*/ 6 w 132"/>
                <a:gd name="T3" fmla="*/ 12 h 12"/>
                <a:gd name="T4" fmla="*/ 0 w 132"/>
                <a:gd name="T5" fmla="*/ 6 h 12"/>
                <a:gd name="T6" fmla="*/ 6 w 132"/>
                <a:gd name="T7" fmla="*/ 0 h 12"/>
                <a:gd name="T8" fmla="*/ 126 w 132"/>
                <a:gd name="T9" fmla="*/ 0 h 12"/>
                <a:gd name="T10" fmla="*/ 132 w 132"/>
                <a:gd name="T11" fmla="*/ 6 h 12"/>
                <a:gd name="T12" fmla="*/ 126 w 1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2"/>
                    <a:pt x="132" y="6"/>
                  </a:cubicBezTo>
                  <a:cubicBezTo>
                    <a:pt x="132" y="9"/>
                    <a:pt x="129" y="12"/>
                    <a:pt x="126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41">
              <a:extLst>
                <a:ext uri="{FF2B5EF4-FFF2-40B4-BE49-F238E27FC236}">
                  <a16:creationId xmlns:a16="http://schemas.microsoft.com/office/drawing/2014/main" id="{4396F68B-1E9C-4E05-93E0-41DE480F9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886"/>
              <a:ext cx="73" cy="71"/>
            </a:xfrm>
            <a:custGeom>
              <a:avLst/>
              <a:gdLst>
                <a:gd name="T0" fmla="*/ 7 w 49"/>
                <a:gd name="T1" fmla="*/ 48 h 48"/>
                <a:gd name="T2" fmla="*/ 4 w 49"/>
                <a:gd name="T3" fmla="*/ 47 h 48"/>
                <a:gd name="T4" fmla="*/ 1 w 49"/>
                <a:gd name="T5" fmla="*/ 39 h 48"/>
                <a:gd name="T6" fmla="*/ 19 w 49"/>
                <a:gd name="T7" fmla="*/ 3 h 48"/>
                <a:gd name="T8" fmla="*/ 25 w 49"/>
                <a:gd name="T9" fmla="*/ 0 h 48"/>
                <a:gd name="T10" fmla="*/ 43 w 49"/>
                <a:gd name="T11" fmla="*/ 0 h 48"/>
                <a:gd name="T12" fmla="*/ 49 w 49"/>
                <a:gd name="T13" fmla="*/ 6 h 48"/>
                <a:gd name="T14" fmla="*/ 43 w 49"/>
                <a:gd name="T15" fmla="*/ 12 h 48"/>
                <a:gd name="T16" fmla="*/ 28 w 49"/>
                <a:gd name="T17" fmla="*/ 12 h 48"/>
                <a:gd name="T18" fmla="*/ 12 w 49"/>
                <a:gd name="T19" fmla="*/ 44 h 48"/>
                <a:gd name="T20" fmla="*/ 7 w 49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1" y="39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9" y="2"/>
                    <a:pt x="49" y="6"/>
                  </a:cubicBezTo>
                  <a:cubicBezTo>
                    <a:pt x="49" y="9"/>
                    <a:pt x="46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42">
              <a:extLst>
                <a:ext uri="{FF2B5EF4-FFF2-40B4-BE49-F238E27FC236}">
                  <a16:creationId xmlns:a16="http://schemas.microsoft.com/office/drawing/2014/main" id="{27C2834F-3359-412F-841D-53A0A066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851"/>
              <a:ext cx="178" cy="212"/>
            </a:xfrm>
            <a:custGeom>
              <a:avLst/>
              <a:gdLst>
                <a:gd name="T0" fmla="*/ 36 w 120"/>
                <a:gd name="T1" fmla="*/ 144 h 144"/>
                <a:gd name="T2" fmla="*/ 6 w 120"/>
                <a:gd name="T3" fmla="*/ 144 h 144"/>
                <a:gd name="T4" fmla="*/ 0 w 120"/>
                <a:gd name="T5" fmla="*/ 138 h 144"/>
                <a:gd name="T6" fmla="*/ 0 w 120"/>
                <a:gd name="T7" fmla="*/ 84 h 144"/>
                <a:gd name="T8" fmla="*/ 1 w 120"/>
                <a:gd name="T9" fmla="*/ 80 h 144"/>
                <a:gd name="T10" fmla="*/ 25 w 120"/>
                <a:gd name="T11" fmla="*/ 56 h 144"/>
                <a:gd name="T12" fmla="*/ 54 w 120"/>
                <a:gd name="T13" fmla="*/ 3 h 144"/>
                <a:gd name="T14" fmla="*/ 60 w 120"/>
                <a:gd name="T15" fmla="*/ 0 h 144"/>
                <a:gd name="T16" fmla="*/ 114 w 120"/>
                <a:gd name="T17" fmla="*/ 0 h 144"/>
                <a:gd name="T18" fmla="*/ 120 w 120"/>
                <a:gd name="T19" fmla="*/ 6 h 144"/>
                <a:gd name="T20" fmla="*/ 120 w 120"/>
                <a:gd name="T21" fmla="*/ 114 h 144"/>
                <a:gd name="T22" fmla="*/ 114 w 120"/>
                <a:gd name="T23" fmla="*/ 120 h 144"/>
                <a:gd name="T24" fmla="*/ 108 w 120"/>
                <a:gd name="T25" fmla="*/ 114 h 144"/>
                <a:gd name="T26" fmla="*/ 108 w 120"/>
                <a:gd name="T27" fmla="*/ 12 h 144"/>
                <a:gd name="T28" fmla="*/ 63 w 120"/>
                <a:gd name="T29" fmla="*/ 12 h 144"/>
                <a:gd name="T30" fmla="*/ 35 w 120"/>
                <a:gd name="T31" fmla="*/ 63 h 144"/>
                <a:gd name="T32" fmla="*/ 34 w 120"/>
                <a:gd name="T33" fmla="*/ 64 h 144"/>
                <a:gd name="T34" fmla="*/ 12 w 120"/>
                <a:gd name="T35" fmla="*/ 86 h 144"/>
                <a:gd name="T36" fmla="*/ 12 w 120"/>
                <a:gd name="T37" fmla="*/ 132 h 144"/>
                <a:gd name="T38" fmla="*/ 36 w 120"/>
                <a:gd name="T39" fmla="*/ 132 h 144"/>
                <a:gd name="T40" fmla="*/ 42 w 120"/>
                <a:gd name="T41" fmla="*/ 138 h 144"/>
                <a:gd name="T42" fmla="*/ 36 w 120"/>
                <a:gd name="T4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144">
                  <a:moveTo>
                    <a:pt x="36" y="144"/>
                  </a:moveTo>
                  <a:cubicBezTo>
                    <a:pt x="6" y="144"/>
                    <a:pt x="6" y="144"/>
                    <a:pt x="6" y="144"/>
                  </a:cubicBezTo>
                  <a:cubicBezTo>
                    <a:pt x="2" y="144"/>
                    <a:pt x="0" y="141"/>
                    <a:pt x="0" y="13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1"/>
                    <a:pt x="1" y="8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1"/>
                    <a:pt x="57" y="0"/>
                    <a:pt x="6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6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7"/>
                    <a:pt x="117" y="120"/>
                    <a:pt x="114" y="120"/>
                  </a:cubicBezTo>
                  <a:cubicBezTo>
                    <a:pt x="110" y="120"/>
                    <a:pt x="108" y="117"/>
                    <a:pt x="108" y="114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4" y="64"/>
                    <a:pt x="34" y="64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9" y="132"/>
                    <a:pt x="42" y="134"/>
                    <a:pt x="42" y="138"/>
                  </a:cubicBezTo>
                  <a:cubicBezTo>
                    <a:pt x="42" y="141"/>
                    <a:pt x="39" y="144"/>
                    <a:pt x="36" y="14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43">
              <a:extLst>
                <a:ext uri="{FF2B5EF4-FFF2-40B4-BE49-F238E27FC236}">
                  <a16:creationId xmlns:a16="http://schemas.microsoft.com/office/drawing/2014/main" id="{8C6EA45E-FE31-430F-8018-729D3DC9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010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2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144">
              <a:extLst>
                <a:ext uri="{FF2B5EF4-FFF2-40B4-BE49-F238E27FC236}">
                  <a16:creationId xmlns:a16="http://schemas.microsoft.com/office/drawing/2014/main" id="{E0FBF47E-5A33-497B-865A-D14FBB5BE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6" y="1767"/>
              <a:ext cx="244" cy="243"/>
            </a:xfrm>
            <a:custGeom>
              <a:avLst/>
              <a:gdLst>
                <a:gd name="T0" fmla="*/ 72 w 165"/>
                <a:gd name="T1" fmla="*/ 165 h 165"/>
                <a:gd name="T2" fmla="*/ 23 w 165"/>
                <a:gd name="T3" fmla="*/ 142 h 165"/>
                <a:gd name="T4" fmla="*/ 0 w 165"/>
                <a:gd name="T5" fmla="*/ 93 h 165"/>
                <a:gd name="T6" fmla="*/ 31 w 165"/>
                <a:gd name="T7" fmla="*/ 32 h 165"/>
                <a:gd name="T8" fmla="*/ 133 w 165"/>
                <a:gd name="T9" fmla="*/ 1 h 165"/>
                <a:gd name="T10" fmla="*/ 137 w 165"/>
                <a:gd name="T11" fmla="*/ 2 h 165"/>
                <a:gd name="T12" fmla="*/ 163 w 165"/>
                <a:gd name="T13" fmla="*/ 28 h 165"/>
                <a:gd name="T14" fmla="*/ 165 w 165"/>
                <a:gd name="T15" fmla="*/ 32 h 165"/>
                <a:gd name="T16" fmla="*/ 133 w 165"/>
                <a:gd name="T17" fmla="*/ 134 h 165"/>
                <a:gd name="T18" fmla="*/ 133 w 165"/>
                <a:gd name="T19" fmla="*/ 134 h 165"/>
                <a:gd name="T20" fmla="*/ 72 w 165"/>
                <a:gd name="T21" fmla="*/ 165 h 165"/>
                <a:gd name="T22" fmla="*/ 131 w 165"/>
                <a:gd name="T23" fmla="*/ 13 h 165"/>
                <a:gd name="T24" fmla="*/ 40 w 165"/>
                <a:gd name="T25" fmla="*/ 40 h 165"/>
                <a:gd name="T26" fmla="*/ 12 w 165"/>
                <a:gd name="T27" fmla="*/ 93 h 165"/>
                <a:gd name="T28" fmla="*/ 31 w 165"/>
                <a:gd name="T29" fmla="*/ 134 h 165"/>
                <a:gd name="T30" fmla="*/ 125 w 165"/>
                <a:gd name="T31" fmla="*/ 125 h 165"/>
                <a:gd name="T32" fmla="*/ 152 w 165"/>
                <a:gd name="T33" fmla="*/ 34 h 165"/>
                <a:gd name="T34" fmla="*/ 131 w 165"/>
                <a:gd name="T35" fmla="*/ 13 h 165"/>
                <a:gd name="T36" fmla="*/ 129 w 165"/>
                <a:gd name="T37" fmla="*/ 130 h 165"/>
                <a:gd name="T38" fmla="*/ 129 w 165"/>
                <a:gd name="T39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65">
                  <a:moveTo>
                    <a:pt x="72" y="165"/>
                  </a:moveTo>
                  <a:cubicBezTo>
                    <a:pt x="52" y="165"/>
                    <a:pt x="35" y="155"/>
                    <a:pt x="23" y="142"/>
                  </a:cubicBezTo>
                  <a:cubicBezTo>
                    <a:pt x="8" y="127"/>
                    <a:pt x="0" y="110"/>
                    <a:pt x="0" y="93"/>
                  </a:cubicBezTo>
                  <a:cubicBezTo>
                    <a:pt x="0" y="74"/>
                    <a:pt x="10" y="53"/>
                    <a:pt x="31" y="32"/>
                  </a:cubicBezTo>
                  <a:cubicBezTo>
                    <a:pt x="58" y="5"/>
                    <a:pt x="130" y="1"/>
                    <a:pt x="133" y="1"/>
                  </a:cubicBezTo>
                  <a:cubicBezTo>
                    <a:pt x="135" y="0"/>
                    <a:pt x="136" y="1"/>
                    <a:pt x="137" y="2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9"/>
                    <a:pt x="165" y="31"/>
                    <a:pt x="165" y="32"/>
                  </a:cubicBezTo>
                  <a:cubicBezTo>
                    <a:pt x="164" y="35"/>
                    <a:pt x="160" y="107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10" y="157"/>
                    <a:pt x="89" y="165"/>
                    <a:pt x="72" y="165"/>
                  </a:cubicBezTo>
                  <a:close/>
                  <a:moveTo>
                    <a:pt x="131" y="13"/>
                  </a:moveTo>
                  <a:cubicBezTo>
                    <a:pt x="118" y="14"/>
                    <a:pt x="61" y="20"/>
                    <a:pt x="40" y="40"/>
                  </a:cubicBezTo>
                  <a:cubicBezTo>
                    <a:pt x="21" y="59"/>
                    <a:pt x="12" y="77"/>
                    <a:pt x="12" y="93"/>
                  </a:cubicBezTo>
                  <a:cubicBezTo>
                    <a:pt x="12" y="107"/>
                    <a:pt x="18" y="121"/>
                    <a:pt x="31" y="134"/>
                  </a:cubicBezTo>
                  <a:cubicBezTo>
                    <a:pt x="60" y="162"/>
                    <a:pt x="90" y="160"/>
                    <a:pt x="125" y="125"/>
                  </a:cubicBezTo>
                  <a:cubicBezTo>
                    <a:pt x="146" y="104"/>
                    <a:pt x="151" y="47"/>
                    <a:pt x="152" y="34"/>
                  </a:cubicBezTo>
                  <a:lnTo>
                    <a:pt x="131" y="13"/>
                  </a:lnTo>
                  <a:close/>
                  <a:moveTo>
                    <a:pt x="129" y="130"/>
                  </a:moveTo>
                  <a:cubicBezTo>
                    <a:pt x="129" y="130"/>
                    <a:pt x="129" y="130"/>
                    <a:pt x="129" y="13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145">
              <a:extLst>
                <a:ext uri="{FF2B5EF4-FFF2-40B4-BE49-F238E27FC236}">
                  <a16:creationId xmlns:a16="http://schemas.microsoft.com/office/drawing/2014/main" id="{1E14AF92-388C-47D7-B627-892111529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796"/>
              <a:ext cx="146" cy="146"/>
            </a:xfrm>
            <a:custGeom>
              <a:avLst/>
              <a:gdLst>
                <a:gd name="T0" fmla="*/ 93 w 99"/>
                <a:gd name="T1" fmla="*/ 99 h 99"/>
                <a:gd name="T2" fmla="*/ 88 w 99"/>
                <a:gd name="T3" fmla="*/ 97 h 99"/>
                <a:gd name="T4" fmla="*/ 3 w 99"/>
                <a:gd name="T5" fmla="*/ 11 h 99"/>
                <a:gd name="T6" fmla="*/ 3 w 99"/>
                <a:gd name="T7" fmla="*/ 3 h 99"/>
                <a:gd name="T8" fmla="*/ 11 w 99"/>
                <a:gd name="T9" fmla="*/ 3 h 99"/>
                <a:gd name="T10" fmla="*/ 97 w 99"/>
                <a:gd name="T11" fmla="*/ 89 h 99"/>
                <a:gd name="T12" fmla="*/ 97 w 99"/>
                <a:gd name="T13" fmla="*/ 97 h 99"/>
                <a:gd name="T14" fmla="*/ 93 w 99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9">
                  <a:moveTo>
                    <a:pt x="93" y="99"/>
                  </a:moveTo>
                  <a:cubicBezTo>
                    <a:pt x="91" y="99"/>
                    <a:pt x="90" y="98"/>
                    <a:pt x="88" y="9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9" y="91"/>
                    <a:pt x="99" y="95"/>
                    <a:pt x="97" y="97"/>
                  </a:cubicBezTo>
                  <a:cubicBezTo>
                    <a:pt x="96" y="98"/>
                    <a:pt x="94" y="99"/>
                    <a:pt x="93" y="9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119EA9C-A634-41BF-9197-255F86771630}"/>
              </a:ext>
            </a:extLst>
          </p:cNvPr>
          <p:cNvSpPr txBox="1"/>
          <p:nvPr/>
        </p:nvSpPr>
        <p:spPr>
          <a:xfrm>
            <a:off x="3204285" y="5391316"/>
            <a:ext cx="998907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31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Steel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F51A-9653-4C7C-BEB4-CE123012B857}"/>
              </a:ext>
            </a:extLst>
          </p:cNvPr>
          <p:cNvGrpSpPr/>
          <p:nvPr/>
        </p:nvGrpSpPr>
        <p:grpSpPr>
          <a:xfrm>
            <a:off x="3446846" y="5000693"/>
            <a:ext cx="465076" cy="311790"/>
            <a:chOff x="8390792" y="4569069"/>
            <a:chExt cx="429425" cy="309333"/>
          </a:xfrm>
          <a:solidFill>
            <a:schemeClr val="tx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5825A66-F604-4267-BC38-31138B23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0792" y="4718657"/>
              <a:ext cx="215716" cy="159745"/>
            </a:xfrm>
            <a:custGeom>
              <a:avLst/>
              <a:gdLst>
                <a:gd name="T0" fmla="*/ 138 w 145"/>
                <a:gd name="T1" fmla="*/ 120 h 120"/>
                <a:gd name="T2" fmla="*/ 6 w 145"/>
                <a:gd name="T3" fmla="*/ 120 h 120"/>
                <a:gd name="T4" fmla="*/ 2 w 145"/>
                <a:gd name="T5" fmla="*/ 118 h 120"/>
                <a:gd name="T6" fmla="*/ 1 w 145"/>
                <a:gd name="T7" fmla="*/ 113 h 120"/>
                <a:gd name="T8" fmla="*/ 25 w 145"/>
                <a:gd name="T9" fmla="*/ 5 h 120"/>
                <a:gd name="T10" fmla="*/ 30 w 145"/>
                <a:gd name="T11" fmla="*/ 0 h 120"/>
                <a:gd name="T12" fmla="*/ 114 w 145"/>
                <a:gd name="T13" fmla="*/ 0 h 120"/>
                <a:gd name="T14" fmla="*/ 120 w 145"/>
                <a:gd name="T15" fmla="*/ 5 h 120"/>
                <a:gd name="T16" fmla="*/ 144 w 145"/>
                <a:gd name="T17" fmla="*/ 113 h 120"/>
                <a:gd name="T18" fmla="*/ 143 w 145"/>
                <a:gd name="T19" fmla="*/ 118 h 120"/>
                <a:gd name="T20" fmla="*/ 138 w 145"/>
                <a:gd name="T21" fmla="*/ 120 h 120"/>
                <a:gd name="T22" fmla="*/ 14 w 145"/>
                <a:gd name="T23" fmla="*/ 108 h 120"/>
                <a:gd name="T24" fmla="*/ 131 w 145"/>
                <a:gd name="T25" fmla="*/ 108 h 120"/>
                <a:gd name="T26" fmla="*/ 110 w 145"/>
                <a:gd name="T27" fmla="*/ 12 h 120"/>
                <a:gd name="T28" fmla="*/ 35 w 145"/>
                <a:gd name="T29" fmla="*/ 12 h 120"/>
                <a:gd name="T30" fmla="*/ 14 w 145"/>
                <a:gd name="T3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0">
                  <a:moveTo>
                    <a:pt x="138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3" y="120"/>
                    <a:pt x="2" y="118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8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5" y="115"/>
                    <a:pt x="144" y="117"/>
                    <a:pt x="143" y="118"/>
                  </a:cubicBezTo>
                  <a:cubicBezTo>
                    <a:pt x="142" y="120"/>
                    <a:pt x="140" y="120"/>
                    <a:pt x="138" y="120"/>
                  </a:cubicBezTo>
                  <a:close/>
                  <a:moveTo>
                    <a:pt x="14" y="108"/>
                  </a:moveTo>
                  <a:cubicBezTo>
                    <a:pt x="131" y="108"/>
                    <a:pt x="131" y="108"/>
                    <a:pt x="131" y="108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4" y="1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08B1414-F66B-4BB1-BDA2-BAB0A323A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501" y="4718657"/>
              <a:ext cx="215716" cy="159745"/>
            </a:xfrm>
            <a:custGeom>
              <a:avLst/>
              <a:gdLst>
                <a:gd name="T0" fmla="*/ 138 w 145"/>
                <a:gd name="T1" fmla="*/ 120 h 120"/>
                <a:gd name="T2" fmla="*/ 6 w 145"/>
                <a:gd name="T3" fmla="*/ 120 h 120"/>
                <a:gd name="T4" fmla="*/ 2 w 145"/>
                <a:gd name="T5" fmla="*/ 118 h 120"/>
                <a:gd name="T6" fmla="*/ 1 w 145"/>
                <a:gd name="T7" fmla="*/ 113 h 120"/>
                <a:gd name="T8" fmla="*/ 25 w 145"/>
                <a:gd name="T9" fmla="*/ 5 h 120"/>
                <a:gd name="T10" fmla="*/ 30 w 145"/>
                <a:gd name="T11" fmla="*/ 0 h 120"/>
                <a:gd name="T12" fmla="*/ 114 w 145"/>
                <a:gd name="T13" fmla="*/ 0 h 120"/>
                <a:gd name="T14" fmla="*/ 120 w 145"/>
                <a:gd name="T15" fmla="*/ 5 h 120"/>
                <a:gd name="T16" fmla="*/ 144 w 145"/>
                <a:gd name="T17" fmla="*/ 113 h 120"/>
                <a:gd name="T18" fmla="*/ 143 w 145"/>
                <a:gd name="T19" fmla="*/ 118 h 120"/>
                <a:gd name="T20" fmla="*/ 138 w 145"/>
                <a:gd name="T21" fmla="*/ 120 h 120"/>
                <a:gd name="T22" fmla="*/ 14 w 145"/>
                <a:gd name="T23" fmla="*/ 108 h 120"/>
                <a:gd name="T24" fmla="*/ 131 w 145"/>
                <a:gd name="T25" fmla="*/ 108 h 120"/>
                <a:gd name="T26" fmla="*/ 110 w 145"/>
                <a:gd name="T27" fmla="*/ 12 h 120"/>
                <a:gd name="T28" fmla="*/ 35 w 145"/>
                <a:gd name="T29" fmla="*/ 12 h 120"/>
                <a:gd name="T30" fmla="*/ 14 w 145"/>
                <a:gd name="T3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0">
                  <a:moveTo>
                    <a:pt x="138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3" y="120"/>
                    <a:pt x="2" y="118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8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5" y="115"/>
                    <a:pt x="144" y="117"/>
                    <a:pt x="143" y="118"/>
                  </a:cubicBezTo>
                  <a:cubicBezTo>
                    <a:pt x="142" y="120"/>
                    <a:pt x="140" y="120"/>
                    <a:pt x="138" y="120"/>
                  </a:cubicBezTo>
                  <a:close/>
                  <a:moveTo>
                    <a:pt x="14" y="108"/>
                  </a:moveTo>
                  <a:cubicBezTo>
                    <a:pt x="131" y="108"/>
                    <a:pt x="131" y="108"/>
                    <a:pt x="131" y="108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4" y="1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38A6758F-0A4C-4578-AA85-9B5FEB277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8149" y="4569069"/>
              <a:ext cx="214713" cy="160668"/>
            </a:xfrm>
            <a:custGeom>
              <a:avLst/>
              <a:gdLst>
                <a:gd name="T0" fmla="*/ 138 w 145"/>
                <a:gd name="T1" fmla="*/ 120 h 120"/>
                <a:gd name="T2" fmla="*/ 6 w 145"/>
                <a:gd name="T3" fmla="*/ 120 h 120"/>
                <a:gd name="T4" fmla="*/ 2 w 145"/>
                <a:gd name="T5" fmla="*/ 118 h 120"/>
                <a:gd name="T6" fmla="*/ 1 w 145"/>
                <a:gd name="T7" fmla="*/ 113 h 120"/>
                <a:gd name="T8" fmla="*/ 25 w 145"/>
                <a:gd name="T9" fmla="*/ 5 h 120"/>
                <a:gd name="T10" fmla="*/ 30 w 145"/>
                <a:gd name="T11" fmla="*/ 0 h 120"/>
                <a:gd name="T12" fmla="*/ 114 w 145"/>
                <a:gd name="T13" fmla="*/ 0 h 120"/>
                <a:gd name="T14" fmla="*/ 120 w 145"/>
                <a:gd name="T15" fmla="*/ 5 h 120"/>
                <a:gd name="T16" fmla="*/ 144 w 145"/>
                <a:gd name="T17" fmla="*/ 113 h 120"/>
                <a:gd name="T18" fmla="*/ 143 w 145"/>
                <a:gd name="T19" fmla="*/ 118 h 120"/>
                <a:gd name="T20" fmla="*/ 138 w 145"/>
                <a:gd name="T21" fmla="*/ 120 h 120"/>
                <a:gd name="T22" fmla="*/ 14 w 145"/>
                <a:gd name="T23" fmla="*/ 108 h 120"/>
                <a:gd name="T24" fmla="*/ 131 w 145"/>
                <a:gd name="T25" fmla="*/ 108 h 120"/>
                <a:gd name="T26" fmla="*/ 110 w 145"/>
                <a:gd name="T27" fmla="*/ 12 h 120"/>
                <a:gd name="T28" fmla="*/ 35 w 145"/>
                <a:gd name="T29" fmla="*/ 12 h 120"/>
                <a:gd name="T30" fmla="*/ 14 w 145"/>
                <a:gd name="T3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0">
                  <a:moveTo>
                    <a:pt x="138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3" y="120"/>
                    <a:pt x="2" y="118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8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5" y="115"/>
                    <a:pt x="144" y="117"/>
                    <a:pt x="143" y="118"/>
                  </a:cubicBezTo>
                  <a:cubicBezTo>
                    <a:pt x="142" y="120"/>
                    <a:pt x="140" y="120"/>
                    <a:pt x="138" y="120"/>
                  </a:cubicBezTo>
                  <a:close/>
                  <a:moveTo>
                    <a:pt x="14" y="108"/>
                  </a:moveTo>
                  <a:cubicBezTo>
                    <a:pt x="131" y="108"/>
                    <a:pt x="131" y="108"/>
                    <a:pt x="131" y="108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4" y="1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B102A702-5843-4947-AD09-0E634DFFC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349" y="4606004"/>
              <a:ext cx="55183" cy="57250"/>
            </a:xfrm>
            <a:custGeom>
              <a:avLst/>
              <a:gdLst>
                <a:gd name="T0" fmla="*/ 7 w 37"/>
                <a:gd name="T1" fmla="*/ 43 h 43"/>
                <a:gd name="T2" fmla="*/ 5 w 37"/>
                <a:gd name="T3" fmla="*/ 43 h 43"/>
                <a:gd name="T4" fmla="*/ 1 w 37"/>
                <a:gd name="T5" fmla="*/ 36 h 43"/>
                <a:gd name="T6" fmla="*/ 8 w 37"/>
                <a:gd name="T7" fmla="*/ 5 h 43"/>
                <a:gd name="T8" fmla="*/ 13 w 37"/>
                <a:gd name="T9" fmla="*/ 0 h 43"/>
                <a:gd name="T10" fmla="*/ 31 w 37"/>
                <a:gd name="T11" fmla="*/ 0 h 43"/>
                <a:gd name="T12" fmla="*/ 37 w 37"/>
                <a:gd name="T13" fmla="*/ 6 h 43"/>
                <a:gd name="T14" fmla="*/ 31 w 37"/>
                <a:gd name="T15" fmla="*/ 12 h 43"/>
                <a:gd name="T16" fmla="*/ 18 w 37"/>
                <a:gd name="T17" fmla="*/ 12 h 43"/>
                <a:gd name="T18" fmla="*/ 13 w 37"/>
                <a:gd name="T19" fmla="*/ 38 h 43"/>
                <a:gd name="T20" fmla="*/ 7 w 3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3">
                  <a:moveTo>
                    <a:pt x="7" y="43"/>
                  </a:moveTo>
                  <a:cubicBezTo>
                    <a:pt x="6" y="43"/>
                    <a:pt x="6" y="43"/>
                    <a:pt x="5" y="43"/>
                  </a:cubicBezTo>
                  <a:cubicBezTo>
                    <a:pt x="2" y="42"/>
                    <a:pt x="0" y="39"/>
                    <a:pt x="1" y="3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1" y="0"/>
                    <a:pt x="1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10"/>
                    <a:pt x="35" y="12"/>
                    <a:pt x="3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9" y="43"/>
                    <a:pt x="7" y="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44EAC682-E082-48DE-B8AC-2C96720F6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996" y="4750051"/>
              <a:ext cx="55183" cy="57250"/>
            </a:xfrm>
            <a:custGeom>
              <a:avLst/>
              <a:gdLst>
                <a:gd name="T0" fmla="*/ 7 w 37"/>
                <a:gd name="T1" fmla="*/ 43 h 43"/>
                <a:gd name="T2" fmla="*/ 5 w 37"/>
                <a:gd name="T3" fmla="*/ 43 h 43"/>
                <a:gd name="T4" fmla="*/ 1 w 37"/>
                <a:gd name="T5" fmla="*/ 36 h 43"/>
                <a:gd name="T6" fmla="*/ 8 w 37"/>
                <a:gd name="T7" fmla="*/ 5 h 43"/>
                <a:gd name="T8" fmla="*/ 13 w 37"/>
                <a:gd name="T9" fmla="*/ 0 h 43"/>
                <a:gd name="T10" fmla="*/ 31 w 37"/>
                <a:gd name="T11" fmla="*/ 0 h 43"/>
                <a:gd name="T12" fmla="*/ 37 w 37"/>
                <a:gd name="T13" fmla="*/ 6 h 43"/>
                <a:gd name="T14" fmla="*/ 31 w 37"/>
                <a:gd name="T15" fmla="*/ 12 h 43"/>
                <a:gd name="T16" fmla="*/ 18 w 37"/>
                <a:gd name="T17" fmla="*/ 12 h 43"/>
                <a:gd name="T18" fmla="*/ 13 w 37"/>
                <a:gd name="T19" fmla="*/ 38 h 43"/>
                <a:gd name="T20" fmla="*/ 7 w 3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3">
                  <a:moveTo>
                    <a:pt x="7" y="43"/>
                  </a:moveTo>
                  <a:cubicBezTo>
                    <a:pt x="6" y="43"/>
                    <a:pt x="6" y="43"/>
                    <a:pt x="5" y="43"/>
                  </a:cubicBezTo>
                  <a:cubicBezTo>
                    <a:pt x="2" y="42"/>
                    <a:pt x="0" y="39"/>
                    <a:pt x="1" y="3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1" y="0"/>
                    <a:pt x="1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10"/>
                    <a:pt x="35" y="12"/>
                    <a:pt x="3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9" y="43"/>
                    <a:pt x="7" y="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B949D6F0-C38D-4986-9C5F-65C53C020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5705" y="4750051"/>
              <a:ext cx="55183" cy="57250"/>
            </a:xfrm>
            <a:custGeom>
              <a:avLst/>
              <a:gdLst>
                <a:gd name="T0" fmla="*/ 7 w 37"/>
                <a:gd name="T1" fmla="*/ 43 h 43"/>
                <a:gd name="T2" fmla="*/ 5 w 37"/>
                <a:gd name="T3" fmla="*/ 43 h 43"/>
                <a:gd name="T4" fmla="*/ 1 w 37"/>
                <a:gd name="T5" fmla="*/ 36 h 43"/>
                <a:gd name="T6" fmla="*/ 8 w 37"/>
                <a:gd name="T7" fmla="*/ 5 h 43"/>
                <a:gd name="T8" fmla="*/ 13 w 37"/>
                <a:gd name="T9" fmla="*/ 0 h 43"/>
                <a:gd name="T10" fmla="*/ 31 w 37"/>
                <a:gd name="T11" fmla="*/ 0 h 43"/>
                <a:gd name="T12" fmla="*/ 37 w 37"/>
                <a:gd name="T13" fmla="*/ 6 h 43"/>
                <a:gd name="T14" fmla="*/ 31 w 37"/>
                <a:gd name="T15" fmla="*/ 12 h 43"/>
                <a:gd name="T16" fmla="*/ 18 w 37"/>
                <a:gd name="T17" fmla="*/ 12 h 43"/>
                <a:gd name="T18" fmla="*/ 13 w 37"/>
                <a:gd name="T19" fmla="*/ 38 h 43"/>
                <a:gd name="T20" fmla="*/ 7 w 3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3">
                  <a:moveTo>
                    <a:pt x="7" y="43"/>
                  </a:moveTo>
                  <a:cubicBezTo>
                    <a:pt x="6" y="43"/>
                    <a:pt x="6" y="43"/>
                    <a:pt x="5" y="43"/>
                  </a:cubicBezTo>
                  <a:cubicBezTo>
                    <a:pt x="2" y="42"/>
                    <a:pt x="0" y="39"/>
                    <a:pt x="1" y="3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1" y="0"/>
                    <a:pt x="1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10"/>
                    <a:pt x="35" y="12"/>
                    <a:pt x="3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9" y="43"/>
                    <a:pt x="7" y="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3E192-3F54-4136-9814-276EA760F174}"/>
              </a:ext>
            </a:extLst>
          </p:cNvPr>
          <p:cNvGrpSpPr/>
          <p:nvPr/>
        </p:nvGrpSpPr>
        <p:grpSpPr>
          <a:xfrm>
            <a:off x="3416205" y="3878176"/>
            <a:ext cx="967567" cy="835021"/>
            <a:chOff x="4747129" y="4941933"/>
            <a:chExt cx="967567" cy="835021"/>
          </a:xfrm>
        </p:grpSpPr>
        <p:grpSp>
          <p:nvGrpSpPr>
            <p:cNvPr id="57" name="Group 244">
              <a:extLst>
                <a:ext uri="{FF2B5EF4-FFF2-40B4-BE49-F238E27FC236}">
                  <a16:creationId xmlns:a16="http://schemas.microsoft.com/office/drawing/2014/main" id="{BB106929-26BB-4EDC-AEEF-E862526B0F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88864" y="4941933"/>
              <a:ext cx="299228" cy="359757"/>
              <a:chOff x="4513" y="2995"/>
              <a:chExt cx="356" cy="428"/>
            </a:xfrm>
            <a:solidFill>
              <a:schemeClr val="tx1"/>
            </a:solidFill>
          </p:grpSpPr>
          <p:sp>
            <p:nvSpPr>
              <p:cNvPr id="59" name="Freeform 245">
                <a:extLst>
                  <a:ext uri="{FF2B5EF4-FFF2-40B4-BE49-F238E27FC236}">
                    <a16:creationId xmlns:a16="http://schemas.microsoft.com/office/drawing/2014/main" id="{A5EBA88D-BD24-4392-A0FB-360A58DC2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404"/>
                <a:ext cx="356" cy="18"/>
              </a:xfrm>
              <a:custGeom>
                <a:avLst/>
                <a:gdLst>
                  <a:gd name="T0" fmla="*/ 234 w 240"/>
                  <a:gd name="T1" fmla="*/ 12 h 12"/>
                  <a:gd name="T2" fmla="*/ 6 w 240"/>
                  <a:gd name="T3" fmla="*/ 12 h 12"/>
                  <a:gd name="T4" fmla="*/ 0 w 240"/>
                  <a:gd name="T5" fmla="*/ 6 h 12"/>
                  <a:gd name="T6" fmla="*/ 6 w 240"/>
                  <a:gd name="T7" fmla="*/ 0 h 12"/>
                  <a:gd name="T8" fmla="*/ 234 w 240"/>
                  <a:gd name="T9" fmla="*/ 0 h 12"/>
                  <a:gd name="T10" fmla="*/ 240 w 240"/>
                  <a:gd name="T11" fmla="*/ 6 h 12"/>
                  <a:gd name="T12" fmla="*/ 234 w 2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12">
                    <a:moveTo>
                      <a:pt x="234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40" y="3"/>
                      <a:pt x="240" y="6"/>
                    </a:cubicBezTo>
                    <a:cubicBezTo>
                      <a:pt x="240" y="9"/>
                      <a:pt x="237" y="12"/>
                      <a:pt x="234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0" name="Freeform 246">
                <a:extLst>
                  <a:ext uri="{FF2B5EF4-FFF2-40B4-BE49-F238E27FC236}">
                    <a16:creationId xmlns:a16="http://schemas.microsoft.com/office/drawing/2014/main" id="{DA00D5A9-7F85-4F19-9C9E-83949373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3137"/>
                <a:ext cx="142" cy="18"/>
              </a:xfrm>
              <a:custGeom>
                <a:avLst/>
                <a:gdLst>
                  <a:gd name="T0" fmla="*/ 90 w 96"/>
                  <a:gd name="T1" fmla="*/ 12 h 12"/>
                  <a:gd name="T2" fmla="*/ 6 w 96"/>
                  <a:gd name="T3" fmla="*/ 12 h 12"/>
                  <a:gd name="T4" fmla="*/ 0 w 96"/>
                  <a:gd name="T5" fmla="*/ 6 h 12"/>
                  <a:gd name="T6" fmla="*/ 6 w 96"/>
                  <a:gd name="T7" fmla="*/ 0 h 12"/>
                  <a:gd name="T8" fmla="*/ 90 w 96"/>
                  <a:gd name="T9" fmla="*/ 0 h 12"/>
                  <a:gd name="T10" fmla="*/ 96 w 96"/>
                  <a:gd name="T11" fmla="*/ 6 h 12"/>
                  <a:gd name="T12" fmla="*/ 90 w 9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2">
                    <a:moveTo>
                      <a:pt x="9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6" y="3"/>
                      <a:pt x="96" y="6"/>
                    </a:cubicBezTo>
                    <a:cubicBezTo>
                      <a:pt x="96" y="9"/>
                      <a:pt x="93" y="12"/>
                      <a:pt x="90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Freeform 247">
                <a:extLst>
                  <a:ext uri="{FF2B5EF4-FFF2-40B4-BE49-F238E27FC236}">
                    <a16:creationId xmlns:a16="http://schemas.microsoft.com/office/drawing/2014/main" id="{9BDB973D-7B0A-4F18-9BEB-506A27C1E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3075"/>
                <a:ext cx="295" cy="348"/>
              </a:xfrm>
              <a:custGeom>
                <a:avLst/>
                <a:gdLst>
                  <a:gd name="T0" fmla="*/ 192 w 199"/>
                  <a:gd name="T1" fmla="*/ 234 h 235"/>
                  <a:gd name="T2" fmla="*/ 187 w 199"/>
                  <a:gd name="T3" fmla="*/ 230 h 235"/>
                  <a:gd name="T4" fmla="*/ 106 w 199"/>
                  <a:gd name="T5" fmla="*/ 38 h 235"/>
                  <a:gd name="T6" fmla="*/ 100 w 199"/>
                  <a:gd name="T7" fmla="*/ 22 h 235"/>
                  <a:gd name="T8" fmla="*/ 93 w 199"/>
                  <a:gd name="T9" fmla="*/ 38 h 235"/>
                  <a:gd name="T10" fmla="*/ 13 w 199"/>
                  <a:gd name="T11" fmla="*/ 230 h 235"/>
                  <a:gd name="T12" fmla="*/ 5 w 199"/>
                  <a:gd name="T13" fmla="*/ 234 h 235"/>
                  <a:gd name="T14" fmla="*/ 2 w 199"/>
                  <a:gd name="T15" fmla="*/ 226 h 235"/>
                  <a:gd name="T16" fmla="*/ 82 w 199"/>
                  <a:gd name="T17" fmla="*/ 34 h 235"/>
                  <a:gd name="T18" fmla="*/ 94 w 199"/>
                  <a:gd name="T19" fmla="*/ 4 h 235"/>
                  <a:gd name="T20" fmla="*/ 100 w 199"/>
                  <a:gd name="T21" fmla="*/ 0 h 235"/>
                  <a:gd name="T22" fmla="*/ 105 w 199"/>
                  <a:gd name="T23" fmla="*/ 4 h 235"/>
                  <a:gd name="T24" fmla="*/ 117 w 199"/>
                  <a:gd name="T25" fmla="*/ 34 h 235"/>
                  <a:gd name="T26" fmla="*/ 198 w 199"/>
                  <a:gd name="T27" fmla="*/ 226 h 235"/>
                  <a:gd name="T28" fmla="*/ 195 w 199"/>
                  <a:gd name="T29" fmla="*/ 234 h 235"/>
                  <a:gd name="T30" fmla="*/ 192 w 199"/>
                  <a:gd name="T31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35">
                    <a:moveTo>
                      <a:pt x="192" y="234"/>
                    </a:moveTo>
                    <a:cubicBezTo>
                      <a:pt x="190" y="234"/>
                      <a:pt x="188" y="233"/>
                      <a:pt x="187" y="230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13" y="230"/>
                      <a:pt x="13" y="230"/>
                      <a:pt x="13" y="230"/>
                    </a:cubicBezTo>
                    <a:cubicBezTo>
                      <a:pt x="11" y="233"/>
                      <a:pt x="8" y="235"/>
                      <a:pt x="5" y="234"/>
                    </a:cubicBezTo>
                    <a:cubicBezTo>
                      <a:pt x="2" y="232"/>
                      <a:pt x="0" y="229"/>
                      <a:pt x="2" y="226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2"/>
                      <a:pt x="97" y="0"/>
                      <a:pt x="100" y="0"/>
                    </a:cubicBezTo>
                    <a:cubicBezTo>
                      <a:pt x="102" y="0"/>
                      <a:pt x="104" y="2"/>
                      <a:pt x="105" y="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199" y="229"/>
                      <a:pt x="198" y="232"/>
                      <a:pt x="195" y="234"/>
                    </a:cubicBezTo>
                    <a:cubicBezTo>
                      <a:pt x="194" y="234"/>
                      <a:pt x="193" y="234"/>
                      <a:pt x="192" y="234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Freeform 248">
                <a:extLst>
                  <a:ext uri="{FF2B5EF4-FFF2-40B4-BE49-F238E27FC236}">
                    <a16:creationId xmlns:a16="http://schemas.microsoft.com/office/drawing/2014/main" id="{A6AC48F6-BE03-46CD-B183-F826DF25E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269"/>
                <a:ext cx="234" cy="144"/>
              </a:xfrm>
              <a:custGeom>
                <a:avLst/>
                <a:gdLst>
                  <a:gd name="T0" fmla="*/ 151 w 158"/>
                  <a:gd name="T1" fmla="*/ 97 h 97"/>
                  <a:gd name="T2" fmla="*/ 148 w 158"/>
                  <a:gd name="T3" fmla="*/ 96 h 97"/>
                  <a:gd name="T4" fmla="*/ 4 w 158"/>
                  <a:gd name="T5" fmla="*/ 12 h 97"/>
                  <a:gd name="T6" fmla="*/ 1 w 158"/>
                  <a:gd name="T7" fmla="*/ 4 h 97"/>
                  <a:gd name="T8" fmla="*/ 10 w 158"/>
                  <a:gd name="T9" fmla="*/ 2 h 97"/>
                  <a:gd name="T10" fmla="*/ 154 w 158"/>
                  <a:gd name="T11" fmla="*/ 86 h 97"/>
                  <a:gd name="T12" fmla="*/ 156 w 158"/>
                  <a:gd name="T13" fmla="*/ 94 h 97"/>
                  <a:gd name="T14" fmla="*/ 151 w 158"/>
                  <a:gd name="T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" h="97">
                    <a:moveTo>
                      <a:pt x="151" y="97"/>
                    </a:moveTo>
                    <a:cubicBezTo>
                      <a:pt x="150" y="97"/>
                      <a:pt x="149" y="97"/>
                      <a:pt x="148" y="96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54" y="86"/>
                      <a:pt x="154" y="86"/>
                      <a:pt x="154" y="86"/>
                    </a:cubicBezTo>
                    <a:cubicBezTo>
                      <a:pt x="157" y="88"/>
                      <a:pt x="158" y="91"/>
                      <a:pt x="156" y="94"/>
                    </a:cubicBezTo>
                    <a:cubicBezTo>
                      <a:pt x="155" y="96"/>
                      <a:pt x="153" y="97"/>
                      <a:pt x="151" y="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Freeform 249">
                <a:extLst>
                  <a:ext uri="{FF2B5EF4-FFF2-40B4-BE49-F238E27FC236}">
                    <a16:creationId xmlns:a16="http://schemas.microsoft.com/office/drawing/2014/main" id="{2641B98D-BFD1-48C7-BD3A-B7A3AFC3D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3269"/>
                <a:ext cx="233" cy="144"/>
              </a:xfrm>
              <a:custGeom>
                <a:avLst/>
                <a:gdLst>
                  <a:gd name="T0" fmla="*/ 7 w 157"/>
                  <a:gd name="T1" fmla="*/ 97 h 97"/>
                  <a:gd name="T2" fmla="*/ 2 w 157"/>
                  <a:gd name="T3" fmla="*/ 94 h 97"/>
                  <a:gd name="T4" fmla="*/ 4 w 157"/>
                  <a:gd name="T5" fmla="*/ 86 h 97"/>
                  <a:gd name="T6" fmla="*/ 148 w 157"/>
                  <a:gd name="T7" fmla="*/ 2 h 97"/>
                  <a:gd name="T8" fmla="*/ 156 w 157"/>
                  <a:gd name="T9" fmla="*/ 4 h 97"/>
                  <a:gd name="T10" fmla="*/ 154 w 157"/>
                  <a:gd name="T11" fmla="*/ 12 h 97"/>
                  <a:gd name="T12" fmla="*/ 10 w 157"/>
                  <a:gd name="T13" fmla="*/ 96 h 97"/>
                  <a:gd name="T14" fmla="*/ 7 w 157"/>
                  <a:gd name="T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97">
                    <a:moveTo>
                      <a:pt x="7" y="97"/>
                    </a:moveTo>
                    <a:cubicBezTo>
                      <a:pt x="5" y="97"/>
                      <a:pt x="3" y="96"/>
                      <a:pt x="2" y="94"/>
                    </a:cubicBezTo>
                    <a:cubicBezTo>
                      <a:pt x="0" y="91"/>
                      <a:pt x="1" y="88"/>
                      <a:pt x="4" y="86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50" y="0"/>
                      <a:pt x="154" y="1"/>
                      <a:pt x="156" y="4"/>
                    </a:cubicBezTo>
                    <a:cubicBezTo>
                      <a:pt x="157" y="7"/>
                      <a:pt x="157" y="11"/>
                      <a:pt x="154" y="12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9" y="97"/>
                      <a:pt x="8" y="97"/>
                      <a:pt x="7" y="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Freeform 250">
                <a:extLst>
                  <a:ext uri="{FF2B5EF4-FFF2-40B4-BE49-F238E27FC236}">
                    <a16:creationId xmlns:a16="http://schemas.microsoft.com/office/drawing/2014/main" id="{667A26E3-9CD8-4249-8CD2-F0D339E2A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3176"/>
                <a:ext cx="141" cy="112"/>
              </a:xfrm>
              <a:custGeom>
                <a:avLst/>
                <a:gdLst>
                  <a:gd name="T0" fmla="*/ 89 w 95"/>
                  <a:gd name="T1" fmla="*/ 76 h 76"/>
                  <a:gd name="T2" fmla="*/ 85 w 95"/>
                  <a:gd name="T3" fmla="*/ 75 h 76"/>
                  <a:gd name="T4" fmla="*/ 3 w 95"/>
                  <a:gd name="T5" fmla="*/ 11 h 76"/>
                  <a:gd name="T6" fmla="*/ 2 w 95"/>
                  <a:gd name="T7" fmla="*/ 3 h 76"/>
                  <a:gd name="T8" fmla="*/ 10 w 95"/>
                  <a:gd name="T9" fmla="*/ 2 h 76"/>
                  <a:gd name="T10" fmla="*/ 92 w 95"/>
                  <a:gd name="T11" fmla="*/ 65 h 76"/>
                  <a:gd name="T12" fmla="*/ 93 w 95"/>
                  <a:gd name="T13" fmla="*/ 74 h 76"/>
                  <a:gd name="T14" fmla="*/ 89 w 95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76">
                    <a:moveTo>
                      <a:pt x="89" y="76"/>
                    </a:moveTo>
                    <a:cubicBezTo>
                      <a:pt x="87" y="76"/>
                      <a:pt x="86" y="76"/>
                      <a:pt x="85" y="7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5" y="67"/>
                      <a:pt x="95" y="71"/>
                      <a:pt x="93" y="74"/>
                    </a:cubicBezTo>
                    <a:cubicBezTo>
                      <a:pt x="92" y="75"/>
                      <a:pt x="90" y="76"/>
                      <a:pt x="89" y="76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5" name="Freeform 251">
                <a:extLst>
                  <a:ext uri="{FF2B5EF4-FFF2-40B4-BE49-F238E27FC236}">
                    <a16:creationId xmlns:a16="http://schemas.microsoft.com/office/drawing/2014/main" id="{8EC5DE5F-593C-4CD5-9319-32503DADA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76"/>
                <a:ext cx="140" cy="112"/>
              </a:xfrm>
              <a:custGeom>
                <a:avLst/>
                <a:gdLst>
                  <a:gd name="T0" fmla="*/ 7 w 95"/>
                  <a:gd name="T1" fmla="*/ 76 h 76"/>
                  <a:gd name="T2" fmla="*/ 2 w 95"/>
                  <a:gd name="T3" fmla="*/ 74 h 76"/>
                  <a:gd name="T4" fmla="*/ 3 w 95"/>
                  <a:gd name="T5" fmla="*/ 65 h 76"/>
                  <a:gd name="T6" fmla="*/ 84 w 95"/>
                  <a:gd name="T7" fmla="*/ 2 h 76"/>
                  <a:gd name="T8" fmla="*/ 93 w 95"/>
                  <a:gd name="T9" fmla="*/ 3 h 76"/>
                  <a:gd name="T10" fmla="*/ 92 w 95"/>
                  <a:gd name="T11" fmla="*/ 11 h 76"/>
                  <a:gd name="T12" fmla="*/ 10 w 95"/>
                  <a:gd name="T13" fmla="*/ 75 h 76"/>
                  <a:gd name="T14" fmla="*/ 7 w 95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76">
                    <a:moveTo>
                      <a:pt x="7" y="76"/>
                    </a:moveTo>
                    <a:cubicBezTo>
                      <a:pt x="5" y="76"/>
                      <a:pt x="3" y="75"/>
                      <a:pt x="2" y="74"/>
                    </a:cubicBezTo>
                    <a:cubicBezTo>
                      <a:pt x="0" y="71"/>
                      <a:pt x="0" y="67"/>
                      <a:pt x="3" y="65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7" y="0"/>
                      <a:pt x="91" y="0"/>
                      <a:pt x="93" y="3"/>
                    </a:cubicBezTo>
                    <a:cubicBezTo>
                      <a:pt x="95" y="6"/>
                      <a:pt x="94" y="9"/>
                      <a:pt x="92" y="1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9" y="76"/>
                      <a:pt x="8" y="76"/>
                      <a:pt x="7" y="76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Freeform 252">
                <a:extLst>
                  <a:ext uri="{FF2B5EF4-FFF2-40B4-BE49-F238E27FC236}">
                    <a16:creationId xmlns:a16="http://schemas.microsoft.com/office/drawing/2014/main" id="{356D2D93-0424-434E-8777-D6B8BCC8F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" y="3015"/>
                <a:ext cx="90" cy="50"/>
              </a:xfrm>
              <a:custGeom>
                <a:avLst/>
                <a:gdLst>
                  <a:gd name="T0" fmla="*/ 7 w 61"/>
                  <a:gd name="T1" fmla="*/ 34 h 34"/>
                  <a:gd name="T2" fmla="*/ 3 w 61"/>
                  <a:gd name="T3" fmla="*/ 33 h 34"/>
                  <a:gd name="T4" fmla="*/ 2 w 61"/>
                  <a:gd name="T5" fmla="*/ 24 h 34"/>
                  <a:gd name="T6" fmla="*/ 56 w 61"/>
                  <a:gd name="T7" fmla="*/ 7 h 34"/>
                  <a:gd name="T8" fmla="*/ 60 w 61"/>
                  <a:gd name="T9" fmla="*/ 14 h 34"/>
                  <a:gd name="T10" fmla="*/ 52 w 61"/>
                  <a:gd name="T11" fmla="*/ 18 h 34"/>
                  <a:gd name="T12" fmla="*/ 11 w 61"/>
                  <a:gd name="T13" fmla="*/ 31 h 34"/>
                  <a:gd name="T14" fmla="*/ 7 w 6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34">
                    <a:moveTo>
                      <a:pt x="7" y="34"/>
                    </a:moveTo>
                    <a:cubicBezTo>
                      <a:pt x="5" y="34"/>
                      <a:pt x="4" y="33"/>
                      <a:pt x="3" y="33"/>
                    </a:cubicBezTo>
                    <a:cubicBezTo>
                      <a:pt x="0" y="31"/>
                      <a:pt x="0" y="27"/>
                      <a:pt x="2" y="24"/>
                    </a:cubicBezTo>
                    <a:cubicBezTo>
                      <a:pt x="14" y="7"/>
                      <a:pt x="36" y="0"/>
                      <a:pt x="56" y="7"/>
                    </a:cubicBezTo>
                    <a:cubicBezTo>
                      <a:pt x="60" y="8"/>
                      <a:pt x="61" y="11"/>
                      <a:pt x="60" y="14"/>
                    </a:cubicBezTo>
                    <a:cubicBezTo>
                      <a:pt x="59" y="18"/>
                      <a:pt x="56" y="19"/>
                      <a:pt x="52" y="18"/>
                    </a:cubicBezTo>
                    <a:cubicBezTo>
                      <a:pt x="38" y="13"/>
                      <a:pt x="21" y="18"/>
                      <a:pt x="11" y="31"/>
                    </a:cubicBezTo>
                    <a:cubicBezTo>
                      <a:pt x="10" y="33"/>
                      <a:pt x="8" y="34"/>
                      <a:pt x="7" y="34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7" name="Freeform 253">
                <a:extLst>
                  <a:ext uri="{FF2B5EF4-FFF2-40B4-BE49-F238E27FC236}">
                    <a16:creationId xmlns:a16="http://schemas.microsoft.com/office/drawing/2014/main" id="{B3835247-07AA-442C-8EF3-FDFE56901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3015"/>
                <a:ext cx="90" cy="50"/>
              </a:xfrm>
              <a:custGeom>
                <a:avLst/>
                <a:gdLst>
                  <a:gd name="T0" fmla="*/ 55 w 61"/>
                  <a:gd name="T1" fmla="*/ 34 h 34"/>
                  <a:gd name="T2" fmla="*/ 50 w 61"/>
                  <a:gd name="T3" fmla="*/ 31 h 34"/>
                  <a:gd name="T4" fmla="*/ 9 w 61"/>
                  <a:gd name="T5" fmla="*/ 18 h 34"/>
                  <a:gd name="T6" fmla="*/ 1 w 61"/>
                  <a:gd name="T7" fmla="*/ 14 h 34"/>
                  <a:gd name="T8" fmla="*/ 5 w 61"/>
                  <a:gd name="T9" fmla="*/ 7 h 34"/>
                  <a:gd name="T10" fmla="*/ 60 w 61"/>
                  <a:gd name="T11" fmla="*/ 24 h 34"/>
                  <a:gd name="T12" fmla="*/ 58 w 61"/>
                  <a:gd name="T13" fmla="*/ 33 h 34"/>
                  <a:gd name="T14" fmla="*/ 55 w 61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34">
                    <a:moveTo>
                      <a:pt x="55" y="34"/>
                    </a:moveTo>
                    <a:cubicBezTo>
                      <a:pt x="53" y="34"/>
                      <a:pt x="51" y="33"/>
                      <a:pt x="50" y="31"/>
                    </a:cubicBezTo>
                    <a:cubicBezTo>
                      <a:pt x="41" y="18"/>
                      <a:pt x="24" y="13"/>
                      <a:pt x="9" y="18"/>
                    </a:cubicBezTo>
                    <a:cubicBezTo>
                      <a:pt x="6" y="19"/>
                      <a:pt x="2" y="18"/>
                      <a:pt x="1" y="14"/>
                    </a:cubicBezTo>
                    <a:cubicBezTo>
                      <a:pt x="0" y="11"/>
                      <a:pt x="2" y="8"/>
                      <a:pt x="5" y="7"/>
                    </a:cubicBezTo>
                    <a:cubicBezTo>
                      <a:pt x="25" y="0"/>
                      <a:pt x="47" y="7"/>
                      <a:pt x="60" y="24"/>
                    </a:cubicBezTo>
                    <a:cubicBezTo>
                      <a:pt x="61" y="27"/>
                      <a:pt x="61" y="31"/>
                      <a:pt x="58" y="33"/>
                    </a:cubicBezTo>
                    <a:cubicBezTo>
                      <a:pt x="57" y="33"/>
                      <a:pt x="56" y="34"/>
                      <a:pt x="55" y="34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8" name="Freeform 254">
                <a:extLst>
                  <a:ext uri="{FF2B5EF4-FFF2-40B4-BE49-F238E27FC236}">
                    <a16:creationId xmlns:a16="http://schemas.microsoft.com/office/drawing/2014/main" id="{7773092E-372E-4C00-9305-62FB5FD26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2" y="2995"/>
                <a:ext cx="18" cy="62"/>
              </a:xfrm>
              <a:custGeom>
                <a:avLst/>
                <a:gdLst>
                  <a:gd name="T0" fmla="*/ 6 w 12"/>
                  <a:gd name="T1" fmla="*/ 42 h 42"/>
                  <a:gd name="T2" fmla="*/ 0 w 12"/>
                  <a:gd name="T3" fmla="*/ 36 h 42"/>
                  <a:gd name="T4" fmla="*/ 0 w 12"/>
                  <a:gd name="T5" fmla="*/ 6 h 42"/>
                  <a:gd name="T6" fmla="*/ 6 w 12"/>
                  <a:gd name="T7" fmla="*/ 0 h 42"/>
                  <a:gd name="T8" fmla="*/ 12 w 12"/>
                  <a:gd name="T9" fmla="*/ 6 h 42"/>
                  <a:gd name="T10" fmla="*/ 12 w 12"/>
                  <a:gd name="T11" fmla="*/ 36 h 42"/>
                  <a:gd name="T12" fmla="*/ 6 w 12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6" y="42"/>
                    </a:moveTo>
                    <a:cubicBezTo>
                      <a:pt x="2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9" y="42"/>
                      <a:pt x="6" y="4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426348-DF48-43B7-8064-3C453402DB62}"/>
                </a:ext>
              </a:extLst>
            </p:cNvPr>
            <p:cNvSpPr txBox="1"/>
            <p:nvPr/>
          </p:nvSpPr>
          <p:spPr>
            <a:xfrm>
              <a:off x="4747129" y="5389156"/>
              <a:ext cx="967567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31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panose="020B0604020202020204" pitchFamily="34" charset="0"/>
                </a:rPr>
                <a:t>Oil Refining</a:t>
              </a:r>
            </a:p>
          </p:txBody>
        </p:sp>
      </p:grp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1DA5A47-5D35-42A5-9AD3-C5BCAF41EA44}"/>
              </a:ext>
            </a:extLst>
          </p:cNvPr>
          <p:cNvSpPr txBox="1">
            <a:spLocks/>
          </p:cNvSpPr>
          <p:nvPr/>
        </p:nvSpPr>
        <p:spPr>
          <a:xfrm>
            <a:off x="9504221" y="881870"/>
            <a:ext cx="2285996" cy="912223"/>
          </a:xfrm>
          <a:prstGeom prst="rect">
            <a:avLst/>
          </a:prstGeom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7,2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EFEF32EB-3047-400C-A6F5-D2DB6E6DC7E4}"/>
              </a:ext>
            </a:extLst>
          </p:cNvPr>
          <p:cNvSpPr txBox="1">
            <a:spLocks/>
          </p:cNvSpPr>
          <p:nvPr/>
        </p:nvSpPr>
        <p:spPr>
          <a:xfrm>
            <a:off x="9504222" y="1759451"/>
            <a:ext cx="2285995" cy="1664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MT CO2 per year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Emissions caused by Industry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F1288DEE-2B98-442D-AD7B-3E842365DE7E}"/>
              </a:ext>
            </a:extLst>
          </p:cNvPr>
          <p:cNvSpPr txBox="1">
            <a:spLocks/>
          </p:cNvSpPr>
          <p:nvPr/>
        </p:nvSpPr>
        <p:spPr>
          <a:xfrm>
            <a:off x="6104006" y="1055359"/>
            <a:ext cx="2990017" cy="912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204.000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BF6F691F-E932-42E7-AC05-9D907441A59B}"/>
              </a:ext>
            </a:extLst>
          </p:cNvPr>
          <p:cNvSpPr txBox="1">
            <a:spLocks/>
          </p:cNvSpPr>
          <p:nvPr/>
        </p:nvSpPr>
        <p:spPr>
          <a:xfrm>
            <a:off x="6470238" y="1932940"/>
            <a:ext cx="2285995" cy="1664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Jobs in industry in the Basque region</a:t>
            </a:r>
          </a:p>
        </p:txBody>
      </p:sp>
      <p:grpSp>
        <p:nvGrpSpPr>
          <p:cNvPr id="80" name="Group 54">
            <a:extLst>
              <a:ext uri="{FF2B5EF4-FFF2-40B4-BE49-F238E27FC236}">
                <a16:creationId xmlns:a16="http://schemas.microsoft.com/office/drawing/2014/main" id="{F0DEEF62-026E-4CF3-B1A1-9E84CDF270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2289" y="322877"/>
            <a:ext cx="808249" cy="722109"/>
            <a:chOff x="6718" y="681"/>
            <a:chExt cx="441" cy="394"/>
          </a:xfrm>
          <a:solidFill>
            <a:srgbClr val="000000"/>
          </a:solidFill>
        </p:grpSpPr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671DDEE7-B91F-4B50-8539-CCC22BD10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3" y="681"/>
              <a:ext cx="110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7" y="72"/>
                    <a:pt x="0" y="55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5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2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50" y="60"/>
                    <a:pt x="60" y="49"/>
                    <a:pt x="60" y="36"/>
                  </a:cubicBezTo>
                  <a:cubicBezTo>
                    <a:pt x="60" y="22"/>
                    <a:pt x="50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0CDF4976-5C83-485E-8176-BD2A64072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0" y="717"/>
              <a:ext cx="74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43946E5C-3781-4D49-8D1D-638F71432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3" y="717"/>
              <a:ext cx="73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64E7D292-62CF-489B-9C21-3786A3F29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" y="989"/>
              <a:ext cx="441" cy="86"/>
            </a:xfrm>
            <a:custGeom>
              <a:avLst/>
              <a:gdLst>
                <a:gd name="T0" fmla="*/ 144 w 288"/>
                <a:gd name="T1" fmla="*/ 58 h 58"/>
                <a:gd name="T2" fmla="*/ 0 w 288"/>
                <a:gd name="T3" fmla="*/ 28 h 58"/>
                <a:gd name="T4" fmla="*/ 83 w 288"/>
                <a:gd name="T5" fmla="*/ 0 h 58"/>
                <a:gd name="T6" fmla="*/ 90 w 288"/>
                <a:gd name="T7" fmla="*/ 6 h 58"/>
                <a:gd name="T8" fmla="*/ 84 w 288"/>
                <a:gd name="T9" fmla="*/ 12 h 58"/>
                <a:gd name="T10" fmla="*/ 13 w 288"/>
                <a:gd name="T11" fmla="*/ 28 h 58"/>
                <a:gd name="T12" fmla="*/ 144 w 288"/>
                <a:gd name="T13" fmla="*/ 46 h 58"/>
                <a:gd name="T14" fmla="*/ 276 w 288"/>
                <a:gd name="T15" fmla="*/ 28 h 58"/>
                <a:gd name="T16" fmla="*/ 204 w 288"/>
                <a:gd name="T17" fmla="*/ 12 h 58"/>
                <a:gd name="T18" fmla="*/ 198 w 288"/>
                <a:gd name="T19" fmla="*/ 6 h 58"/>
                <a:gd name="T20" fmla="*/ 205 w 288"/>
                <a:gd name="T21" fmla="*/ 0 h 58"/>
                <a:gd name="T22" fmla="*/ 288 w 288"/>
                <a:gd name="T23" fmla="*/ 28 h 58"/>
                <a:gd name="T24" fmla="*/ 144 w 288"/>
                <a:gd name="T25" fmla="*/ 58 h 58"/>
                <a:gd name="T26" fmla="*/ 277 w 288"/>
                <a:gd name="T27" fmla="*/ 28 h 58"/>
                <a:gd name="T28" fmla="*/ 277 w 288"/>
                <a:gd name="T2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58">
                  <a:moveTo>
                    <a:pt x="144" y="58"/>
                  </a:moveTo>
                  <a:cubicBezTo>
                    <a:pt x="130" y="58"/>
                    <a:pt x="0" y="57"/>
                    <a:pt x="0" y="28"/>
                  </a:cubicBezTo>
                  <a:cubicBezTo>
                    <a:pt x="0" y="14"/>
                    <a:pt x="28" y="5"/>
                    <a:pt x="83" y="0"/>
                  </a:cubicBezTo>
                  <a:cubicBezTo>
                    <a:pt x="87" y="0"/>
                    <a:pt x="90" y="2"/>
                    <a:pt x="90" y="6"/>
                  </a:cubicBezTo>
                  <a:cubicBezTo>
                    <a:pt x="90" y="9"/>
                    <a:pt x="88" y="12"/>
                    <a:pt x="84" y="12"/>
                  </a:cubicBezTo>
                  <a:cubicBezTo>
                    <a:pt x="33" y="16"/>
                    <a:pt x="16" y="24"/>
                    <a:pt x="13" y="28"/>
                  </a:cubicBezTo>
                  <a:cubicBezTo>
                    <a:pt x="19" y="34"/>
                    <a:pt x="65" y="46"/>
                    <a:pt x="144" y="46"/>
                  </a:cubicBezTo>
                  <a:cubicBezTo>
                    <a:pt x="223" y="46"/>
                    <a:pt x="270" y="34"/>
                    <a:pt x="276" y="28"/>
                  </a:cubicBezTo>
                  <a:cubicBezTo>
                    <a:pt x="273" y="24"/>
                    <a:pt x="255" y="16"/>
                    <a:pt x="204" y="12"/>
                  </a:cubicBezTo>
                  <a:cubicBezTo>
                    <a:pt x="201" y="12"/>
                    <a:pt x="198" y="9"/>
                    <a:pt x="198" y="6"/>
                  </a:cubicBezTo>
                  <a:cubicBezTo>
                    <a:pt x="199" y="2"/>
                    <a:pt x="202" y="0"/>
                    <a:pt x="205" y="0"/>
                  </a:cubicBezTo>
                  <a:cubicBezTo>
                    <a:pt x="260" y="5"/>
                    <a:pt x="288" y="14"/>
                    <a:pt x="288" y="28"/>
                  </a:cubicBezTo>
                  <a:cubicBezTo>
                    <a:pt x="288" y="57"/>
                    <a:pt x="159" y="58"/>
                    <a:pt x="144" y="58"/>
                  </a:cubicBezTo>
                  <a:close/>
                  <a:moveTo>
                    <a:pt x="277" y="28"/>
                  </a:moveTo>
                  <a:cubicBezTo>
                    <a:pt x="277" y="28"/>
                    <a:pt x="277" y="28"/>
                    <a:pt x="27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5035D34E-928C-4279-B61F-F2B18FA70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3" y="806"/>
              <a:ext cx="110" cy="180"/>
            </a:xfrm>
            <a:custGeom>
              <a:avLst/>
              <a:gdLst>
                <a:gd name="T0" fmla="*/ 66 w 72"/>
                <a:gd name="T1" fmla="*/ 120 h 120"/>
                <a:gd name="T2" fmla="*/ 6 w 72"/>
                <a:gd name="T3" fmla="*/ 120 h 120"/>
                <a:gd name="T4" fmla="*/ 0 w 72"/>
                <a:gd name="T5" fmla="*/ 114 h 120"/>
                <a:gd name="T6" fmla="*/ 0 w 72"/>
                <a:gd name="T7" fmla="*/ 36 h 120"/>
                <a:gd name="T8" fmla="*/ 36 w 72"/>
                <a:gd name="T9" fmla="*/ 0 h 120"/>
                <a:gd name="T10" fmla="*/ 72 w 72"/>
                <a:gd name="T11" fmla="*/ 36 h 120"/>
                <a:gd name="T12" fmla="*/ 72 w 72"/>
                <a:gd name="T13" fmla="*/ 114 h 120"/>
                <a:gd name="T14" fmla="*/ 66 w 72"/>
                <a:gd name="T15" fmla="*/ 120 h 120"/>
                <a:gd name="T16" fmla="*/ 12 w 72"/>
                <a:gd name="T17" fmla="*/ 108 h 120"/>
                <a:gd name="T18" fmla="*/ 60 w 72"/>
                <a:gd name="T19" fmla="*/ 108 h 120"/>
                <a:gd name="T20" fmla="*/ 60 w 72"/>
                <a:gd name="T21" fmla="*/ 36 h 120"/>
                <a:gd name="T22" fmla="*/ 36 w 72"/>
                <a:gd name="T23" fmla="*/ 12 h 120"/>
                <a:gd name="T24" fmla="*/ 12 w 72"/>
                <a:gd name="T25" fmla="*/ 36 h 120"/>
                <a:gd name="T26" fmla="*/ 12 w 72"/>
                <a:gd name="T2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20">
                  <a:moveTo>
                    <a:pt x="66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70" y="120"/>
                    <a:pt x="66" y="120"/>
                  </a:cubicBezTo>
                  <a:close/>
                  <a:moveTo>
                    <a:pt x="12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22"/>
                    <a:pt x="50" y="12"/>
                    <a:pt x="36" y="12"/>
                  </a:cubicBezTo>
                  <a:cubicBezTo>
                    <a:pt x="23" y="12"/>
                    <a:pt x="12" y="22"/>
                    <a:pt x="12" y="36"/>
                  </a:cubicBezTo>
                  <a:lnTo>
                    <a:pt x="1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C034E484-CDE6-4D2C-94F1-035C6690C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0" y="806"/>
              <a:ext cx="74" cy="144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24 h 96"/>
                <a:gd name="T8" fmla="*/ 24 w 48"/>
                <a:gd name="T9" fmla="*/ 0 h 96"/>
                <a:gd name="T10" fmla="*/ 48 w 48"/>
                <a:gd name="T11" fmla="*/ 24 h 96"/>
                <a:gd name="T12" fmla="*/ 48 w 48"/>
                <a:gd name="T13" fmla="*/ 90 h 96"/>
                <a:gd name="T14" fmla="*/ 42 w 48"/>
                <a:gd name="T15" fmla="*/ 96 h 96"/>
                <a:gd name="T16" fmla="*/ 12 w 48"/>
                <a:gd name="T17" fmla="*/ 84 h 96"/>
                <a:gd name="T18" fmla="*/ 36 w 48"/>
                <a:gd name="T19" fmla="*/ 84 h 96"/>
                <a:gd name="T20" fmla="*/ 36 w 48"/>
                <a:gd name="T21" fmla="*/ 24 h 96"/>
                <a:gd name="T22" fmla="*/ 24 w 48"/>
                <a:gd name="T23" fmla="*/ 12 h 96"/>
                <a:gd name="T24" fmla="*/ 12 w 48"/>
                <a:gd name="T25" fmla="*/ 24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ubicBezTo>
                    <a:pt x="18" y="12"/>
                    <a:pt x="12" y="17"/>
                    <a:pt x="12" y="24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55B9CFD6-19C3-4D60-AF3B-C7270FFF5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3" y="806"/>
              <a:ext cx="73" cy="144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24 h 96"/>
                <a:gd name="T8" fmla="*/ 24 w 48"/>
                <a:gd name="T9" fmla="*/ 0 h 96"/>
                <a:gd name="T10" fmla="*/ 48 w 48"/>
                <a:gd name="T11" fmla="*/ 24 h 96"/>
                <a:gd name="T12" fmla="*/ 48 w 48"/>
                <a:gd name="T13" fmla="*/ 90 h 96"/>
                <a:gd name="T14" fmla="*/ 42 w 48"/>
                <a:gd name="T15" fmla="*/ 96 h 96"/>
                <a:gd name="T16" fmla="*/ 12 w 48"/>
                <a:gd name="T17" fmla="*/ 84 h 96"/>
                <a:gd name="T18" fmla="*/ 36 w 48"/>
                <a:gd name="T19" fmla="*/ 84 h 96"/>
                <a:gd name="T20" fmla="*/ 36 w 48"/>
                <a:gd name="T21" fmla="*/ 24 h 96"/>
                <a:gd name="T22" fmla="*/ 24 w 48"/>
                <a:gd name="T23" fmla="*/ 12 h 96"/>
                <a:gd name="T24" fmla="*/ 12 w 48"/>
                <a:gd name="T25" fmla="*/ 24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ubicBezTo>
                    <a:pt x="18" y="12"/>
                    <a:pt x="12" y="17"/>
                    <a:pt x="12" y="24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sp>
        <p:nvSpPr>
          <p:cNvPr id="89" name="Freeform 147">
            <a:extLst>
              <a:ext uri="{FF2B5EF4-FFF2-40B4-BE49-F238E27FC236}">
                <a16:creationId xmlns:a16="http://schemas.microsoft.com/office/drawing/2014/main" id="{163BBC47-813B-49C6-BBBE-158982A09CD1}"/>
              </a:ext>
            </a:extLst>
          </p:cNvPr>
          <p:cNvSpPr>
            <a:spLocks noEditPoints="1"/>
          </p:cNvSpPr>
          <p:nvPr/>
        </p:nvSpPr>
        <p:spPr bwMode="auto">
          <a:xfrm>
            <a:off x="10216245" y="253389"/>
            <a:ext cx="861949" cy="503071"/>
          </a:xfrm>
          <a:custGeom>
            <a:avLst/>
            <a:gdLst>
              <a:gd name="T0" fmla="*/ 54 w 288"/>
              <a:gd name="T1" fmla="*/ 180 h 180"/>
              <a:gd name="T2" fmla="*/ 14 w 288"/>
              <a:gd name="T3" fmla="*/ 164 h 180"/>
              <a:gd name="T4" fmla="*/ 0 w 288"/>
              <a:gd name="T5" fmla="*/ 129 h 180"/>
              <a:gd name="T6" fmla="*/ 19 w 288"/>
              <a:gd name="T7" fmla="*/ 89 h 180"/>
              <a:gd name="T8" fmla="*/ 55 w 288"/>
              <a:gd name="T9" fmla="*/ 78 h 180"/>
              <a:gd name="T10" fmla="*/ 144 w 288"/>
              <a:gd name="T11" fmla="*/ 0 h 180"/>
              <a:gd name="T12" fmla="*/ 224 w 288"/>
              <a:gd name="T13" fmla="*/ 48 h 180"/>
              <a:gd name="T14" fmla="*/ 268 w 288"/>
              <a:gd name="T15" fmla="*/ 66 h 180"/>
              <a:gd name="T16" fmla="*/ 288 w 288"/>
              <a:gd name="T17" fmla="*/ 114 h 180"/>
              <a:gd name="T18" fmla="*/ 229 w 288"/>
              <a:gd name="T19" fmla="*/ 180 h 180"/>
              <a:gd name="T20" fmla="*/ 228 w 288"/>
              <a:gd name="T21" fmla="*/ 180 h 180"/>
              <a:gd name="T22" fmla="*/ 54 w 288"/>
              <a:gd name="T23" fmla="*/ 180 h 180"/>
              <a:gd name="T24" fmla="*/ 54 w 288"/>
              <a:gd name="T25" fmla="*/ 180 h 180"/>
              <a:gd name="T26" fmla="*/ 51 w 288"/>
              <a:gd name="T27" fmla="*/ 90 h 180"/>
              <a:gd name="T28" fmla="*/ 27 w 288"/>
              <a:gd name="T29" fmla="*/ 99 h 180"/>
              <a:gd name="T30" fmla="*/ 12 w 288"/>
              <a:gd name="T31" fmla="*/ 129 h 180"/>
              <a:gd name="T32" fmla="*/ 22 w 288"/>
              <a:gd name="T33" fmla="*/ 156 h 180"/>
              <a:gd name="T34" fmla="*/ 54 w 288"/>
              <a:gd name="T35" fmla="*/ 168 h 180"/>
              <a:gd name="T36" fmla="*/ 54 w 288"/>
              <a:gd name="T37" fmla="*/ 168 h 180"/>
              <a:gd name="T38" fmla="*/ 228 w 288"/>
              <a:gd name="T39" fmla="*/ 168 h 180"/>
              <a:gd name="T40" fmla="*/ 276 w 288"/>
              <a:gd name="T41" fmla="*/ 114 h 180"/>
              <a:gd name="T42" fmla="*/ 260 w 288"/>
              <a:gd name="T43" fmla="*/ 75 h 180"/>
              <a:gd name="T44" fmla="*/ 220 w 288"/>
              <a:gd name="T45" fmla="*/ 60 h 180"/>
              <a:gd name="T46" fmla="*/ 215 w 288"/>
              <a:gd name="T47" fmla="*/ 57 h 180"/>
              <a:gd name="T48" fmla="*/ 144 w 288"/>
              <a:gd name="T49" fmla="*/ 12 h 180"/>
              <a:gd name="T50" fmla="*/ 66 w 288"/>
              <a:gd name="T51" fmla="*/ 85 h 180"/>
              <a:gd name="T52" fmla="*/ 64 w 288"/>
              <a:gd name="T53" fmla="*/ 90 h 180"/>
              <a:gd name="T54" fmla="*/ 59 w 288"/>
              <a:gd name="T55" fmla="*/ 91 h 180"/>
              <a:gd name="T56" fmla="*/ 51 w 288"/>
              <a:gd name="T57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180">
                <a:moveTo>
                  <a:pt x="54" y="180"/>
                </a:moveTo>
                <a:cubicBezTo>
                  <a:pt x="51" y="180"/>
                  <a:pt x="29" y="179"/>
                  <a:pt x="14" y="164"/>
                </a:cubicBezTo>
                <a:cubicBezTo>
                  <a:pt x="5" y="156"/>
                  <a:pt x="0" y="144"/>
                  <a:pt x="0" y="129"/>
                </a:cubicBezTo>
                <a:cubicBezTo>
                  <a:pt x="0" y="113"/>
                  <a:pt x="7" y="99"/>
                  <a:pt x="19" y="89"/>
                </a:cubicBezTo>
                <a:cubicBezTo>
                  <a:pt x="29" y="81"/>
                  <a:pt x="42" y="77"/>
                  <a:pt x="55" y="78"/>
                </a:cubicBezTo>
                <a:cubicBezTo>
                  <a:pt x="61" y="34"/>
                  <a:pt x="99" y="0"/>
                  <a:pt x="144" y="0"/>
                </a:cubicBezTo>
                <a:cubicBezTo>
                  <a:pt x="177" y="0"/>
                  <a:pt x="208" y="19"/>
                  <a:pt x="224" y="48"/>
                </a:cubicBezTo>
                <a:cubicBezTo>
                  <a:pt x="240" y="48"/>
                  <a:pt x="256" y="55"/>
                  <a:pt x="268" y="66"/>
                </a:cubicBezTo>
                <a:cubicBezTo>
                  <a:pt x="281" y="79"/>
                  <a:pt x="288" y="96"/>
                  <a:pt x="288" y="114"/>
                </a:cubicBezTo>
                <a:cubicBezTo>
                  <a:pt x="288" y="171"/>
                  <a:pt x="230" y="180"/>
                  <a:pt x="229" y="180"/>
                </a:cubicBezTo>
                <a:cubicBezTo>
                  <a:pt x="229" y="180"/>
                  <a:pt x="228" y="180"/>
                  <a:pt x="228" y="180"/>
                </a:cubicBezTo>
                <a:cubicBezTo>
                  <a:pt x="54" y="180"/>
                  <a:pt x="54" y="180"/>
                  <a:pt x="54" y="180"/>
                </a:cubicBezTo>
                <a:cubicBezTo>
                  <a:pt x="54" y="180"/>
                  <a:pt x="54" y="180"/>
                  <a:pt x="54" y="180"/>
                </a:cubicBezTo>
                <a:close/>
                <a:moveTo>
                  <a:pt x="51" y="90"/>
                </a:moveTo>
                <a:cubicBezTo>
                  <a:pt x="42" y="90"/>
                  <a:pt x="34" y="93"/>
                  <a:pt x="27" y="99"/>
                </a:cubicBezTo>
                <a:cubicBezTo>
                  <a:pt x="17" y="106"/>
                  <a:pt x="12" y="117"/>
                  <a:pt x="12" y="129"/>
                </a:cubicBezTo>
                <a:cubicBezTo>
                  <a:pt x="12" y="140"/>
                  <a:pt x="16" y="149"/>
                  <a:pt x="22" y="156"/>
                </a:cubicBezTo>
                <a:cubicBezTo>
                  <a:pt x="34" y="168"/>
                  <a:pt x="53" y="168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3" y="167"/>
                  <a:pt x="276" y="159"/>
                  <a:pt x="276" y="114"/>
                </a:cubicBezTo>
                <a:cubicBezTo>
                  <a:pt x="276" y="99"/>
                  <a:pt x="270" y="85"/>
                  <a:pt x="260" y="75"/>
                </a:cubicBezTo>
                <a:cubicBezTo>
                  <a:pt x="249" y="65"/>
                  <a:pt x="235" y="59"/>
                  <a:pt x="220" y="60"/>
                </a:cubicBezTo>
                <a:cubicBezTo>
                  <a:pt x="218" y="60"/>
                  <a:pt x="216" y="59"/>
                  <a:pt x="215" y="57"/>
                </a:cubicBezTo>
                <a:cubicBezTo>
                  <a:pt x="202" y="29"/>
                  <a:pt x="174" y="12"/>
                  <a:pt x="144" y="12"/>
                </a:cubicBezTo>
                <a:cubicBezTo>
                  <a:pt x="103" y="12"/>
                  <a:pt x="69" y="44"/>
                  <a:pt x="66" y="85"/>
                </a:cubicBezTo>
                <a:cubicBezTo>
                  <a:pt x="66" y="87"/>
                  <a:pt x="66" y="88"/>
                  <a:pt x="64" y="90"/>
                </a:cubicBezTo>
                <a:cubicBezTo>
                  <a:pt x="63" y="91"/>
                  <a:pt x="61" y="91"/>
                  <a:pt x="59" y="91"/>
                </a:cubicBezTo>
                <a:cubicBezTo>
                  <a:pt x="57" y="90"/>
                  <a:pt x="54" y="90"/>
                  <a:pt x="51" y="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C9DF98DB-6067-4256-8C3F-5B8A47A2C147}"/>
              </a:ext>
            </a:extLst>
          </p:cNvPr>
          <p:cNvSpPr txBox="1">
            <a:spLocks/>
          </p:cNvSpPr>
          <p:nvPr/>
        </p:nvSpPr>
        <p:spPr>
          <a:xfrm>
            <a:off x="10027230" y="457967"/>
            <a:ext cx="1265846" cy="309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CO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</a:t>
            </a:r>
            <a:endParaRPr kumimoji="0" lang="en-GB" sz="12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22BF77-610A-4E0A-B130-13C96D2BD203}"/>
              </a:ext>
            </a:extLst>
          </p:cNvPr>
          <p:cNvGrpSpPr/>
          <p:nvPr/>
        </p:nvGrpSpPr>
        <p:grpSpPr>
          <a:xfrm>
            <a:off x="6246019" y="3583742"/>
            <a:ext cx="2624455" cy="2790309"/>
            <a:chOff x="3249582" y="3670026"/>
            <a:chExt cx="2624455" cy="2790309"/>
          </a:xfrm>
        </p:grpSpPr>
        <p:sp>
          <p:nvSpPr>
            <p:cNvPr id="76" name="Text Placeholder 4">
              <a:extLst>
                <a:ext uri="{FF2B5EF4-FFF2-40B4-BE49-F238E27FC236}">
                  <a16:creationId xmlns:a16="http://schemas.microsoft.com/office/drawing/2014/main" id="{1B089165-2AE3-4437-A19F-2452A40E411E}"/>
                </a:ext>
              </a:extLst>
            </p:cNvPr>
            <p:cNvSpPr txBox="1">
              <a:spLocks/>
            </p:cNvSpPr>
            <p:nvPr/>
          </p:nvSpPr>
          <p:spPr>
            <a:xfrm>
              <a:off x="3418812" y="4297875"/>
              <a:ext cx="2285996" cy="912223"/>
            </a:xfrm>
            <a:prstGeom prst="rect">
              <a:avLst/>
            </a:prstGeom>
            <a:effectLst>
              <a:outerShdw sx="0" sy="0" rotWithShape="0">
                <a:scrgbClr r="0" g="0" b="0"/>
              </a:outerShdw>
            </a:effectLst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0" h="0"/>
                  <a:bevelB w="0" h="0"/>
                </a14:hiddenSp3d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4800" b="1" kern="120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23,9 %</a:t>
              </a:r>
            </a:p>
          </p:txBody>
        </p:sp>
        <p:sp>
          <p:nvSpPr>
            <p:cNvPr id="77" name="Text Placeholder 5">
              <a:extLst>
                <a:ext uri="{FF2B5EF4-FFF2-40B4-BE49-F238E27FC236}">
                  <a16:creationId xmlns:a16="http://schemas.microsoft.com/office/drawing/2014/main" id="{D55C5200-3926-4D0A-B9E9-D78A634B46EF}"/>
                </a:ext>
              </a:extLst>
            </p:cNvPr>
            <p:cNvSpPr txBox="1">
              <a:spLocks/>
            </p:cNvSpPr>
            <p:nvPr/>
          </p:nvSpPr>
          <p:spPr>
            <a:xfrm>
              <a:off x="3249582" y="5175456"/>
              <a:ext cx="2624455" cy="12848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20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lang="en-US" sz="16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Industry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 Contribution to GVA in 2019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endParaRPr>
            </a:p>
          </p:txBody>
        </p:sp>
        <p:grpSp>
          <p:nvGrpSpPr>
            <p:cNvPr id="91" name="Group 78">
              <a:extLst>
                <a:ext uri="{FF2B5EF4-FFF2-40B4-BE49-F238E27FC236}">
                  <a16:creationId xmlns:a16="http://schemas.microsoft.com/office/drawing/2014/main" id="{7C377E01-6CD9-447C-B5B0-5A9815CDAC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72003" y="3670026"/>
              <a:ext cx="841385" cy="512806"/>
              <a:chOff x="1551" y="2020"/>
              <a:chExt cx="443" cy="270"/>
            </a:xfrm>
            <a:solidFill>
              <a:schemeClr val="bg1"/>
            </a:solidFill>
          </p:grpSpPr>
          <p:sp>
            <p:nvSpPr>
              <p:cNvPr id="92" name="Freeform 79">
                <a:extLst>
                  <a:ext uri="{FF2B5EF4-FFF2-40B4-BE49-F238E27FC236}">
                    <a16:creationId xmlns:a16="http://schemas.microsoft.com/office/drawing/2014/main" id="{99F9F3F8-C7EA-4865-B7EA-8E08C3F3C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073"/>
                <a:ext cx="221" cy="91"/>
              </a:xfrm>
              <a:custGeom>
                <a:avLst/>
                <a:gdLst>
                  <a:gd name="T0" fmla="*/ 66 w 144"/>
                  <a:gd name="T1" fmla="*/ 61 h 61"/>
                  <a:gd name="T2" fmla="*/ 6 w 144"/>
                  <a:gd name="T3" fmla="*/ 61 h 61"/>
                  <a:gd name="T4" fmla="*/ 0 w 144"/>
                  <a:gd name="T5" fmla="*/ 55 h 61"/>
                  <a:gd name="T6" fmla="*/ 6 w 144"/>
                  <a:gd name="T7" fmla="*/ 49 h 61"/>
                  <a:gd name="T8" fmla="*/ 64 w 144"/>
                  <a:gd name="T9" fmla="*/ 49 h 61"/>
                  <a:gd name="T10" fmla="*/ 134 w 144"/>
                  <a:gd name="T11" fmla="*/ 2 h 61"/>
                  <a:gd name="T12" fmla="*/ 143 w 144"/>
                  <a:gd name="T13" fmla="*/ 4 h 61"/>
                  <a:gd name="T14" fmla="*/ 141 w 144"/>
                  <a:gd name="T15" fmla="*/ 12 h 61"/>
                  <a:gd name="T16" fmla="*/ 69 w 144"/>
                  <a:gd name="T17" fmla="*/ 60 h 61"/>
                  <a:gd name="T18" fmla="*/ 66 w 144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61">
                    <a:moveTo>
                      <a:pt x="66" y="61"/>
                    </a:moveTo>
                    <a:cubicBezTo>
                      <a:pt x="6" y="61"/>
                      <a:pt x="6" y="61"/>
                      <a:pt x="6" y="61"/>
                    </a:cubicBezTo>
                    <a:cubicBezTo>
                      <a:pt x="2" y="61"/>
                      <a:pt x="0" y="58"/>
                      <a:pt x="0" y="55"/>
                    </a:cubicBezTo>
                    <a:cubicBezTo>
                      <a:pt x="0" y="52"/>
                      <a:pt x="2" y="49"/>
                      <a:pt x="6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7" y="0"/>
                      <a:pt x="141" y="1"/>
                      <a:pt x="143" y="4"/>
                    </a:cubicBezTo>
                    <a:cubicBezTo>
                      <a:pt x="144" y="6"/>
                      <a:pt x="144" y="10"/>
                      <a:pt x="141" y="12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1"/>
                      <a:pt x="67" y="61"/>
                      <a:pt x="6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3" name="Freeform 80">
                <a:extLst>
                  <a:ext uri="{FF2B5EF4-FFF2-40B4-BE49-F238E27FC236}">
                    <a16:creationId xmlns:a16="http://schemas.microsoft.com/office/drawing/2014/main" id="{BB5DFC51-1DB3-4300-BD4E-19E0F160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109"/>
                <a:ext cx="221" cy="91"/>
              </a:xfrm>
              <a:custGeom>
                <a:avLst/>
                <a:gdLst>
                  <a:gd name="T0" fmla="*/ 66 w 144"/>
                  <a:gd name="T1" fmla="*/ 61 h 61"/>
                  <a:gd name="T2" fmla="*/ 6 w 144"/>
                  <a:gd name="T3" fmla="*/ 61 h 61"/>
                  <a:gd name="T4" fmla="*/ 0 w 144"/>
                  <a:gd name="T5" fmla="*/ 55 h 61"/>
                  <a:gd name="T6" fmla="*/ 6 w 144"/>
                  <a:gd name="T7" fmla="*/ 49 h 61"/>
                  <a:gd name="T8" fmla="*/ 64 w 144"/>
                  <a:gd name="T9" fmla="*/ 49 h 61"/>
                  <a:gd name="T10" fmla="*/ 134 w 144"/>
                  <a:gd name="T11" fmla="*/ 2 h 61"/>
                  <a:gd name="T12" fmla="*/ 143 w 144"/>
                  <a:gd name="T13" fmla="*/ 4 h 61"/>
                  <a:gd name="T14" fmla="*/ 141 w 144"/>
                  <a:gd name="T15" fmla="*/ 12 h 61"/>
                  <a:gd name="T16" fmla="*/ 69 w 144"/>
                  <a:gd name="T17" fmla="*/ 60 h 61"/>
                  <a:gd name="T18" fmla="*/ 66 w 144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61">
                    <a:moveTo>
                      <a:pt x="66" y="61"/>
                    </a:moveTo>
                    <a:cubicBezTo>
                      <a:pt x="6" y="61"/>
                      <a:pt x="6" y="61"/>
                      <a:pt x="6" y="61"/>
                    </a:cubicBezTo>
                    <a:cubicBezTo>
                      <a:pt x="2" y="61"/>
                      <a:pt x="0" y="58"/>
                      <a:pt x="0" y="55"/>
                    </a:cubicBezTo>
                    <a:cubicBezTo>
                      <a:pt x="0" y="52"/>
                      <a:pt x="2" y="49"/>
                      <a:pt x="6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7" y="0"/>
                      <a:pt x="141" y="1"/>
                      <a:pt x="143" y="4"/>
                    </a:cubicBezTo>
                    <a:cubicBezTo>
                      <a:pt x="144" y="6"/>
                      <a:pt x="144" y="10"/>
                      <a:pt x="141" y="12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1"/>
                      <a:pt x="67" y="61"/>
                      <a:pt x="6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4" name="Freeform 81">
                <a:extLst>
                  <a:ext uri="{FF2B5EF4-FFF2-40B4-BE49-F238E27FC236}">
                    <a16:creationId xmlns:a16="http://schemas.microsoft.com/office/drawing/2014/main" id="{98EFB070-7C24-4E5B-8CE7-F455C6372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144"/>
                <a:ext cx="221" cy="92"/>
              </a:xfrm>
              <a:custGeom>
                <a:avLst/>
                <a:gdLst>
                  <a:gd name="T0" fmla="*/ 66 w 144"/>
                  <a:gd name="T1" fmla="*/ 61 h 61"/>
                  <a:gd name="T2" fmla="*/ 6 w 144"/>
                  <a:gd name="T3" fmla="*/ 61 h 61"/>
                  <a:gd name="T4" fmla="*/ 0 w 144"/>
                  <a:gd name="T5" fmla="*/ 55 h 61"/>
                  <a:gd name="T6" fmla="*/ 6 w 144"/>
                  <a:gd name="T7" fmla="*/ 49 h 61"/>
                  <a:gd name="T8" fmla="*/ 64 w 144"/>
                  <a:gd name="T9" fmla="*/ 49 h 61"/>
                  <a:gd name="T10" fmla="*/ 134 w 144"/>
                  <a:gd name="T11" fmla="*/ 2 h 61"/>
                  <a:gd name="T12" fmla="*/ 143 w 144"/>
                  <a:gd name="T13" fmla="*/ 4 h 61"/>
                  <a:gd name="T14" fmla="*/ 141 w 144"/>
                  <a:gd name="T15" fmla="*/ 12 h 61"/>
                  <a:gd name="T16" fmla="*/ 69 w 144"/>
                  <a:gd name="T17" fmla="*/ 60 h 61"/>
                  <a:gd name="T18" fmla="*/ 66 w 144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61">
                    <a:moveTo>
                      <a:pt x="66" y="61"/>
                    </a:moveTo>
                    <a:cubicBezTo>
                      <a:pt x="6" y="61"/>
                      <a:pt x="6" y="61"/>
                      <a:pt x="6" y="61"/>
                    </a:cubicBezTo>
                    <a:cubicBezTo>
                      <a:pt x="2" y="61"/>
                      <a:pt x="0" y="58"/>
                      <a:pt x="0" y="55"/>
                    </a:cubicBezTo>
                    <a:cubicBezTo>
                      <a:pt x="0" y="52"/>
                      <a:pt x="2" y="49"/>
                      <a:pt x="6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7" y="0"/>
                      <a:pt x="141" y="1"/>
                      <a:pt x="143" y="4"/>
                    </a:cubicBezTo>
                    <a:cubicBezTo>
                      <a:pt x="144" y="6"/>
                      <a:pt x="144" y="10"/>
                      <a:pt x="141" y="12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1"/>
                      <a:pt x="67" y="61"/>
                      <a:pt x="6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5" name="Freeform 82">
                <a:extLst>
                  <a:ext uri="{FF2B5EF4-FFF2-40B4-BE49-F238E27FC236}">
                    <a16:creationId xmlns:a16="http://schemas.microsoft.com/office/drawing/2014/main" id="{DEB51864-91CC-4D50-A635-2C6F7F5D8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180"/>
                <a:ext cx="221" cy="92"/>
              </a:xfrm>
              <a:custGeom>
                <a:avLst/>
                <a:gdLst>
                  <a:gd name="T0" fmla="*/ 66 w 144"/>
                  <a:gd name="T1" fmla="*/ 61 h 61"/>
                  <a:gd name="T2" fmla="*/ 6 w 144"/>
                  <a:gd name="T3" fmla="*/ 61 h 61"/>
                  <a:gd name="T4" fmla="*/ 0 w 144"/>
                  <a:gd name="T5" fmla="*/ 55 h 61"/>
                  <a:gd name="T6" fmla="*/ 6 w 144"/>
                  <a:gd name="T7" fmla="*/ 49 h 61"/>
                  <a:gd name="T8" fmla="*/ 64 w 144"/>
                  <a:gd name="T9" fmla="*/ 49 h 61"/>
                  <a:gd name="T10" fmla="*/ 134 w 144"/>
                  <a:gd name="T11" fmla="*/ 2 h 61"/>
                  <a:gd name="T12" fmla="*/ 143 w 144"/>
                  <a:gd name="T13" fmla="*/ 4 h 61"/>
                  <a:gd name="T14" fmla="*/ 141 w 144"/>
                  <a:gd name="T15" fmla="*/ 12 h 61"/>
                  <a:gd name="T16" fmla="*/ 69 w 144"/>
                  <a:gd name="T17" fmla="*/ 60 h 61"/>
                  <a:gd name="T18" fmla="*/ 66 w 144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61">
                    <a:moveTo>
                      <a:pt x="66" y="61"/>
                    </a:moveTo>
                    <a:cubicBezTo>
                      <a:pt x="6" y="61"/>
                      <a:pt x="6" y="61"/>
                      <a:pt x="6" y="61"/>
                    </a:cubicBezTo>
                    <a:cubicBezTo>
                      <a:pt x="2" y="61"/>
                      <a:pt x="0" y="58"/>
                      <a:pt x="0" y="55"/>
                    </a:cubicBezTo>
                    <a:cubicBezTo>
                      <a:pt x="0" y="52"/>
                      <a:pt x="2" y="49"/>
                      <a:pt x="6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7" y="0"/>
                      <a:pt x="141" y="1"/>
                      <a:pt x="143" y="4"/>
                    </a:cubicBezTo>
                    <a:cubicBezTo>
                      <a:pt x="144" y="6"/>
                      <a:pt x="144" y="10"/>
                      <a:pt x="141" y="12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1"/>
                      <a:pt x="67" y="61"/>
                      <a:pt x="6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6" name="Freeform 83">
                <a:extLst>
                  <a:ext uri="{FF2B5EF4-FFF2-40B4-BE49-F238E27FC236}">
                    <a16:creationId xmlns:a16="http://schemas.microsoft.com/office/drawing/2014/main" id="{6F5032A9-041F-4002-9D49-A17F48DEB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4" y="2020"/>
                <a:ext cx="258" cy="270"/>
              </a:xfrm>
              <a:custGeom>
                <a:avLst/>
                <a:gdLst>
                  <a:gd name="T0" fmla="*/ 90 w 168"/>
                  <a:gd name="T1" fmla="*/ 180 h 180"/>
                  <a:gd name="T2" fmla="*/ 6 w 168"/>
                  <a:gd name="T3" fmla="*/ 180 h 180"/>
                  <a:gd name="T4" fmla="*/ 0 w 168"/>
                  <a:gd name="T5" fmla="*/ 174 h 180"/>
                  <a:gd name="T6" fmla="*/ 0 w 168"/>
                  <a:gd name="T7" fmla="*/ 60 h 180"/>
                  <a:gd name="T8" fmla="*/ 2 w 168"/>
                  <a:gd name="T9" fmla="*/ 55 h 180"/>
                  <a:gd name="T10" fmla="*/ 74 w 168"/>
                  <a:gd name="T11" fmla="*/ 1 h 180"/>
                  <a:gd name="T12" fmla="*/ 78 w 168"/>
                  <a:gd name="T13" fmla="*/ 0 h 180"/>
                  <a:gd name="T14" fmla="*/ 162 w 168"/>
                  <a:gd name="T15" fmla="*/ 0 h 180"/>
                  <a:gd name="T16" fmla="*/ 167 w 168"/>
                  <a:gd name="T17" fmla="*/ 4 h 180"/>
                  <a:gd name="T18" fmla="*/ 165 w 168"/>
                  <a:gd name="T19" fmla="*/ 11 h 180"/>
                  <a:gd name="T20" fmla="*/ 96 w 168"/>
                  <a:gd name="T21" fmla="*/ 63 h 180"/>
                  <a:gd name="T22" fmla="*/ 96 w 168"/>
                  <a:gd name="T23" fmla="*/ 174 h 180"/>
                  <a:gd name="T24" fmla="*/ 90 w 168"/>
                  <a:gd name="T25" fmla="*/ 180 h 180"/>
                  <a:gd name="T26" fmla="*/ 12 w 168"/>
                  <a:gd name="T27" fmla="*/ 168 h 180"/>
                  <a:gd name="T28" fmla="*/ 84 w 168"/>
                  <a:gd name="T29" fmla="*/ 168 h 180"/>
                  <a:gd name="T30" fmla="*/ 84 w 168"/>
                  <a:gd name="T31" fmla="*/ 60 h 180"/>
                  <a:gd name="T32" fmla="*/ 86 w 168"/>
                  <a:gd name="T33" fmla="*/ 55 h 180"/>
                  <a:gd name="T34" fmla="*/ 144 w 168"/>
                  <a:gd name="T35" fmla="*/ 12 h 180"/>
                  <a:gd name="T36" fmla="*/ 80 w 168"/>
                  <a:gd name="T37" fmla="*/ 12 h 180"/>
                  <a:gd name="T38" fmla="*/ 12 w 168"/>
                  <a:gd name="T39" fmla="*/ 63 h 180"/>
                  <a:gd name="T40" fmla="*/ 12 w 168"/>
                  <a:gd name="T41" fmla="*/ 16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180">
                    <a:moveTo>
                      <a:pt x="90" y="180"/>
                    </a:moveTo>
                    <a:cubicBezTo>
                      <a:pt x="6" y="180"/>
                      <a:pt x="6" y="180"/>
                      <a:pt x="6" y="180"/>
                    </a:cubicBezTo>
                    <a:cubicBezTo>
                      <a:pt x="2" y="180"/>
                      <a:pt x="0" y="177"/>
                      <a:pt x="0" y="17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1" y="56"/>
                      <a:pt x="2" y="55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5" y="0"/>
                      <a:pt x="76" y="0"/>
                      <a:pt x="78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4" y="0"/>
                      <a:pt x="167" y="2"/>
                      <a:pt x="167" y="4"/>
                    </a:cubicBezTo>
                    <a:cubicBezTo>
                      <a:pt x="168" y="7"/>
                      <a:pt x="167" y="9"/>
                      <a:pt x="165" y="11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174"/>
                      <a:pt x="96" y="174"/>
                      <a:pt x="96" y="174"/>
                    </a:cubicBezTo>
                    <a:cubicBezTo>
                      <a:pt x="96" y="177"/>
                      <a:pt x="93" y="180"/>
                      <a:pt x="90" y="180"/>
                    </a:cubicBezTo>
                    <a:close/>
                    <a:moveTo>
                      <a:pt x="12" y="168"/>
                    </a:moveTo>
                    <a:cubicBezTo>
                      <a:pt x="84" y="168"/>
                      <a:pt x="84" y="168"/>
                      <a:pt x="84" y="168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58"/>
                      <a:pt x="85" y="56"/>
                      <a:pt x="86" y="55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12" y="63"/>
                      <a:pt x="12" y="63"/>
                      <a:pt x="12" y="63"/>
                    </a:cubicBezTo>
                    <a:lnTo>
                      <a:pt x="12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7" name="Freeform 84">
                <a:extLst>
                  <a:ext uri="{FF2B5EF4-FFF2-40B4-BE49-F238E27FC236}">
                    <a16:creationId xmlns:a16="http://schemas.microsoft.com/office/drawing/2014/main" id="{D8816811-9ABC-4C1C-B4F9-E422F1518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146"/>
                <a:ext cx="111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8" name="Freeform 85">
                <a:extLst>
                  <a:ext uri="{FF2B5EF4-FFF2-40B4-BE49-F238E27FC236}">
                    <a16:creationId xmlns:a16="http://schemas.microsoft.com/office/drawing/2014/main" id="{FFBF0862-3A6E-460D-AAA3-FD1BC55EC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182"/>
                <a:ext cx="111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99" name="Freeform 86">
                <a:extLst>
                  <a:ext uri="{FF2B5EF4-FFF2-40B4-BE49-F238E27FC236}">
                    <a16:creationId xmlns:a16="http://schemas.microsoft.com/office/drawing/2014/main" id="{864BFFEB-8682-4EE3-BA6E-82EA365EE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218"/>
                <a:ext cx="111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0" name="Freeform 87">
                <a:extLst>
                  <a:ext uri="{FF2B5EF4-FFF2-40B4-BE49-F238E27FC236}">
                    <a16:creationId xmlns:a16="http://schemas.microsoft.com/office/drawing/2014/main" id="{453CE009-2F63-4966-AA38-B411E71B8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254"/>
                <a:ext cx="111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1" name="Freeform 88">
                <a:extLst>
                  <a:ext uri="{FF2B5EF4-FFF2-40B4-BE49-F238E27FC236}">
                    <a16:creationId xmlns:a16="http://schemas.microsoft.com/office/drawing/2014/main" id="{74804024-9AF0-4A0E-B626-2CE31B1AA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038"/>
                <a:ext cx="212" cy="90"/>
              </a:xfrm>
              <a:custGeom>
                <a:avLst/>
                <a:gdLst>
                  <a:gd name="T0" fmla="*/ 60 w 138"/>
                  <a:gd name="T1" fmla="*/ 60 h 60"/>
                  <a:gd name="T2" fmla="*/ 0 w 138"/>
                  <a:gd name="T3" fmla="*/ 60 h 60"/>
                  <a:gd name="T4" fmla="*/ 0 w 138"/>
                  <a:gd name="T5" fmla="*/ 48 h 60"/>
                  <a:gd name="T6" fmla="*/ 58 w 138"/>
                  <a:gd name="T7" fmla="*/ 48 h 60"/>
                  <a:gd name="T8" fmla="*/ 112 w 138"/>
                  <a:gd name="T9" fmla="*/ 12 h 60"/>
                  <a:gd name="T10" fmla="*/ 54 w 138"/>
                  <a:gd name="T11" fmla="*/ 12 h 60"/>
                  <a:gd name="T12" fmla="*/ 54 w 138"/>
                  <a:gd name="T13" fmla="*/ 0 h 60"/>
                  <a:gd name="T14" fmla="*/ 132 w 138"/>
                  <a:gd name="T15" fmla="*/ 0 h 60"/>
                  <a:gd name="T16" fmla="*/ 137 w 138"/>
                  <a:gd name="T17" fmla="*/ 4 h 60"/>
                  <a:gd name="T18" fmla="*/ 135 w 138"/>
                  <a:gd name="T19" fmla="*/ 11 h 60"/>
                  <a:gd name="T20" fmla="*/ 63 w 138"/>
                  <a:gd name="T21" fmla="*/ 59 h 60"/>
                  <a:gd name="T22" fmla="*/ 60 w 138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60">
                    <a:moveTo>
                      <a:pt x="6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7" y="2"/>
                      <a:pt x="137" y="4"/>
                    </a:cubicBezTo>
                    <a:cubicBezTo>
                      <a:pt x="138" y="7"/>
                      <a:pt x="137" y="10"/>
                      <a:pt x="135" y="11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2" y="60"/>
                      <a:pt x="61" y="60"/>
                      <a:pt x="6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2" name="Freeform 89">
                <a:extLst>
                  <a:ext uri="{FF2B5EF4-FFF2-40B4-BE49-F238E27FC236}">
                    <a16:creationId xmlns:a16="http://schemas.microsoft.com/office/drawing/2014/main" id="{2232598E-AFC5-4FDD-B0C8-BC2A86AB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038"/>
                <a:ext cx="185" cy="90"/>
              </a:xfrm>
              <a:custGeom>
                <a:avLst/>
                <a:gdLst>
                  <a:gd name="T0" fmla="*/ 67 w 121"/>
                  <a:gd name="T1" fmla="*/ 60 h 60"/>
                  <a:gd name="T2" fmla="*/ 7 w 121"/>
                  <a:gd name="T3" fmla="*/ 60 h 60"/>
                  <a:gd name="T4" fmla="*/ 1 w 121"/>
                  <a:gd name="T5" fmla="*/ 56 h 60"/>
                  <a:gd name="T6" fmla="*/ 3 w 121"/>
                  <a:gd name="T7" fmla="*/ 49 h 60"/>
                  <a:gd name="T8" fmla="*/ 75 w 121"/>
                  <a:gd name="T9" fmla="*/ 1 h 60"/>
                  <a:gd name="T10" fmla="*/ 79 w 121"/>
                  <a:gd name="T11" fmla="*/ 0 h 60"/>
                  <a:gd name="T12" fmla="*/ 121 w 121"/>
                  <a:gd name="T13" fmla="*/ 0 h 60"/>
                  <a:gd name="T14" fmla="*/ 121 w 121"/>
                  <a:gd name="T15" fmla="*/ 12 h 60"/>
                  <a:gd name="T16" fmla="*/ 80 w 121"/>
                  <a:gd name="T17" fmla="*/ 12 h 60"/>
                  <a:gd name="T18" fmla="*/ 26 w 121"/>
                  <a:gd name="T19" fmla="*/ 48 h 60"/>
                  <a:gd name="T20" fmla="*/ 67 w 121"/>
                  <a:gd name="T21" fmla="*/ 48 h 60"/>
                  <a:gd name="T22" fmla="*/ 67 w 121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60">
                    <a:moveTo>
                      <a:pt x="67" y="60"/>
                    </a:moveTo>
                    <a:cubicBezTo>
                      <a:pt x="7" y="60"/>
                      <a:pt x="7" y="60"/>
                      <a:pt x="7" y="60"/>
                    </a:cubicBezTo>
                    <a:cubicBezTo>
                      <a:pt x="4" y="60"/>
                      <a:pt x="2" y="58"/>
                      <a:pt x="1" y="56"/>
                    </a:cubicBezTo>
                    <a:cubicBezTo>
                      <a:pt x="0" y="53"/>
                      <a:pt x="1" y="51"/>
                      <a:pt x="3" y="49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0"/>
                      <a:pt x="77" y="0"/>
                      <a:pt x="79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67" y="48"/>
                      <a:pt x="67" y="48"/>
                      <a:pt x="67" y="48"/>
                    </a:cubicBezTo>
                    <a:lnTo>
                      <a:pt x="6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3" name="Freeform 90">
                <a:extLst>
                  <a:ext uri="{FF2B5EF4-FFF2-40B4-BE49-F238E27FC236}">
                    <a16:creationId xmlns:a16="http://schemas.microsoft.com/office/drawing/2014/main" id="{E20BFDD8-42D1-4C29-AEFC-B464FEA46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2227"/>
                <a:ext cx="18" cy="36"/>
              </a:xfrm>
              <a:custGeom>
                <a:avLst/>
                <a:gdLst>
                  <a:gd name="T0" fmla="*/ 6 w 12"/>
                  <a:gd name="T1" fmla="*/ 24 h 24"/>
                  <a:gd name="T2" fmla="*/ 0 w 12"/>
                  <a:gd name="T3" fmla="*/ 18 h 24"/>
                  <a:gd name="T4" fmla="*/ 0 w 12"/>
                  <a:gd name="T5" fmla="*/ 6 h 24"/>
                  <a:gd name="T6" fmla="*/ 6 w 12"/>
                  <a:gd name="T7" fmla="*/ 0 h 24"/>
                  <a:gd name="T8" fmla="*/ 12 w 12"/>
                  <a:gd name="T9" fmla="*/ 6 h 24"/>
                  <a:gd name="T10" fmla="*/ 12 w 12"/>
                  <a:gd name="T11" fmla="*/ 18 h 24"/>
                  <a:gd name="T12" fmla="*/ 6 w 12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2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1"/>
                      <a:pt x="9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4" name="Freeform 91">
                <a:extLst>
                  <a:ext uri="{FF2B5EF4-FFF2-40B4-BE49-F238E27FC236}">
                    <a16:creationId xmlns:a16="http://schemas.microsoft.com/office/drawing/2014/main" id="{7F718B2F-506F-48A5-95C3-5324AFCD2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2101"/>
                <a:ext cx="18" cy="36"/>
              </a:xfrm>
              <a:custGeom>
                <a:avLst/>
                <a:gdLst>
                  <a:gd name="T0" fmla="*/ 6 w 12"/>
                  <a:gd name="T1" fmla="*/ 24 h 24"/>
                  <a:gd name="T2" fmla="*/ 0 w 12"/>
                  <a:gd name="T3" fmla="*/ 18 h 24"/>
                  <a:gd name="T4" fmla="*/ 0 w 12"/>
                  <a:gd name="T5" fmla="*/ 6 h 24"/>
                  <a:gd name="T6" fmla="*/ 6 w 12"/>
                  <a:gd name="T7" fmla="*/ 0 h 24"/>
                  <a:gd name="T8" fmla="*/ 12 w 12"/>
                  <a:gd name="T9" fmla="*/ 6 h 24"/>
                  <a:gd name="T10" fmla="*/ 12 w 12"/>
                  <a:gd name="T11" fmla="*/ 18 h 24"/>
                  <a:gd name="T12" fmla="*/ 6 w 12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2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1"/>
                      <a:pt x="9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5" name="Freeform 92">
                <a:extLst>
                  <a:ext uri="{FF2B5EF4-FFF2-40B4-BE49-F238E27FC236}">
                    <a16:creationId xmlns:a16="http://schemas.microsoft.com/office/drawing/2014/main" id="{EC41A5FA-7B74-4AFC-ABDA-2363FA0B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119"/>
                <a:ext cx="74" cy="126"/>
              </a:xfrm>
              <a:custGeom>
                <a:avLst/>
                <a:gdLst>
                  <a:gd name="T0" fmla="*/ 24 w 48"/>
                  <a:gd name="T1" fmla="*/ 84 h 84"/>
                  <a:gd name="T2" fmla="*/ 0 w 48"/>
                  <a:gd name="T3" fmla="*/ 60 h 84"/>
                  <a:gd name="T4" fmla="*/ 6 w 48"/>
                  <a:gd name="T5" fmla="*/ 54 h 84"/>
                  <a:gd name="T6" fmla="*/ 12 w 48"/>
                  <a:gd name="T7" fmla="*/ 60 h 84"/>
                  <a:gd name="T8" fmla="*/ 24 w 48"/>
                  <a:gd name="T9" fmla="*/ 72 h 84"/>
                  <a:gd name="T10" fmla="*/ 36 w 48"/>
                  <a:gd name="T11" fmla="*/ 60 h 84"/>
                  <a:gd name="T12" fmla="*/ 24 w 48"/>
                  <a:gd name="T13" fmla="*/ 48 h 84"/>
                  <a:gd name="T14" fmla="*/ 0 w 48"/>
                  <a:gd name="T15" fmla="*/ 24 h 84"/>
                  <a:gd name="T16" fmla="*/ 24 w 48"/>
                  <a:gd name="T17" fmla="*/ 0 h 84"/>
                  <a:gd name="T18" fmla="*/ 48 w 48"/>
                  <a:gd name="T19" fmla="*/ 24 h 84"/>
                  <a:gd name="T20" fmla="*/ 42 w 48"/>
                  <a:gd name="T21" fmla="*/ 30 h 84"/>
                  <a:gd name="T22" fmla="*/ 36 w 48"/>
                  <a:gd name="T23" fmla="*/ 24 h 84"/>
                  <a:gd name="T24" fmla="*/ 24 w 48"/>
                  <a:gd name="T25" fmla="*/ 12 h 84"/>
                  <a:gd name="T26" fmla="*/ 12 w 48"/>
                  <a:gd name="T27" fmla="*/ 24 h 84"/>
                  <a:gd name="T28" fmla="*/ 24 w 48"/>
                  <a:gd name="T29" fmla="*/ 36 h 84"/>
                  <a:gd name="T30" fmla="*/ 48 w 48"/>
                  <a:gd name="T31" fmla="*/ 60 h 84"/>
                  <a:gd name="T32" fmla="*/ 24 w 48"/>
                  <a:gd name="T3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84">
                    <a:moveTo>
                      <a:pt x="24" y="84"/>
                    </a:moveTo>
                    <a:cubicBezTo>
                      <a:pt x="10" y="84"/>
                      <a:pt x="0" y="73"/>
                      <a:pt x="0" y="60"/>
                    </a:cubicBezTo>
                    <a:cubicBezTo>
                      <a:pt x="0" y="57"/>
                      <a:pt x="2" y="54"/>
                      <a:pt x="6" y="54"/>
                    </a:cubicBezTo>
                    <a:cubicBezTo>
                      <a:pt x="9" y="54"/>
                      <a:pt x="12" y="57"/>
                      <a:pt x="12" y="60"/>
                    </a:cubicBezTo>
                    <a:cubicBezTo>
                      <a:pt x="12" y="67"/>
                      <a:pt x="17" y="72"/>
                      <a:pt x="24" y="72"/>
                    </a:cubicBezTo>
                    <a:cubicBezTo>
                      <a:pt x="30" y="72"/>
                      <a:pt x="36" y="67"/>
                      <a:pt x="36" y="60"/>
                    </a:cubicBezTo>
                    <a:cubicBezTo>
                      <a:pt x="36" y="53"/>
                      <a:pt x="30" y="48"/>
                      <a:pt x="24" y="48"/>
                    </a:cubicBez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8" y="27"/>
                      <a:pt x="45" y="30"/>
                      <a:pt x="42" y="30"/>
                    </a:cubicBezTo>
                    <a:cubicBezTo>
                      <a:pt x="38" y="30"/>
                      <a:pt x="36" y="27"/>
                      <a:pt x="36" y="24"/>
                    </a:cubicBezTo>
                    <a:cubicBezTo>
                      <a:pt x="36" y="17"/>
                      <a:pt x="30" y="12"/>
                      <a:pt x="24" y="12"/>
                    </a:cubicBezTo>
                    <a:cubicBezTo>
                      <a:pt x="17" y="12"/>
                      <a:pt x="12" y="17"/>
                      <a:pt x="12" y="24"/>
                    </a:cubicBezTo>
                    <a:cubicBezTo>
                      <a:pt x="12" y="31"/>
                      <a:pt x="17" y="36"/>
                      <a:pt x="24" y="36"/>
                    </a:cubicBezTo>
                    <a:cubicBezTo>
                      <a:pt x="37" y="36"/>
                      <a:pt x="48" y="47"/>
                      <a:pt x="48" y="60"/>
                    </a:cubicBezTo>
                    <a:cubicBezTo>
                      <a:pt x="48" y="73"/>
                      <a:pt x="37" y="84"/>
                      <a:pt x="2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</p:grpSp>
      <p:pic>
        <p:nvPicPr>
          <p:cNvPr id="4" name="Graphic 3" descr="Group of people with solid fill">
            <a:extLst>
              <a:ext uri="{FF2B5EF4-FFF2-40B4-BE49-F238E27FC236}">
                <a16:creationId xmlns:a16="http://schemas.microsoft.com/office/drawing/2014/main" id="{B07B3970-8D72-41C9-96D2-42B489BA2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2096" y="196766"/>
            <a:ext cx="914400" cy="914400"/>
          </a:xfrm>
          <a:prstGeom prst="rect">
            <a:avLst/>
          </a:prstGeom>
        </p:spPr>
      </p:pic>
      <p:sp>
        <p:nvSpPr>
          <p:cNvPr id="107" name="Text Placeholder 4">
            <a:extLst>
              <a:ext uri="{FF2B5EF4-FFF2-40B4-BE49-F238E27FC236}">
                <a16:creationId xmlns:a16="http://schemas.microsoft.com/office/drawing/2014/main" id="{50B9F63B-5861-44CE-B59D-CD0E2A9F3643}"/>
              </a:ext>
            </a:extLst>
          </p:cNvPr>
          <p:cNvSpPr txBox="1">
            <a:spLocks/>
          </p:cNvSpPr>
          <p:nvPr/>
        </p:nvSpPr>
        <p:spPr>
          <a:xfrm>
            <a:off x="3407812" y="1225540"/>
            <a:ext cx="2285996" cy="912223"/>
          </a:xfrm>
          <a:prstGeom prst="rect">
            <a:avLst/>
          </a:prstGeom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2,2M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912F404A-C9EC-4C64-9AF8-AFEDBB41FD83}"/>
              </a:ext>
            </a:extLst>
          </p:cNvPr>
          <p:cNvSpPr txBox="1">
            <a:spLocks/>
          </p:cNvSpPr>
          <p:nvPr/>
        </p:nvSpPr>
        <p:spPr>
          <a:xfrm>
            <a:off x="3249728" y="1932940"/>
            <a:ext cx="2624455" cy="12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Population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And 302 Habitants per Km2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09" name="Text Placeholder 11">
            <a:extLst>
              <a:ext uri="{FF2B5EF4-FFF2-40B4-BE49-F238E27FC236}">
                <a16:creationId xmlns:a16="http://schemas.microsoft.com/office/drawing/2014/main" id="{F27E72BA-7E8C-42FF-A51E-26D46D773EC5}"/>
              </a:ext>
            </a:extLst>
          </p:cNvPr>
          <p:cNvSpPr txBox="1">
            <a:spLocks/>
          </p:cNvSpPr>
          <p:nvPr/>
        </p:nvSpPr>
        <p:spPr>
          <a:xfrm>
            <a:off x="62742" y="4192180"/>
            <a:ext cx="2666984" cy="23939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j-ea"/>
                <a:cs typeface="+mj-cs"/>
              </a:rPr>
              <a:t>Basque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+mj-ea"/>
                <a:cs typeface="+mj-cs"/>
              </a:rPr>
              <a:t>Industry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B2E0F2-CF73-4A76-8527-C87F233E19DB}"/>
              </a:ext>
            </a:extLst>
          </p:cNvPr>
          <p:cNvGrpSpPr/>
          <p:nvPr/>
        </p:nvGrpSpPr>
        <p:grpSpPr>
          <a:xfrm>
            <a:off x="5019181" y="4870910"/>
            <a:ext cx="972787" cy="883146"/>
            <a:chOff x="3416205" y="3878176"/>
            <a:chExt cx="972787" cy="8831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91A02E-F1A8-459D-B85A-A44D838BFC68}"/>
                </a:ext>
              </a:extLst>
            </p:cNvPr>
            <p:cNvSpPr txBox="1"/>
            <p:nvPr/>
          </p:nvSpPr>
          <p:spPr>
            <a:xfrm>
              <a:off x="3416205" y="4373524"/>
              <a:ext cx="972787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31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Arial" panose="020B0604020202020204" pitchFamily="34" charset="0"/>
                </a:rPr>
                <a:t>Pulp &amp; Paper</a:t>
              </a:r>
            </a:p>
          </p:txBody>
        </p:sp>
        <p:pic>
          <p:nvPicPr>
            <p:cNvPr id="7" name="Graphic 6" descr="Origami with solid fill">
              <a:extLst>
                <a:ext uri="{FF2B5EF4-FFF2-40B4-BE49-F238E27FC236}">
                  <a16:creationId xmlns:a16="http://schemas.microsoft.com/office/drawing/2014/main" id="{577BA5EB-66A1-4490-8999-93104EBE4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6545" y="3878176"/>
              <a:ext cx="490017" cy="490017"/>
            </a:xfrm>
            <a:prstGeom prst="rect">
              <a:avLst/>
            </a:prstGeom>
          </p:spPr>
        </p:pic>
      </p:grp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F5110C77-7728-4B02-8AAE-CD04F780AD7C}"/>
              </a:ext>
            </a:extLst>
          </p:cNvPr>
          <p:cNvSpPr txBox="1">
            <a:spLocks/>
          </p:cNvSpPr>
          <p:nvPr/>
        </p:nvSpPr>
        <p:spPr>
          <a:xfrm>
            <a:off x="9504221" y="4192180"/>
            <a:ext cx="2285996" cy="912223"/>
          </a:xfrm>
          <a:prstGeom prst="rect">
            <a:avLst/>
          </a:prstGeom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46,15%</a:t>
            </a:r>
          </a:p>
        </p:txBody>
      </p:sp>
      <p:sp>
        <p:nvSpPr>
          <p:cNvPr id="111" name="Text Placeholder 3">
            <a:extLst>
              <a:ext uri="{FF2B5EF4-FFF2-40B4-BE49-F238E27FC236}">
                <a16:creationId xmlns:a16="http://schemas.microsoft.com/office/drawing/2014/main" id="{5D7F969D-0464-46EF-B77C-C789C4E2181D}"/>
              </a:ext>
            </a:extLst>
          </p:cNvPr>
          <p:cNvSpPr txBox="1">
            <a:spLocks/>
          </p:cNvSpPr>
          <p:nvPr/>
        </p:nvSpPr>
        <p:spPr>
          <a:xfrm>
            <a:off x="9504222" y="5069761"/>
            <a:ext cx="2285995" cy="1664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Of GHG Emissions are emitted by Industries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12" name="Freeform 147">
            <a:extLst>
              <a:ext uri="{FF2B5EF4-FFF2-40B4-BE49-F238E27FC236}">
                <a16:creationId xmlns:a16="http://schemas.microsoft.com/office/drawing/2014/main" id="{AE12CD45-D795-4F6D-8E41-71A6EC0E4D6F}"/>
              </a:ext>
            </a:extLst>
          </p:cNvPr>
          <p:cNvSpPr>
            <a:spLocks noEditPoints="1"/>
          </p:cNvSpPr>
          <p:nvPr/>
        </p:nvSpPr>
        <p:spPr bwMode="auto">
          <a:xfrm>
            <a:off x="10216245" y="3452791"/>
            <a:ext cx="861949" cy="503071"/>
          </a:xfrm>
          <a:custGeom>
            <a:avLst/>
            <a:gdLst>
              <a:gd name="T0" fmla="*/ 54 w 288"/>
              <a:gd name="T1" fmla="*/ 180 h 180"/>
              <a:gd name="T2" fmla="*/ 14 w 288"/>
              <a:gd name="T3" fmla="*/ 164 h 180"/>
              <a:gd name="T4" fmla="*/ 0 w 288"/>
              <a:gd name="T5" fmla="*/ 129 h 180"/>
              <a:gd name="T6" fmla="*/ 19 w 288"/>
              <a:gd name="T7" fmla="*/ 89 h 180"/>
              <a:gd name="T8" fmla="*/ 55 w 288"/>
              <a:gd name="T9" fmla="*/ 78 h 180"/>
              <a:gd name="T10" fmla="*/ 144 w 288"/>
              <a:gd name="T11" fmla="*/ 0 h 180"/>
              <a:gd name="T12" fmla="*/ 224 w 288"/>
              <a:gd name="T13" fmla="*/ 48 h 180"/>
              <a:gd name="T14" fmla="*/ 268 w 288"/>
              <a:gd name="T15" fmla="*/ 66 h 180"/>
              <a:gd name="T16" fmla="*/ 288 w 288"/>
              <a:gd name="T17" fmla="*/ 114 h 180"/>
              <a:gd name="T18" fmla="*/ 229 w 288"/>
              <a:gd name="T19" fmla="*/ 180 h 180"/>
              <a:gd name="T20" fmla="*/ 228 w 288"/>
              <a:gd name="T21" fmla="*/ 180 h 180"/>
              <a:gd name="T22" fmla="*/ 54 w 288"/>
              <a:gd name="T23" fmla="*/ 180 h 180"/>
              <a:gd name="T24" fmla="*/ 54 w 288"/>
              <a:gd name="T25" fmla="*/ 180 h 180"/>
              <a:gd name="T26" fmla="*/ 51 w 288"/>
              <a:gd name="T27" fmla="*/ 90 h 180"/>
              <a:gd name="T28" fmla="*/ 27 w 288"/>
              <a:gd name="T29" fmla="*/ 99 h 180"/>
              <a:gd name="T30" fmla="*/ 12 w 288"/>
              <a:gd name="T31" fmla="*/ 129 h 180"/>
              <a:gd name="T32" fmla="*/ 22 w 288"/>
              <a:gd name="T33" fmla="*/ 156 h 180"/>
              <a:gd name="T34" fmla="*/ 54 w 288"/>
              <a:gd name="T35" fmla="*/ 168 h 180"/>
              <a:gd name="T36" fmla="*/ 54 w 288"/>
              <a:gd name="T37" fmla="*/ 168 h 180"/>
              <a:gd name="T38" fmla="*/ 228 w 288"/>
              <a:gd name="T39" fmla="*/ 168 h 180"/>
              <a:gd name="T40" fmla="*/ 276 w 288"/>
              <a:gd name="T41" fmla="*/ 114 h 180"/>
              <a:gd name="T42" fmla="*/ 260 w 288"/>
              <a:gd name="T43" fmla="*/ 75 h 180"/>
              <a:gd name="T44" fmla="*/ 220 w 288"/>
              <a:gd name="T45" fmla="*/ 60 h 180"/>
              <a:gd name="T46" fmla="*/ 215 w 288"/>
              <a:gd name="T47" fmla="*/ 57 h 180"/>
              <a:gd name="T48" fmla="*/ 144 w 288"/>
              <a:gd name="T49" fmla="*/ 12 h 180"/>
              <a:gd name="T50" fmla="*/ 66 w 288"/>
              <a:gd name="T51" fmla="*/ 85 h 180"/>
              <a:gd name="T52" fmla="*/ 64 w 288"/>
              <a:gd name="T53" fmla="*/ 90 h 180"/>
              <a:gd name="T54" fmla="*/ 59 w 288"/>
              <a:gd name="T55" fmla="*/ 91 h 180"/>
              <a:gd name="T56" fmla="*/ 51 w 288"/>
              <a:gd name="T57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180">
                <a:moveTo>
                  <a:pt x="54" y="180"/>
                </a:moveTo>
                <a:cubicBezTo>
                  <a:pt x="51" y="180"/>
                  <a:pt x="29" y="179"/>
                  <a:pt x="14" y="164"/>
                </a:cubicBezTo>
                <a:cubicBezTo>
                  <a:pt x="5" y="156"/>
                  <a:pt x="0" y="144"/>
                  <a:pt x="0" y="129"/>
                </a:cubicBezTo>
                <a:cubicBezTo>
                  <a:pt x="0" y="113"/>
                  <a:pt x="7" y="99"/>
                  <a:pt x="19" y="89"/>
                </a:cubicBezTo>
                <a:cubicBezTo>
                  <a:pt x="29" y="81"/>
                  <a:pt x="42" y="77"/>
                  <a:pt x="55" y="78"/>
                </a:cubicBezTo>
                <a:cubicBezTo>
                  <a:pt x="61" y="34"/>
                  <a:pt x="99" y="0"/>
                  <a:pt x="144" y="0"/>
                </a:cubicBezTo>
                <a:cubicBezTo>
                  <a:pt x="177" y="0"/>
                  <a:pt x="208" y="19"/>
                  <a:pt x="224" y="48"/>
                </a:cubicBezTo>
                <a:cubicBezTo>
                  <a:pt x="240" y="48"/>
                  <a:pt x="256" y="55"/>
                  <a:pt x="268" y="66"/>
                </a:cubicBezTo>
                <a:cubicBezTo>
                  <a:pt x="281" y="79"/>
                  <a:pt x="288" y="96"/>
                  <a:pt x="288" y="114"/>
                </a:cubicBezTo>
                <a:cubicBezTo>
                  <a:pt x="288" y="171"/>
                  <a:pt x="230" y="180"/>
                  <a:pt x="229" y="180"/>
                </a:cubicBezTo>
                <a:cubicBezTo>
                  <a:pt x="229" y="180"/>
                  <a:pt x="228" y="180"/>
                  <a:pt x="228" y="180"/>
                </a:cubicBezTo>
                <a:cubicBezTo>
                  <a:pt x="54" y="180"/>
                  <a:pt x="54" y="180"/>
                  <a:pt x="54" y="180"/>
                </a:cubicBezTo>
                <a:cubicBezTo>
                  <a:pt x="54" y="180"/>
                  <a:pt x="54" y="180"/>
                  <a:pt x="54" y="180"/>
                </a:cubicBezTo>
                <a:close/>
                <a:moveTo>
                  <a:pt x="51" y="90"/>
                </a:moveTo>
                <a:cubicBezTo>
                  <a:pt x="42" y="90"/>
                  <a:pt x="34" y="93"/>
                  <a:pt x="27" y="99"/>
                </a:cubicBezTo>
                <a:cubicBezTo>
                  <a:pt x="17" y="106"/>
                  <a:pt x="12" y="117"/>
                  <a:pt x="12" y="129"/>
                </a:cubicBezTo>
                <a:cubicBezTo>
                  <a:pt x="12" y="140"/>
                  <a:pt x="16" y="149"/>
                  <a:pt x="22" y="156"/>
                </a:cubicBezTo>
                <a:cubicBezTo>
                  <a:pt x="34" y="168"/>
                  <a:pt x="53" y="168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3" y="167"/>
                  <a:pt x="276" y="159"/>
                  <a:pt x="276" y="114"/>
                </a:cubicBezTo>
                <a:cubicBezTo>
                  <a:pt x="276" y="99"/>
                  <a:pt x="270" y="85"/>
                  <a:pt x="260" y="75"/>
                </a:cubicBezTo>
                <a:cubicBezTo>
                  <a:pt x="249" y="65"/>
                  <a:pt x="235" y="59"/>
                  <a:pt x="220" y="60"/>
                </a:cubicBezTo>
                <a:cubicBezTo>
                  <a:pt x="218" y="60"/>
                  <a:pt x="216" y="59"/>
                  <a:pt x="215" y="57"/>
                </a:cubicBezTo>
                <a:cubicBezTo>
                  <a:pt x="202" y="29"/>
                  <a:pt x="174" y="12"/>
                  <a:pt x="144" y="12"/>
                </a:cubicBezTo>
                <a:cubicBezTo>
                  <a:pt x="103" y="12"/>
                  <a:pt x="69" y="44"/>
                  <a:pt x="66" y="85"/>
                </a:cubicBezTo>
                <a:cubicBezTo>
                  <a:pt x="66" y="87"/>
                  <a:pt x="66" y="88"/>
                  <a:pt x="64" y="90"/>
                </a:cubicBezTo>
                <a:cubicBezTo>
                  <a:pt x="63" y="91"/>
                  <a:pt x="61" y="91"/>
                  <a:pt x="59" y="91"/>
                </a:cubicBezTo>
                <a:cubicBezTo>
                  <a:pt x="57" y="90"/>
                  <a:pt x="54" y="90"/>
                  <a:pt x="51" y="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3" name="Text Placeholder 3">
            <a:extLst>
              <a:ext uri="{FF2B5EF4-FFF2-40B4-BE49-F238E27FC236}">
                <a16:creationId xmlns:a16="http://schemas.microsoft.com/office/drawing/2014/main" id="{FF934FE2-E698-40DB-862A-9D4923900DE6}"/>
              </a:ext>
            </a:extLst>
          </p:cNvPr>
          <p:cNvSpPr txBox="1">
            <a:spLocks/>
          </p:cNvSpPr>
          <p:nvPr/>
        </p:nvSpPr>
        <p:spPr>
          <a:xfrm>
            <a:off x="10027230" y="3657369"/>
            <a:ext cx="1265846" cy="309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CO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2</a:t>
            </a:r>
            <a:endParaRPr kumimoji="0" lang="en-GB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30C98F3-E624-486E-AF0F-498DC442795A}"/>
              </a:ext>
            </a:extLst>
          </p:cNvPr>
          <p:cNvGrpSpPr/>
          <p:nvPr/>
        </p:nvGrpSpPr>
        <p:grpSpPr>
          <a:xfrm>
            <a:off x="4318272" y="5000693"/>
            <a:ext cx="465076" cy="311790"/>
            <a:chOff x="8390792" y="4569069"/>
            <a:chExt cx="429425" cy="309333"/>
          </a:xfrm>
          <a:solidFill>
            <a:schemeClr val="tx1"/>
          </a:solidFill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4189DB9A-3090-4D2A-9B35-519C5891E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0792" y="4718657"/>
              <a:ext cx="215716" cy="159745"/>
            </a:xfrm>
            <a:custGeom>
              <a:avLst/>
              <a:gdLst>
                <a:gd name="T0" fmla="*/ 138 w 145"/>
                <a:gd name="T1" fmla="*/ 120 h 120"/>
                <a:gd name="T2" fmla="*/ 6 w 145"/>
                <a:gd name="T3" fmla="*/ 120 h 120"/>
                <a:gd name="T4" fmla="*/ 2 w 145"/>
                <a:gd name="T5" fmla="*/ 118 h 120"/>
                <a:gd name="T6" fmla="*/ 1 w 145"/>
                <a:gd name="T7" fmla="*/ 113 h 120"/>
                <a:gd name="T8" fmla="*/ 25 w 145"/>
                <a:gd name="T9" fmla="*/ 5 h 120"/>
                <a:gd name="T10" fmla="*/ 30 w 145"/>
                <a:gd name="T11" fmla="*/ 0 h 120"/>
                <a:gd name="T12" fmla="*/ 114 w 145"/>
                <a:gd name="T13" fmla="*/ 0 h 120"/>
                <a:gd name="T14" fmla="*/ 120 w 145"/>
                <a:gd name="T15" fmla="*/ 5 h 120"/>
                <a:gd name="T16" fmla="*/ 144 w 145"/>
                <a:gd name="T17" fmla="*/ 113 h 120"/>
                <a:gd name="T18" fmla="*/ 143 w 145"/>
                <a:gd name="T19" fmla="*/ 118 h 120"/>
                <a:gd name="T20" fmla="*/ 138 w 145"/>
                <a:gd name="T21" fmla="*/ 120 h 120"/>
                <a:gd name="T22" fmla="*/ 14 w 145"/>
                <a:gd name="T23" fmla="*/ 108 h 120"/>
                <a:gd name="T24" fmla="*/ 131 w 145"/>
                <a:gd name="T25" fmla="*/ 108 h 120"/>
                <a:gd name="T26" fmla="*/ 110 w 145"/>
                <a:gd name="T27" fmla="*/ 12 h 120"/>
                <a:gd name="T28" fmla="*/ 35 w 145"/>
                <a:gd name="T29" fmla="*/ 12 h 120"/>
                <a:gd name="T30" fmla="*/ 14 w 145"/>
                <a:gd name="T3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0">
                  <a:moveTo>
                    <a:pt x="138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3" y="120"/>
                    <a:pt x="2" y="118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8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5" y="115"/>
                    <a:pt x="144" y="117"/>
                    <a:pt x="143" y="118"/>
                  </a:cubicBezTo>
                  <a:cubicBezTo>
                    <a:pt x="142" y="120"/>
                    <a:pt x="140" y="120"/>
                    <a:pt x="138" y="120"/>
                  </a:cubicBezTo>
                  <a:close/>
                  <a:moveTo>
                    <a:pt x="14" y="108"/>
                  </a:moveTo>
                  <a:cubicBezTo>
                    <a:pt x="131" y="108"/>
                    <a:pt x="131" y="108"/>
                    <a:pt x="131" y="108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4" y="1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4F276CC1-A902-4835-8541-F314E1590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501" y="4718657"/>
              <a:ext cx="215716" cy="159745"/>
            </a:xfrm>
            <a:custGeom>
              <a:avLst/>
              <a:gdLst>
                <a:gd name="T0" fmla="*/ 138 w 145"/>
                <a:gd name="T1" fmla="*/ 120 h 120"/>
                <a:gd name="T2" fmla="*/ 6 w 145"/>
                <a:gd name="T3" fmla="*/ 120 h 120"/>
                <a:gd name="T4" fmla="*/ 2 w 145"/>
                <a:gd name="T5" fmla="*/ 118 h 120"/>
                <a:gd name="T6" fmla="*/ 1 w 145"/>
                <a:gd name="T7" fmla="*/ 113 h 120"/>
                <a:gd name="T8" fmla="*/ 25 w 145"/>
                <a:gd name="T9" fmla="*/ 5 h 120"/>
                <a:gd name="T10" fmla="*/ 30 w 145"/>
                <a:gd name="T11" fmla="*/ 0 h 120"/>
                <a:gd name="T12" fmla="*/ 114 w 145"/>
                <a:gd name="T13" fmla="*/ 0 h 120"/>
                <a:gd name="T14" fmla="*/ 120 w 145"/>
                <a:gd name="T15" fmla="*/ 5 h 120"/>
                <a:gd name="T16" fmla="*/ 144 w 145"/>
                <a:gd name="T17" fmla="*/ 113 h 120"/>
                <a:gd name="T18" fmla="*/ 143 w 145"/>
                <a:gd name="T19" fmla="*/ 118 h 120"/>
                <a:gd name="T20" fmla="*/ 138 w 145"/>
                <a:gd name="T21" fmla="*/ 120 h 120"/>
                <a:gd name="T22" fmla="*/ 14 w 145"/>
                <a:gd name="T23" fmla="*/ 108 h 120"/>
                <a:gd name="T24" fmla="*/ 131 w 145"/>
                <a:gd name="T25" fmla="*/ 108 h 120"/>
                <a:gd name="T26" fmla="*/ 110 w 145"/>
                <a:gd name="T27" fmla="*/ 12 h 120"/>
                <a:gd name="T28" fmla="*/ 35 w 145"/>
                <a:gd name="T29" fmla="*/ 12 h 120"/>
                <a:gd name="T30" fmla="*/ 14 w 145"/>
                <a:gd name="T3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0">
                  <a:moveTo>
                    <a:pt x="138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3" y="120"/>
                    <a:pt x="2" y="118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8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5" y="115"/>
                    <a:pt x="144" y="117"/>
                    <a:pt x="143" y="118"/>
                  </a:cubicBezTo>
                  <a:cubicBezTo>
                    <a:pt x="142" y="120"/>
                    <a:pt x="140" y="120"/>
                    <a:pt x="138" y="120"/>
                  </a:cubicBezTo>
                  <a:close/>
                  <a:moveTo>
                    <a:pt x="14" y="108"/>
                  </a:moveTo>
                  <a:cubicBezTo>
                    <a:pt x="131" y="108"/>
                    <a:pt x="131" y="108"/>
                    <a:pt x="131" y="108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4" y="1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FEE85DE1-3475-420C-8E6F-92B7D5BAC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8149" y="4569069"/>
              <a:ext cx="214713" cy="160668"/>
            </a:xfrm>
            <a:custGeom>
              <a:avLst/>
              <a:gdLst>
                <a:gd name="T0" fmla="*/ 138 w 145"/>
                <a:gd name="T1" fmla="*/ 120 h 120"/>
                <a:gd name="T2" fmla="*/ 6 w 145"/>
                <a:gd name="T3" fmla="*/ 120 h 120"/>
                <a:gd name="T4" fmla="*/ 2 w 145"/>
                <a:gd name="T5" fmla="*/ 118 h 120"/>
                <a:gd name="T6" fmla="*/ 1 w 145"/>
                <a:gd name="T7" fmla="*/ 113 h 120"/>
                <a:gd name="T8" fmla="*/ 25 w 145"/>
                <a:gd name="T9" fmla="*/ 5 h 120"/>
                <a:gd name="T10" fmla="*/ 30 w 145"/>
                <a:gd name="T11" fmla="*/ 0 h 120"/>
                <a:gd name="T12" fmla="*/ 114 w 145"/>
                <a:gd name="T13" fmla="*/ 0 h 120"/>
                <a:gd name="T14" fmla="*/ 120 w 145"/>
                <a:gd name="T15" fmla="*/ 5 h 120"/>
                <a:gd name="T16" fmla="*/ 144 w 145"/>
                <a:gd name="T17" fmla="*/ 113 h 120"/>
                <a:gd name="T18" fmla="*/ 143 w 145"/>
                <a:gd name="T19" fmla="*/ 118 h 120"/>
                <a:gd name="T20" fmla="*/ 138 w 145"/>
                <a:gd name="T21" fmla="*/ 120 h 120"/>
                <a:gd name="T22" fmla="*/ 14 w 145"/>
                <a:gd name="T23" fmla="*/ 108 h 120"/>
                <a:gd name="T24" fmla="*/ 131 w 145"/>
                <a:gd name="T25" fmla="*/ 108 h 120"/>
                <a:gd name="T26" fmla="*/ 110 w 145"/>
                <a:gd name="T27" fmla="*/ 12 h 120"/>
                <a:gd name="T28" fmla="*/ 35 w 145"/>
                <a:gd name="T29" fmla="*/ 12 h 120"/>
                <a:gd name="T30" fmla="*/ 14 w 145"/>
                <a:gd name="T3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20">
                  <a:moveTo>
                    <a:pt x="138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3" y="120"/>
                    <a:pt x="2" y="118"/>
                  </a:cubicBezTo>
                  <a:cubicBezTo>
                    <a:pt x="1" y="117"/>
                    <a:pt x="0" y="115"/>
                    <a:pt x="1" y="1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8" y="0"/>
                    <a:pt x="3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2"/>
                    <a:pt x="120" y="5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5" y="115"/>
                    <a:pt x="144" y="117"/>
                    <a:pt x="143" y="118"/>
                  </a:cubicBezTo>
                  <a:cubicBezTo>
                    <a:pt x="142" y="120"/>
                    <a:pt x="140" y="120"/>
                    <a:pt x="138" y="120"/>
                  </a:cubicBezTo>
                  <a:close/>
                  <a:moveTo>
                    <a:pt x="14" y="108"/>
                  </a:moveTo>
                  <a:cubicBezTo>
                    <a:pt x="131" y="108"/>
                    <a:pt x="131" y="108"/>
                    <a:pt x="131" y="108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4" y="1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id="{02164E26-55A1-47E0-AD93-515F1B91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349" y="4606004"/>
              <a:ext cx="55183" cy="57250"/>
            </a:xfrm>
            <a:custGeom>
              <a:avLst/>
              <a:gdLst>
                <a:gd name="T0" fmla="*/ 7 w 37"/>
                <a:gd name="T1" fmla="*/ 43 h 43"/>
                <a:gd name="T2" fmla="*/ 5 w 37"/>
                <a:gd name="T3" fmla="*/ 43 h 43"/>
                <a:gd name="T4" fmla="*/ 1 w 37"/>
                <a:gd name="T5" fmla="*/ 36 h 43"/>
                <a:gd name="T6" fmla="*/ 8 w 37"/>
                <a:gd name="T7" fmla="*/ 5 h 43"/>
                <a:gd name="T8" fmla="*/ 13 w 37"/>
                <a:gd name="T9" fmla="*/ 0 h 43"/>
                <a:gd name="T10" fmla="*/ 31 w 37"/>
                <a:gd name="T11" fmla="*/ 0 h 43"/>
                <a:gd name="T12" fmla="*/ 37 w 37"/>
                <a:gd name="T13" fmla="*/ 6 h 43"/>
                <a:gd name="T14" fmla="*/ 31 w 37"/>
                <a:gd name="T15" fmla="*/ 12 h 43"/>
                <a:gd name="T16" fmla="*/ 18 w 37"/>
                <a:gd name="T17" fmla="*/ 12 h 43"/>
                <a:gd name="T18" fmla="*/ 13 w 37"/>
                <a:gd name="T19" fmla="*/ 38 h 43"/>
                <a:gd name="T20" fmla="*/ 7 w 3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3">
                  <a:moveTo>
                    <a:pt x="7" y="43"/>
                  </a:moveTo>
                  <a:cubicBezTo>
                    <a:pt x="6" y="43"/>
                    <a:pt x="6" y="43"/>
                    <a:pt x="5" y="43"/>
                  </a:cubicBezTo>
                  <a:cubicBezTo>
                    <a:pt x="2" y="42"/>
                    <a:pt x="0" y="39"/>
                    <a:pt x="1" y="3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1" y="0"/>
                    <a:pt x="1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10"/>
                    <a:pt x="35" y="12"/>
                    <a:pt x="3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9" y="43"/>
                    <a:pt x="7" y="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36EA3708-DCCA-443D-BDEC-FE64FA21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996" y="4750051"/>
              <a:ext cx="55183" cy="57250"/>
            </a:xfrm>
            <a:custGeom>
              <a:avLst/>
              <a:gdLst>
                <a:gd name="T0" fmla="*/ 7 w 37"/>
                <a:gd name="T1" fmla="*/ 43 h 43"/>
                <a:gd name="T2" fmla="*/ 5 w 37"/>
                <a:gd name="T3" fmla="*/ 43 h 43"/>
                <a:gd name="T4" fmla="*/ 1 w 37"/>
                <a:gd name="T5" fmla="*/ 36 h 43"/>
                <a:gd name="T6" fmla="*/ 8 w 37"/>
                <a:gd name="T7" fmla="*/ 5 h 43"/>
                <a:gd name="T8" fmla="*/ 13 w 37"/>
                <a:gd name="T9" fmla="*/ 0 h 43"/>
                <a:gd name="T10" fmla="*/ 31 w 37"/>
                <a:gd name="T11" fmla="*/ 0 h 43"/>
                <a:gd name="T12" fmla="*/ 37 w 37"/>
                <a:gd name="T13" fmla="*/ 6 h 43"/>
                <a:gd name="T14" fmla="*/ 31 w 37"/>
                <a:gd name="T15" fmla="*/ 12 h 43"/>
                <a:gd name="T16" fmla="*/ 18 w 37"/>
                <a:gd name="T17" fmla="*/ 12 h 43"/>
                <a:gd name="T18" fmla="*/ 13 w 37"/>
                <a:gd name="T19" fmla="*/ 38 h 43"/>
                <a:gd name="T20" fmla="*/ 7 w 3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3">
                  <a:moveTo>
                    <a:pt x="7" y="43"/>
                  </a:moveTo>
                  <a:cubicBezTo>
                    <a:pt x="6" y="43"/>
                    <a:pt x="6" y="43"/>
                    <a:pt x="5" y="43"/>
                  </a:cubicBezTo>
                  <a:cubicBezTo>
                    <a:pt x="2" y="42"/>
                    <a:pt x="0" y="39"/>
                    <a:pt x="1" y="3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1" y="0"/>
                    <a:pt x="1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10"/>
                    <a:pt x="35" y="12"/>
                    <a:pt x="3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9" y="43"/>
                    <a:pt x="7" y="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B4254502-F7A1-411E-A2AC-F7016F52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5705" y="4750051"/>
              <a:ext cx="55183" cy="57250"/>
            </a:xfrm>
            <a:custGeom>
              <a:avLst/>
              <a:gdLst>
                <a:gd name="T0" fmla="*/ 7 w 37"/>
                <a:gd name="T1" fmla="*/ 43 h 43"/>
                <a:gd name="T2" fmla="*/ 5 w 37"/>
                <a:gd name="T3" fmla="*/ 43 h 43"/>
                <a:gd name="T4" fmla="*/ 1 w 37"/>
                <a:gd name="T5" fmla="*/ 36 h 43"/>
                <a:gd name="T6" fmla="*/ 8 w 37"/>
                <a:gd name="T7" fmla="*/ 5 h 43"/>
                <a:gd name="T8" fmla="*/ 13 w 37"/>
                <a:gd name="T9" fmla="*/ 0 h 43"/>
                <a:gd name="T10" fmla="*/ 31 w 37"/>
                <a:gd name="T11" fmla="*/ 0 h 43"/>
                <a:gd name="T12" fmla="*/ 37 w 37"/>
                <a:gd name="T13" fmla="*/ 6 h 43"/>
                <a:gd name="T14" fmla="*/ 31 w 37"/>
                <a:gd name="T15" fmla="*/ 12 h 43"/>
                <a:gd name="T16" fmla="*/ 18 w 37"/>
                <a:gd name="T17" fmla="*/ 12 h 43"/>
                <a:gd name="T18" fmla="*/ 13 w 37"/>
                <a:gd name="T19" fmla="*/ 38 h 43"/>
                <a:gd name="T20" fmla="*/ 7 w 3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3">
                  <a:moveTo>
                    <a:pt x="7" y="43"/>
                  </a:moveTo>
                  <a:cubicBezTo>
                    <a:pt x="6" y="43"/>
                    <a:pt x="6" y="43"/>
                    <a:pt x="5" y="43"/>
                  </a:cubicBezTo>
                  <a:cubicBezTo>
                    <a:pt x="2" y="42"/>
                    <a:pt x="0" y="39"/>
                    <a:pt x="1" y="3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1" y="0"/>
                    <a:pt x="1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10"/>
                    <a:pt x="35" y="12"/>
                    <a:pt x="3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9" y="43"/>
                    <a:pt x="7" y="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359" tIns="45679" rIns="91359" bIns="4567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0C899B6-F82C-420A-95DF-325F39F146EB}"/>
              </a:ext>
            </a:extLst>
          </p:cNvPr>
          <p:cNvSpPr txBox="1"/>
          <p:nvPr/>
        </p:nvSpPr>
        <p:spPr>
          <a:xfrm>
            <a:off x="4079311" y="5391316"/>
            <a:ext cx="998907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31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Foundry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1CE83CF-87FD-47A4-9E7B-F38383ABA1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7" t="51238" r="46879" b="38791"/>
          <a:stretch/>
        </p:blipFill>
        <p:spPr>
          <a:xfrm>
            <a:off x="-26382" y="6171394"/>
            <a:ext cx="6116472" cy="683713"/>
          </a:xfrm>
          <a:prstGeom prst="rect">
            <a:avLst/>
          </a:prstGeom>
        </p:spPr>
      </p:pic>
      <p:pic>
        <p:nvPicPr>
          <p:cNvPr id="120" name="Picture 6" descr="Petronor - Wikipedia">
            <a:extLst>
              <a:ext uri="{FF2B5EF4-FFF2-40B4-BE49-F238E27FC236}">
                <a16:creationId xmlns:a16="http://schemas.microsoft.com/office/drawing/2014/main" id="{618E2B82-252F-4CAC-803C-D36C2A4D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3" y="981522"/>
            <a:ext cx="975497" cy="7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Iberdrola Logo - PNG y Vector">
            <a:extLst>
              <a:ext uri="{FF2B5EF4-FFF2-40B4-BE49-F238E27FC236}">
                <a16:creationId xmlns:a16="http://schemas.microsoft.com/office/drawing/2014/main" id="{32FC1AA7-FE1C-4D39-A2CE-38A553BF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7" y="-1953053"/>
            <a:ext cx="975498" cy="44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País Vasco acreditará competencias para 22 certificados de profesionalidad  y más de 3.000 solicitantes - Audiolís">
            <a:extLst>
              <a:ext uri="{FF2B5EF4-FFF2-40B4-BE49-F238E27FC236}">
                <a16:creationId xmlns:a16="http://schemas.microsoft.com/office/drawing/2014/main" id="{03CC5320-38A0-46EA-B27C-3B80A4E4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4" y="2138296"/>
            <a:ext cx="2461162" cy="6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Iberdrola Logo - PNG y Vector">
            <a:extLst>
              <a:ext uri="{FF2B5EF4-FFF2-40B4-BE49-F238E27FC236}">
                <a16:creationId xmlns:a16="http://schemas.microsoft.com/office/drawing/2014/main" id="{C367D988-C731-4D34-B20B-B385701A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46" y="1042391"/>
            <a:ext cx="1295932" cy="5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28">
            <a:extLst>
              <a:ext uri="{FF2B5EF4-FFF2-40B4-BE49-F238E27FC236}">
                <a16:creationId xmlns:a16="http://schemas.microsoft.com/office/drawing/2014/main" id="{5711A3D6-F8EB-4A95-8178-719EC7F39015}"/>
              </a:ext>
            </a:extLst>
          </p:cNvPr>
          <p:cNvGrpSpPr/>
          <p:nvPr/>
        </p:nvGrpSpPr>
        <p:grpSpPr>
          <a:xfrm>
            <a:off x="576686" y="3612785"/>
            <a:ext cx="1662639" cy="945760"/>
            <a:chOff x="1525972" y="4744511"/>
            <a:chExt cx="1504365" cy="786384"/>
          </a:xfrm>
        </p:grpSpPr>
        <p:pic>
          <p:nvPicPr>
            <p:cNvPr id="125" name="Picture 2">
              <a:extLst>
                <a:ext uri="{FF2B5EF4-FFF2-40B4-BE49-F238E27FC236}">
                  <a16:creationId xmlns:a16="http://schemas.microsoft.com/office/drawing/2014/main" id="{934380C9-34C6-4B0D-8242-48D41AEC33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250" b="75000" l="7649" r="71105">
                          <a14:foregroundMark x1="8215" y1="36667" x2="8215" y2="36667"/>
                          <a14:foregroundMark x1="24646" y1="72083" x2="24646" y2="72083"/>
                          <a14:foregroundMark x1="25212" y1="6250" x2="25212" y2="6250"/>
                          <a14:foregroundMark x1="25212" y1="75000" x2="2521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34" b="21395"/>
            <a:stretch/>
          </p:blipFill>
          <p:spPr bwMode="auto">
            <a:xfrm>
              <a:off x="1525972" y="4744511"/>
              <a:ext cx="723452" cy="78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Arrow: Pentagon 30">
              <a:extLst>
                <a:ext uri="{FF2B5EF4-FFF2-40B4-BE49-F238E27FC236}">
                  <a16:creationId xmlns:a16="http://schemas.microsoft.com/office/drawing/2014/main" id="{709ED086-1DD8-446C-970B-E353782B9B9B}"/>
                </a:ext>
              </a:extLst>
            </p:cNvPr>
            <p:cNvSpPr/>
            <p:nvPr/>
          </p:nvSpPr>
          <p:spPr>
            <a:xfrm>
              <a:off x="2210379" y="4973995"/>
              <a:ext cx="819958" cy="327416"/>
            </a:xfrm>
            <a:prstGeom prst="homePlate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cular One" panose="020B0604020202020204" pitchFamily="2" charset="-79"/>
                  <a:ea typeface="+mn-ea"/>
                  <a:cs typeface="Secular One" panose="020B0604020202020204" pitchFamily="2" charset="-79"/>
                </a:rPr>
                <a:t>BASQUE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cular One" panose="020B0604020202020204" pitchFamily="2" charset="-79"/>
                  <a:ea typeface="+mn-ea"/>
                  <a:cs typeface="Secular One" panose="020B0604020202020204" pitchFamily="2" charset="-79"/>
                </a:rPr>
                <a:t>CLUSTERS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58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Slide" r:id="rId5" imgW="5715" imgH="5715" progId="TCLayout.ActiveDocument.1">
                  <p:embed/>
                </p:oleObj>
              </mc:Choice>
              <mc:Fallback>
                <p:oleObj name="think-cell Slide" r:id="rId5" imgW="5715" imgH="571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ítulo 1"/>
          <p:cNvSpPr txBox="1"/>
          <p:nvPr/>
        </p:nvSpPr>
        <p:spPr>
          <a:xfrm>
            <a:off x="651627" y="461455"/>
            <a:ext cx="10006441" cy="3867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/>
                <a:ea typeface="+mj-ea"/>
                <a:cs typeface="+mj-cs"/>
                <a:sym typeface="+mj-lt"/>
              </a:rPr>
              <a:t>BASQUE HYDROGEN CORRIDOR: </a:t>
            </a:r>
            <a:r>
              <a:rPr lang="es-ES" dirty="0">
                <a:latin typeface="Arial Narrow" panose="020B0606020202030204"/>
              </a:rPr>
              <a:t>I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/>
                <a:ea typeface="+mj-ea"/>
                <a:cs typeface="+mj-cs"/>
                <a:sym typeface="+mj-lt"/>
              </a:rPr>
              <a:t>nitiatives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/>
                <a:ea typeface="+mj-ea"/>
                <a:cs typeface="+mj-cs"/>
                <a:sym typeface="+mj-lt"/>
              </a:rPr>
              <a:t>,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/>
                <a:ea typeface="+mj-ea"/>
                <a:cs typeface="+mj-cs"/>
                <a:sym typeface="+mj-lt"/>
              </a:rPr>
              <a:t>Structure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/>
                <a:ea typeface="+mj-ea"/>
                <a:cs typeface="+mj-cs"/>
                <a:sym typeface="+mj-lt"/>
              </a:rPr>
              <a:t> and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/>
                <a:ea typeface="+mj-ea"/>
                <a:cs typeface="+mj-cs"/>
                <a:sym typeface="+mj-lt"/>
              </a:rPr>
              <a:t>Numbers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/>
              <a:ea typeface="+mj-ea"/>
              <a:cs typeface="+mj-cs"/>
              <a:sym typeface="+mj-lt"/>
            </a:endParaRPr>
          </a:p>
        </p:txBody>
      </p:sp>
      <p:sp>
        <p:nvSpPr>
          <p:cNvPr id="11" name="Rectangle 68"/>
          <p:cNvSpPr/>
          <p:nvPr/>
        </p:nvSpPr>
        <p:spPr>
          <a:xfrm>
            <a:off x="641704" y="4533999"/>
            <a:ext cx="972700" cy="3071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No. of projects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69"/>
          <p:cNvSpPr/>
          <p:nvPr/>
        </p:nvSpPr>
        <p:spPr>
          <a:xfrm>
            <a:off x="641704" y="4923909"/>
            <a:ext cx="972700" cy="3071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Investment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70"/>
          <p:cNvSpPr/>
          <p:nvPr/>
        </p:nvSpPr>
        <p:spPr>
          <a:xfrm>
            <a:off x="641704" y="5300598"/>
            <a:ext cx="972700" cy="4922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Action group leader</a:t>
            </a:r>
          </a:p>
        </p:txBody>
      </p:sp>
      <p:sp>
        <p:nvSpPr>
          <p:cNvPr id="14" name="Rectangle 71"/>
          <p:cNvSpPr/>
          <p:nvPr/>
        </p:nvSpPr>
        <p:spPr>
          <a:xfrm>
            <a:off x="641704" y="2368321"/>
            <a:ext cx="972700" cy="20829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Action groups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619911" y="1370183"/>
            <a:ext cx="9924374" cy="601805"/>
          </a:xfrm>
          <a:prstGeom prst="triangle">
            <a:avLst>
              <a:gd name="adj" fmla="val 50000"/>
            </a:avLst>
          </a:prstGeom>
          <a:solidFill>
            <a:srgbClr val="1D2B4D"/>
          </a:solidFill>
          <a:ln w="9525">
            <a:noFill/>
            <a:miter lim="800000"/>
          </a:ln>
          <a:effectLst/>
        </p:spPr>
        <p:txBody>
          <a:bodyPr wrap="none" lIns="0" tIns="0" rIns="0" bIns="21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687353" y="2044221"/>
            <a:ext cx="8193219" cy="274487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 w="9525">
            <a:noFill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</a:t>
            </a:r>
            <a:r>
              <a:rPr kumimoji="0" lang="es-E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Projects</a:t>
            </a:r>
            <a:endParaRPr kumimoji="0" lang="es-ES" sz="1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87354" y="6116844"/>
            <a:ext cx="9856930" cy="147905"/>
          </a:xfrm>
          <a:prstGeom prst="rect">
            <a:avLst/>
          </a:prstGeom>
          <a:solidFill>
            <a:srgbClr val="003B5C"/>
          </a:solidFill>
          <a:ln w="9525">
            <a:noFill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005918" y="2044221"/>
            <a:ext cx="1538368" cy="2744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100" b="1" i="1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Cross-</a:t>
            </a:r>
            <a:r>
              <a:rPr kumimoji="0" lang="es-E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Cutting</a:t>
            </a:r>
            <a:r>
              <a:rPr kumimoji="0" lang="es-ES" sz="1100" b="1" i="1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687353" y="5867338"/>
            <a:ext cx="8193219" cy="174989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 w="9525">
            <a:noFill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9999905" y="5867338"/>
            <a:ext cx="1550391" cy="17498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 3"/>
          <p:cNvSpPr/>
          <p:nvPr/>
        </p:nvSpPr>
        <p:spPr bwMode="auto">
          <a:xfrm>
            <a:off x="1687353" y="2371267"/>
            <a:ext cx="1538367" cy="2082966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304" y="0"/>
              </a:cxn>
              <a:cxn ang="0">
                <a:pos x="1200" y="88"/>
              </a:cxn>
              <a:cxn ang="0">
                <a:pos x="1200" y="1656"/>
              </a:cxn>
              <a:cxn ang="0">
                <a:pos x="1312" y="1760"/>
              </a:cxn>
              <a:cxn ang="0">
                <a:pos x="0" y="1760"/>
              </a:cxn>
              <a:cxn ang="0">
                <a:pos x="120" y="1640"/>
              </a:cxn>
              <a:cxn ang="0">
                <a:pos x="120" y="88"/>
              </a:cxn>
              <a:cxn ang="0">
                <a:pos x="24" y="0"/>
              </a:cxn>
            </a:cxnLst>
            <a:rect l="0" t="0" r="r" b="b"/>
            <a:pathLst>
              <a:path w="1312" h="1760">
                <a:moveTo>
                  <a:pt x="24" y="0"/>
                </a:moveTo>
                <a:lnTo>
                  <a:pt x="1304" y="0"/>
                </a:lnTo>
                <a:lnTo>
                  <a:pt x="1200" y="88"/>
                </a:lnTo>
                <a:lnTo>
                  <a:pt x="1200" y="1656"/>
                </a:lnTo>
                <a:lnTo>
                  <a:pt x="1312" y="1760"/>
                </a:lnTo>
                <a:lnTo>
                  <a:pt x="0" y="1760"/>
                </a:lnTo>
                <a:lnTo>
                  <a:pt x="120" y="1640"/>
                </a:lnTo>
                <a:lnTo>
                  <a:pt x="120" y="88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9525" cap="flat" cmpd="sng">
            <a:noFill/>
            <a:prstDash val="solid"/>
            <a:rou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Renewable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Hydrogen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Production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Synthetic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Fuels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35"/>
          <p:cNvSpPr/>
          <p:nvPr/>
        </p:nvSpPr>
        <p:spPr bwMode="auto">
          <a:xfrm>
            <a:off x="2269228" y="2528179"/>
            <a:ext cx="374617" cy="36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3" name="Freeform 3"/>
          <p:cNvSpPr/>
          <p:nvPr/>
        </p:nvSpPr>
        <p:spPr bwMode="auto">
          <a:xfrm>
            <a:off x="3351066" y="2371267"/>
            <a:ext cx="1538367" cy="2082966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304" y="0"/>
              </a:cxn>
              <a:cxn ang="0">
                <a:pos x="1200" y="88"/>
              </a:cxn>
              <a:cxn ang="0">
                <a:pos x="1200" y="1656"/>
              </a:cxn>
              <a:cxn ang="0">
                <a:pos x="1312" y="1760"/>
              </a:cxn>
              <a:cxn ang="0">
                <a:pos x="0" y="1760"/>
              </a:cxn>
              <a:cxn ang="0">
                <a:pos x="120" y="1640"/>
              </a:cxn>
              <a:cxn ang="0">
                <a:pos x="120" y="88"/>
              </a:cxn>
              <a:cxn ang="0">
                <a:pos x="24" y="0"/>
              </a:cxn>
            </a:cxnLst>
            <a:rect l="0" t="0" r="r" b="b"/>
            <a:pathLst>
              <a:path w="1312" h="1760">
                <a:moveTo>
                  <a:pt x="24" y="0"/>
                </a:moveTo>
                <a:lnTo>
                  <a:pt x="1304" y="0"/>
                </a:lnTo>
                <a:lnTo>
                  <a:pt x="1200" y="88"/>
                </a:lnTo>
                <a:lnTo>
                  <a:pt x="1200" y="1656"/>
                </a:lnTo>
                <a:lnTo>
                  <a:pt x="1312" y="1760"/>
                </a:lnTo>
                <a:lnTo>
                  <a:pt x="0" y="1760"/>
                </a:lnTo>
                <a:lnTo>
                  <a:pt x="120" y="1640"/>
                </a:lnTo>
                <a:lnTo>
                  <a:pt x="120" y="88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9525" cap="flat" cmpd="sng">
            <a:noFill/>
            <a:prstDash val="solid"/>
            <a:rou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Mobility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Logistics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38"/>
          <p:cNvSpPr/>
          <p:nvPr/>
        </p:nvSpPr>
        <p:spPr bwMode="auto">
          <a:xfrm>
            <a:off x="3932941" y="2528179"/>
            <a:ext cx="374617" cy="36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5" name="Freeform 3"/>
          <p:cNvSpPr/>
          <p:nvPr/>
        </p:nvSpPr>
        <p:spPr bwMode="auto">
          <a:xfrm>
            <a:off x="5014779" y="2371267"/>
            <a:ext cx="1538367" cy="2082966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304" y="0"/>
              </a:cxn>
              <a:cxn ang="0">
                <a:pos x="1200" y="88"/>
              </a:cxn>
              <a:cxn ang="0">
                <a:pos x="1200" y="1656"/>
              </a:cxn>
              <a:cxn ang="0">
                <a:pos x="1312" y="1760"/>
              </a:cxn>
              <a:cxn ang="0">
                <a:pos x="0" y="1760"/>
              </a:cxn>
              <a:cxn ang="0">
                <a:pos x="120" y="1640"/>
              </a:cxn>
              <a:cxn ang="0">
                <a:pos x="120" y="88"/>
              </a:cxn>
              <a:cxn ang="0">
                <a:pos x="24" y="0"/>
              </a:cxn>
            </a:cxnLst>
            <a:rect l="0" t="0" r="r" b="b"/>
            <a:pathLst>
              <a:path w="1312" h="1760">
                <a:moveTo>
                  <a:pt x="24" y="0"/>
                </a:moveTo>
                <a:lnTo>
                  <a:pt x="1304" y="0"/>
                </a:lnTo>
                <a:lnTo>
                  <a:pt x="1200" y="88"/>
                </a:lnTo>
                <a:lnTo>
                  <a:pt x="1200" y="1656"/>
                </a:lnTo>
                <a:lnTo>
                  <a:pt x="1312" y="1760"/>
                </a:lnTo>
                <a:lnTo>
                  <a:pt x="0" y="1760"/>
                </a:lnTo>
                <a:lnTo>
                  <a:pt x="120" y="1640"/>
                </a:lnTo>
                <a:lnTo>
                  <a:pt x="120" y="88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9525" cap="flat" cmpd="sng">
            <a:noFill/>
            <a:prstDash val="solid"/>
            <a:rou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End-users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decarboni</a:t>
            </a:r>
            <a:r>
              <a:rPr kumimoji="0" lang="es-ES" alt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ation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Industrial sectors,  services and residential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val 40"/>
          <p:cNvSpPr/>
          <p:nvPr/>
        </p:nvSpPr>
        <p:spPr bwMode="auto">
          <a:xfrm>
            <a:off x="5596654" y="2528179"/>
            <a:ext cx="374617" cy="36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7" name="Freeform 3"/>
          <p:cNvSpPr/>
          <p:nvPr/>
        </p:nvSpPr>
        <p:spPr bwMode="auto">
          <a:xfrm>
            <a:off x="6678492" y="2371267"/>
            <a:ext cx="1538367" cy="2082966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304" y="0"/>
              </a:cxn>
              <a:cxn ang="0">
                <a:pos x="1200" y="88"/>
              </a:cxn>
              <a:cxn ang="0">
                <a:pos x="1200" y="1656"/>
              </a:cxn>
              <a:cxn ang="0">
                <a:pos x="1312" y="1760"/>
              </a:cxn>
              <a:cxn ang="0">
                <a:pos x="0" y="1760"/>
              </a:cxn>
              <a:cxn ang="0">
                <a:pos x="120" y="1640"/>
              </a:cxn>
              <a:cxn ang="0">
                <a:pos x="120" y="88"/>
              </a:cxn>
              <a:cxn ang="0">
                <a:pos x="24" y="0"/>
              </a:cxn>
            </a:cxnLst>
            <a:rect l="0" t="0" r="r" b="b"/>
            <a:pathLst>
              <a:path w="1312" h="1760">
                <a:moveTo>
                  <a:pt x="24" y="0"/>
                </a:moveTo>
                <a:lnTo>
                  <a:pt x="1304" y="0"/>
                </a:lnTo>
                <a:lnTo>
                  <a:pt x="1200" y="88"/>
                </a:lnTo>
                <a:lnTo>
                  <a:pt x="1200" y="1656"/>
                </a:lnTo>
                <a:lnTo>
                  <a:pt x="1312" y="1760"/>
                </a:lnTo>
                <a:lnTo>
                  <a:pt x="0" y="1760"/>
                </a:lnTo>
                <a:lnTo>
                  <a:pt x="120" y="1640"/>
                </a:lnTo>
                <a:lnTo>
                  <a:pt x="120" y="88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9525" cap="flat" cmpd="sng">
            <a:noFill/>
            <a:prstDash val="solid"/>
            <a:round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Infrastructure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Oval 43"/>
          <p:cNvSpPr/>
          <p:nvPr/>
        </p:nvSpPr>
        <p:spPr bwMode="auto">
          <a:xfrm>
            <a:off x="7260367" y="2528179"/>
            <a:ext cx="374617" cy="36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9" name="Freeform 3"/>
          <p:cNvSpPr/>
          <p:nvPr/>
        </p:nvSpPr>
        <p:spPr bwMode="auto">
          <a:xfrm>
            <a:off x="8342205" y="2371267"/>
            <a:ext cx="1538367" cy="2082966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304" y="0"/>
              </a:cxn>
              <a:cxn ang="0">
                <a:pos x="1200" y="88"/>
              </a:cxn>
              <a:cxn ang="0">
                <a:pos x="1200" y="1656"/>
              </a:cxn>
              <a:cxn ang="0">
                <a:pos x="1312" y="1760"/>
              </a:cxn>
              <a:cxn ang="0">
                <a:pos x="0" y="1760"/>
              </a:cxn>
              <a:cxn ang="0">
                <a:pos x="120" y="1640"/>
              </a:cxn>
              <a:cxn ang="0">
                <a:pos x="120" y="88"/>
              </a:cxn>
              <a:cxn ang="0">
                <a:pos x="24" y="0"/>
              </a:cxn>
            </a:cxnLst>
            <a:rect l="0" t="0" r="r" b="b"/>
            <a:pathLst>
              <a:path w="1312" h="1760">
                <a:moveTo>
                  <a:pt x="24" y="0"/>
                </a:moveTo>
                <a:lnTo>
                  <a:pt x="1304" y="0"/>
                </a:lnTo>
                <a:lnTo>
                  <a:pt x="1200" y="88"/>
                </a:lnTo>
                <a:lnTo>
                  <a:pt x="1200" y="1656"/>
                </a:lnTo>
                <a:lnTo>
                  <a:pt x="1312" y="1760"/>
                </a:lnTo>
                <a:lnTo>
                  <a:pt x="0" y="1760"/>
                </a:lnTo>
                <a:lnTo>
                  <a:pt x="120" y="1640"/>
                </a:lnTo>
                <a:lnTo>
                  <a:pt x="120" y="88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9525" cap="flat" cmpd="sng">
            <a:noFill/>
            <a:prstDash val="solid"/>
            <a:rou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45"/>
          <p:cNvSpPr/>
          <p:nvPr/>
        </p:nvSpPr>
        <p:spPr bwMode="auto">
          <a:xfrm>
            <a:off x="8924079" y="2528179"/>
            <a:ext cx="374617" cy="36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3" name="Freeform 3"/>
          <p:cNvSpPr/>
          <p:nvPr/>
        </p:nvSpPr>
        <p:spPr bwMode="auto">
          <a:xfrm>
            <a:off x="10005918" y="2371267"/>
            <a:ext cx="1538367" cy="2082966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304" y="0"/>
              </a:cxn>
              <a:cxn ang="0">
                <a:pos x="1200" y="88"/>
              </a:cxn>
              <a:cxn ang="0">
                <a:pos x="1200" y="1656"/>
              </a:cxn>
              <a:cxn ang="0">
                <a:pos x="1312" y="1760"/>
              </a:cxn>
              <a:cxn ang="0">
                <a:pos x="0" y="1760"/>
              </a:cxn>
              <a:cxn ang="0">
                <a:pos x="120" y="1640"/>
              </a:cxn>
              <a:cxn ang="0">
                <a:pos x="120" y="88"/>
              </a:cxn>
              <a:cxn ang="0">
                <a:pos x="24" y="0"/>
              </a:cxn>
            </a:cxnLst>
            <a:rect l="0" t="0" r="r" b="b"/>
            <a:pathLst>
              <a:path w="1312" h="1760">
                <a:moveTo>
                  <a:pt x="24" y="0"/>
                </a:moveTo>
                <a:lnTo>
                  <a:pt x="1304" y="0"/>
                </a:lnTo>
                <a:lnTo>
                  <a:pt x="1200" y="88"/>
                </a:lnTo>
                <a:lnTo>
                  <a:pt x="1200" y="1656"/>
                </a:lnTo>
                <a:lnTo>
                  <a:pt x="1312" y="1760"/>
                </a:lnTo>
                <a:lnTo>
                  <a:pt x="0" y="1760"/>
                </a:lnTo>
                <a:lnTo>
                  <a:pt x="120" y="1640"/>
                </a:lnTo>
                <a:lnTo>
                  <a:pt x="120" y="88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Enabling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Projects</a:t>
            </a:r>
          </a:p>
        </p:txBody>
      </p:sp>
      <p:sp>
        <p:nvSpPr>
          <p:cNvPr id="34" name="Oval 49"/>
          <p:cNvSpPr/>
          <p:nvPr/>
        </p:nvSpPr>
        <p:spPr bwMode="auto">
          <a:xfrm>
            <a:off x="10587792" y="2528179"/>
            <a:ext cx="374617" cy="36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6" name="Rectangle 64"/>
          <p:cNvSpPr/>
          <p:nvPr/>
        </p:nvSpPr>
        <p:spPr>
          <a:xfrm>
            <a:off x="1687353" y="453399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65"/>
          <p:cNvSpPr/>
          <p:nvPr/>
        </p:nvSpPr>
        <p:spPr>
          <a:xfrm>
            <a:off x="3351066" y="453399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 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76"/>
          <p:cNvSpPr/>
          <p:nvPr/>
        </p:nvSpPr>
        <p:spPr>
          <a:xfrm>
            <a:off x="5014778" y="453399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77"/>
          <p:cNvSpPr/>
          <p:nvPr/>
        </p:nvSpPr>
        <p:spPr>
          <a:xfrm>
            <a:off x="6678492" y="453399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78"/>
          <p:cNvSpPr/>
          <p:nvPr/>
        </p:nvSpPr>
        <p:spPr>
          <a:xfrm>
            <a:off x="8342205" y="453399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 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79"/>
          <p:cNvSpPr/>
          <p:nvPr/>
        </p:nvSpPr>
        <p:spPr>
          <a:xfrm>
            <a:off x="10005919" y="453399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37"/>
          <p:cNvSpPr/>
          <p:nvPr/>
        </p:nvSpPr>
        <p:spPr>
          <a:xfrm>
            <a:off x="1687353" y="492390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 826.8 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1066" y="492390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 78.7 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7"/>
          <p:cNvSpPr/>
          <p:nvPr/>
        </p:nvSpPr>
        <p:spPr>
          <a:xfrm>
            <a:off x="5014778" y="492390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 139.5 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8"/>
          <p:cNvSpPr/>
          <p:nvPr/>
        </p:nvSpPr>
        <p:spPr>
          <a:xfrm>
            <a:off x="6678492" y="492390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 42.2 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50"/>
          <p:cNvSpPr/>
          <p:nvPr/>
        </p:nvSpPr>
        <p:spPr>
          <a:xfrm>
            <a:off x="8342205" y="492390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 294.8 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51"/>
          <p:cNvSpPr/>
          <p:nvPr/>
        </p:nvSpPr>
        <p:spPr>
          <a:xfrm>
            <a:off x="10005919" y="4923909"/>
            <a:ext cx="1538367" cy="307197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 78.7 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52"/>
          <p:cNvSpPr/>
          <p:nvPr/>
        </p:nvSpPr>
        <p:spPr>
          <a:xfrm>
            <a:off x="1687353" y="5300598"/>
            <a:ext cx="1538367" cy="49222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53"/>
          <p:cNvSpPr/>
          <p:nvPr/>
        </p:nvSpPr>
        <p:spPr>
          <a:xfrm>
            <a:off x="3351066" y="5300598"/>
            <a:ext cx="1538367" cy="49222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4"/>
          <p:cNvSpPr/>
          <p:nvPr/>
        </p:nvSpPr>
        <p:spPr>
          <a:xfrm>
            <a:off x="5014778" y="5300598"/>
            <a:ext cx="1538367" cy="49222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6678492" y="5300598"/>
            <a:ext cx="1538367" cy="49222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ctangle 61"/>
          <p:cNvSpPr/>
          <p:nvPr/>
        </p:nvSpPr>
        <p:spPr>
          <a:xfrm>
            <a:off x="8342205" y="5300598"/>
            <a:ext cx="1538367" cy="49222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63"/>
          <p:cNvSpPr/>
          <p:nvPr/>
        </p:nvSpPr>
        <p:spPr>
          <a:xfrm>
            <a:off x="10005919" y="5300598"/>
            <a:ext cx="1538367" cy="49222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A9AFA"/>
              </a:buClr>
              <a:buSzPct val="75000"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6" name="Picture 8" descr="Diputación Foral de Bizka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91" y="5377467"/>
            <a:ext cx="674219" cy="3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MUNDO DE LA EMPRESA BLOG: MARKETING: EL LOGO DE REPS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79" y="5344050"/>
            <a:ext cx="506271" cy="4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nicio - EV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43" y="5384096"/>
            <a:ext cx="711837" cy="3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SENER INGENIERÍA Y SISTEMAS, S.A. – Tecniberi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3" b="32769"/>
          <a:stretch>
            <a:fillRect/>
          </a:stretch>
        </p:blipFill>
        <p:spPr bwMode="auto">
          <a:xfrm>
            <a:off x="8576199" y="5414504"/>
            <a:ext cx="1054710" cy="2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Nortegas, distribuidor de gas y GLP para hogares y empres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26" y="5353169"/>
            <a:ext cx="955830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/>
          </p:cNvPicPr>
          <p:nvPr/>
        </p:nvPicPr>
        <p:blipFill rotWithShape="1">
          <a:blip r:embed="rId12"/>
          <a:srcRect l="12136" t="11528" r="12464" b="25093"/>
          <a:stretch>
            <a:fillRect/>
          </a:stretch>
        </p:blipFill>
        <p:spPr>
          <a:xfrm>
            <a:off x="2200286" y="3884017"/>
            <a:ext cx="496630" cy="441285"/>
          </a:xfrm>
          <a:prstGeom prst="rect">
            <a:avLst/>
          </a:prstGeom>
        </p:spPr>
      </p:pic>
      <p:pic>
        <p:nvPicPr>
          <p:cNvPr id="62" name="Picture 5"/>
          <p:cNvPicPr>
            <a:picLocks noChangeAspect="1"/>
          </p:cNvPicPr>
          <p:nvPr/>
        </p:nvPicPr>
        <p:blipFill rotWithShape="1">
          <a:blip r:embed="rId13"/>
          <a:srcRect l="9986" t="13601" r="9906" b="27434"/>
          <a:stretch>
            <a:fillRect/>
          </a:stretch>
        </p:blipFill>
        <p:spPr>
          <a:xfrm>
            <a:off x="3872476" y="3939914"/>
            <a:ext cx="479675" cy="373232"/>
          </a:xfrm>
          <a:prstGeom prst="rect">
            <a:avLst/>
          </a:prstGeom>
        </p:spPr>
      </p:pic>
      <p:pic>
        <p:nvPicPr>
          <p:cNvPr id="63" name="Graphic 7" descr="Gears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3023" y="3824915"/>
            <a:ext cx="488284" cy="516155"/>
          </a:xfrm>
          <a:prstGeom prst="rect">
            <a:avLst/>
          </a:prstGeom>
        </p:spPr>
      </p:pic>
      <p:pic>
        <p:nvPicPr>
          <p:cNvPr id="64" name="Picture 9"/>
          <p:cNvPicPr>
            <a:picLocks noChangeAspect="1"/>
          </p:cNvPicPr>
          <p:nvPr/>
        </p:nvPicPr>
        <p:blipFill rotWithShape="1">
          <a:blip r:embed="rId16"/>
          <a:srcRect l="23717" t="11628" r="19400" b="21958"/>
          <a:stretch>
            <a:fillRect/>
          </a:stretch>
        </p:blipFill>
        <p:spPr>
          <a:xfrm>
            <a:off x="8920021" y="3824271"/>
            <a:ext cx="374669" cy="462415"/>
          </a:xfrm>
          <a:prstGeom prst="rect">
            <a:avLst/>
          </a:prstGeom>
        </p:spPr>
      </p:pic>
      <p:pic>
        <p:nvPicPr>
          <p:cNvPr id="65" name="Picture 11"/>
          <p:cNvPicPr>
            <a:picLocks noChangeAspect="1"/>
          </p:cNvPicPr>
          <p:nvPr/>
        </p:nvPicPr>
        <p:blipFill rotWithShape="1">
          <a:blip r:embed="rId17"/>
          <a:srcRect l="8228" t="11629" r="8644" b="22381"/>
          <a:stretch>
            <a:fillRect/>
          </a:stretch>
        </p:blipFill>
        <p:spPr>
          <a:xfrm>
            <a:off x="7165971" y="3877630"/>
            <a:ext cx="547535" cy="459469"/>
          </a:xfrm>
          <a:prstGeom prst="rect">
            <a:avLst/>
          </a:prstGeom>
        </p:spPr>
      </p:pic>
      <p:pic>
        <p:nvPicPr>
          <p:cNvPr id="66" name="Picture 13"/>
          <p:cNvPicPr>
            <a:picLocks noChangeAspect="1"/>
          </p:cNvPicPr>
          <p:nvPr/>
        </p:nvPicPr>
        <p:blipFill rotWithShape="1">
          <a:blip r:embed="rId18"/>
          <a:srcRect l="14839" t="7201" r="16035" b="22146"/>
          <a:stretch>
            <a:fillRect/>
          </a:stretch>
        </p:blipFill>
        <p:spPr>
          <a:xfrm>
            <a:off x="5548364" y="3816941"/>
            <a:ext cx="455321" cy="491933"/>
          </a:xfrm>
          <a:prstGeom prst="rect">
            <a:avLst/>
          </a:prstGeom>
        </p:spPr>
      </p:pic>
      <p:pic>
        <p:nvPicPr>
          <p:cNvPr id="67" name="Imagen 97" descr="Logotipo&#10;&#10;Descripción generada automáticament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6416" y="1414996"/>
            <a:ext cx="836448" cy="557662"/>
          </a:xfrm>
          <a:prstGeom prst="rect">
            <a:avLst/>
          </a:prstGeom>
        </p:spPr>
      </p:pic>
      <p:pic>
        <p:nvPicPr>
          <p:cNvPr id="68" name="Picture 6" descr="Material multimedia de Petrono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14" y="5352296"/>
            <a:ext cx="505676" cy="3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itle 7"/>
          <p:cNvSpPr txBox="1"/>
          <p:nvPr/>
        </p:nvSpPr>
        <p:spPr>
          <a:xfrm>
            <a:off x="463745" y="233322"/>
            <a:ext cx="9958192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59595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2400" dirty="0">
                <a:solidFill>
                  <a:srgbClr val="4AA3BF"/>
                </a:solidFill>
              </a:rPr>
              <a:t>The BH</a:t>
            </a:r>
            <a:r>
              <a:rPr lang="en-US" sz="2400" dirty="0">
                <a:solidFill>
                  <a:srgbClr val="4AA3BF"/>
                </a:solidFill>
                <a:latin typeface="Times New Roman" panose="02020603050405020304" charset="0"/>
                <a:cs typeface="Times New Roman" panose="02020603050405020304" charset="0"/>
              </a:rPr>
              <a:t>₂</a:t>
            </a:r>
            <a:r>
              <a:rPr lang="en-US" sz="2400" dirty="0">
                <a:solidFill>
                  <a:srgbClr val="4AA3BF"/>
                </a:solidFill>
              </a:rPr>
              <a:t>C spans 33 projects distributed all along the hydrogen value-chain.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76659" y="6037556"/>
            <a:ext cx="11108619" cy="705266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5617769" y="6092223"/>
            <a:ext cx="5816334" cy="622009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ángulo: esquinas redondeadas 12"/>
          <p:cNvSpPr/>
          <p:nvPr/>
        </p:nvSpPr>
        <p:spPr>
          <a:xfrm>
            <a:off x="8281637" y="4790197"/>
            <a:ext cx="3203641" cy="1189935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: esquinas redondeadas 13"/>
          <p:cNvSpPr/>
          <p:nvPr/>
        </p:nvSpPr>
        <p:spPr>
          <a:xfrm>
            <a:off x="8355229" y="5257026"/>
            <a:ext cx="3079249" cy="687453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8294079" y="3231938"/>
            <a:ext cx="3203641" cy="1480732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ángulo: esquinas redondeadas 15"/>
          <p:cNvSpPr/>
          <p:nvPr/>
        </p:nvSpPr>
        <p:spPr>
          <a:xfrm>
            <a:off x="8363004" y="3534700"/>
            <a:ext cx="3079249" cy="1083513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: esquinas redondeadas 16"/>
          <p:cNvSpPr/>
          <p:nvPr/>
        </p:nvSpPr>
        <p:spPr>
          <a:xfrm>
            <a:off x="8281637" y="1353719"/>
            <a:ext cx="3203641" cy="1345455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ángulo: esquinas redondeadas 17"/>
          <p:cNvSpPr/>
          <p:nvPr/>
        </p:nvSpPr>
        <p:spPr>
          <a:xfrm>
            <a:off x="8355229" y="1795523"/>
            <a:ext cx="3079249" cy="852777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5715642" y="3213728"/>
            <a:ext cx="2378989" cy="2755996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ángulo: esquinas redondeadas 19"/>
          <p:cNvSpPr/>
          <p:nvPr/>
        </p:nvSpPr>
        <p:spPr>
          <a:xfrm>
            <a:off x="5804668" y="3685080"/>
            <a:ext cx="2214051" cy="2224481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/>
          <p:cNvSpPr/>
          <p:nvPr/>
        </p:nvSpPr>
        <p:spPr>
          <a:xfrm>
            <a:off x="5715642" y="1343312"/>
            <a:ext cx="2378989" cy="1817776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ángulo: esquinas redondeadas 21"/>
          <p:cNvSpPr/>
          <p:nvPr/>
        </p:nvSpPr>
        <p:spPr>
          <a:xfrm>
            <a:off x="5806921" y="1946177"/>
            <a:ext cx="2214051" cy="1055513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ángulo: esquinas redondeadas 22"/>
          <p:cNvSpPr/>
          <p:nvPr/>
        </p:nvSpPr>
        <p:spPr>
          <a:xfrm>
            <a:off x="3773729" y="4360607"/>
            <a:ext cx="1757476" cy="1625405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ángulo: esquinas redondeadas 23"/>
          <p:cNvSpPr/>
          <p:nvPr/>
        </p:nvSpPr>
        <p:spPr>
          <a:xfrm>
            <a:off x="3831085" y="4998308"/>
            <a:ext cx="1645964" cy="921661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ángulo: esquinas redondeadas 24"/>
          <p:cNvSpPr/>
          <p:nvPr/>
        </p:nvSpPr>
        <p:spPr>
          <a:xfrm>
            <a:off x="395798" y="3149027"/>
            <a:ext cx="1924259" cy="1645363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ángulo: esquinas redondeadas 25"/>
          <p:cNvSpPr/>
          <p:nvPr/>
        </p:nvSpPr>
        <p:spPr>
          <a:xfrm>
            <a:off x="473727" y="3717872"/>
            <a:ext cx="1749326" cy="1011114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ángulo: esquinas redondeadas 26"/>
          <p:cNvSpPr/>
          <p:nvPr/>
        </p:nvSpPr>
        <p:spPr>
          <a:xfrm>
            <a:off x="2554033" y="1353721"/>
            <a:ext cx="972106" cy="3440669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ángulo: esquinas redondeadas 27"/>
          <p:cNvSpPr/>
          <p:nvPr/>
        </p:nvSpPr>
        <p:spPr>
          <a:xfrm>
            <a:off x="2603053" y="2601457"/>
            <a:ext cx="875506" cy="2136862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ángulo: esquinas redondeadas 28"/>
          <p:cNvSpPr/>
          <p:nvPr/>
        </p:nvSpPr>
        <p:spPr>
          <a:xfrm>
            <a:off x="395798" y="1353721"/>
            <a:ext cx="1924259" cy="1645363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ángulo: esquinas redondeadas 29"/>
          <p:cNvSpPr/>
          <p:nvPr/>
        </p:nvSpPr>
        <p:spPr>
          <a:xfrm>
            <a:off x="489269" y="2101903"/>
            <a:ext cx="1749326" cy="821395"/>
          </a:xfrm>
          <a:prstGeom prst="roundRect">
            <a:avLst>
              <a:gd name="adj" fmla="val 7201"/>
            </a:avLst>
          </a:prstGeom>
          <a:solidFill>
            <a:schemeClr val="bg1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Abrir llave 30"/>
          <p:cNvSpPr/>
          <p:nvPr/>
        </p:nvSpPr>
        <p:spPr>
          <a:xfrm>
            <a:off x="8017945" y="1301080"/>
            <a:ext cx="418326" cy="4740863"/>
          </a:xfrm>
          <a:prstGeom prst="leftBrace">
            <a:avLst>
              <a:gd name="adj1" fmla="val 0"/>
              <a:gd name="adj2" fmla="val 78655"/>
            </a:avLst>
          </a:prstGeom>
          <a:noFill/>
          <a:ln w="19050" cap="rnd" cmpd="sng" algn="ctr">
            <a:solidFill>
              <a:schemeClr val="tx2"/>
            </a:solidFill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Abrir llave 31"/>
          <p:cNvSpPr/>
          <p:nvPr/>
        </p:nvSpPr>
        <p:spPr>
          <a:xfrm>
            <a:off x="5467109" y="1293037"/>
            <a:ext cx="418326" cy="4740863"/>
          </a:xfrm>
          <a:prstGeom prst="leftBrace">
            <a:avLst>
              <a:gd name="adj1" fmla="val 0"/>
              <a:gd name="adj2" fmla="val 35099"/>
            </a:avLst>
          </a:prstGeom>
          <a:noFill/>
          <a:ln w="19050" cap="rnd" cmpd="sng" algn="ctr">
            <a:solidFill>
              <a:schemeClr val="tx2"/>
            </a:solidFill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376659" y="768320"/>
            <a:ext cx="3130341" cy="4172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s-ES" sz="2400" dirty="0" err="1">
                <a:solidFill>
                  <a:srgbClr val="0056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PRODUCTION</a:t>
            </a:r>
            <a:endParaRPr lang="es-ES" sz="2400" dirty="0">
              <a:solidFill>
                <a:srgbClr val="005686"/>
              </a:solidFill>
            </a:endParaRPr>
          </a:p>
        </p:txBody>
      </p:sp>
      <p:sp>
        <p:nvSpPr>
          <p:cNvPr id="34" name="Rectángulo: esquinas redondeadas 33"/>
          <p:cNvSpPr/>
          <p:nvPr/>
        </p:nvSpPr>
        <p:spPr>
          <a:xfrm>
            <a:off x="3773729" y="1353720"/>
            <a:ext cx="1757476" cy="918137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ángulo: esquinas redondeadas 34"/>
          <p:cNvSpPr/>
          <p:nvPr/>
        </p:nvSpPr>
        <p:spPr>
          <a:xfrm>
            <a:off x="3777964" y="2335639"/>
            <a:ext cx="1757476" cy="918137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ángulo: esquinas redondeadas 35"/>
          <p:cNvSpPr/>
          <p:nvPr/>
        </p:nvSpPr>
        <p:spPr>
          <a:xfrm>
            <a:off x="3778481" y="3334959"/>
            <a:ext cx="1757476" cy="918137"/>
          </a:xfrm>
          <a:prstGeom prst="roundRect">
            <a:avLst>
              <a:gd name="adj" fmla="val 7201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ángulo: esquinas redondeadas 36"/>
          <p:cNvSpPr/>
          <p:nvPr/>
        </p:nvSpPr>
        <p:spPr>
          <a:xfrm>
            <a:off x="8289218" y="2746630"/>
            <a:ext cx="3203641" cy="425606"/>
          </a:xfrm>
          <a:prstGeom prst="roundRect">
            <a:avLst>
              <a:gd name="adj" fmla="val 13103"/>
            </a:avLst>
          </a:prstGeom>
          <a:solidFill>
            <a:srgbClr val="005686"/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444715" y="1388293"/>
            <a:ext cx="473857" cy="473857"/>
          </a:xfrm>
          <a:prstGeom prst="rect">
            <a:avLst/>
          </a:prstGeom>
          <a:noFill/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386567" y="1384411"/>
            <a:ext cx="368116" cy="367705"/>
          </a:xfrm>
          <a:prstGeom prst="rect">
            <a:avLst/>
          </a:prstGeom>
        </p:spPr>
      </p:pic>
      <p:pic>
        <p:nvPicPr>
          <p:cNvPr id="40" name="Gráfico 39" descr="Autobús con relleno sólido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179" y="3171104"/>
            <a:ext cx="447037" cy="44703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669213" y="2828754"/>
            <a:ext cx="304344" cy="26717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403025" y="2799772"/>
            <a:ext cx="223252" cy="316611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915928" y="1429265"/>
            <a:ext cx="1570673" cy="5219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RENEWABLE</a:t>
            </a:r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ELECTRICITY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01318" y="2032977"/>
            <a:ext cx="1751900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554032" y="1296073"/>
            <a:ext cx="698278" cy="5847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s-ES" sz="3200" baseline="-10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es-ES" sz="3200" baseline="-10000" dirty="0">
              <a:solidFill>
                <a:schemeClr val="bg1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587230" y="2547849"/>
            <a:ext cx="1079760" cy="76944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Technological</a:t>
            </a:r>
            <a:r>
              <a:rPr lang="es-ES" sz="12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89269" y="3164877"/>
            <a:ext cx="1689283" cy="5232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CIRCULAR </a:t>
            </a:r>
            <a:r>
              <a:rPr lang="es-ES" dirty="0" err="1"/>
              <a:t>ECONOMY</a:t>
            </a:r>
            <a:endParaRPr lang="es-E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38072" y="3715773"/>
            <a:ext cx="1737948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794760" y="1435100"/>
            <a:ext cx="1807845" cy="4603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Ammonia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and H</a:t>
            </a:r>
            <a:r>
              <a:rPr lang="es-ES" sz="1200" b="1" baseline="-10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-bearing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organic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liquids</a:t>
            </a:r>
            <a:endParaRPr lang="es-ES" sz="1200" b="1" baseline="-10000" dirty="0">
              <a:solidFill>
                <a:schemeClr val="bg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834586" y="2378042"/>
            <a:ext cx="1497661" cy="27559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s-ES" sz="1200" b="1" baseline="-10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liquefied H</a:t>
            </a:r>
            <a:r>
              <a:rPr lang="es-ES" sz="1200" b="1" baseline="-10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endParaRPr lang="es-ES" sz="1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3783132" y="3350116"/>
            <a:ext cx="1497661" cy="4603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Synthetic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natural gas (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Power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-gas)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3796440" y="4450261"/>
            <a:ext cx="1696123" cy="4616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Synthetic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liquid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fuels</a:t>
            </a:r>
            <a:endParaRPr lang="es-ES" sz="1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Power-to-liquid</a:t>
            </a:r>
            <a:r>
              <a:rPr lang="es-E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174595" y="1526067"/>
            <a:ext cx="1680741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STORAGE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6316040" y="3310364"/>
            <a:ext cx="1680741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TRANSPORTATION</a:t>
            </a:r>
            <a:endParaRPr lang="es-ES" dirty="0"/>
          </a:p>
        </p:txBody>
      </p:sp>
      <p:sp>
        <p:nvSpPr>
          <p:cNvPr id="55" name="CuadroTexto 54"/>
          <p:cNvSpPr txBox="1"/>
          <p:nvPr/>
        </p:nvSpPr>
        <p:spPr>
          <a:xfrm>
            <a:off x="8752605" y="1486671"/>
            <a:ext cx="1142248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INDUSTRY</a:t>
            </a:r>
            <a:endParaRPr lang="es-E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921696" y="2802449"/>
            <a:ext cx="2233546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SECTOR </a:t>
            </a:r>
            <a:r>
              <a:rPr lang="es-ES" dirty="0" err="1"/>
              <a:t>INTEGRATION</a:t>
            </a:r>
            <a:endParaRPr lang="es-ES" dirty="0"/>
          </a:p>
        </p:txBody>
      </p:sp>
      <p:sp>
        <p:nvSpPr>
          <p:cNvPr id="57" name="CuadroTexto 56"/>
          <p:cNvSpPr txBox="1"/>
          <p:nvPr/>
        </p:nvSpPr>
        <p:spPr>
          <a:xfrm>
            <a:off x="8853708" y="3250563"/>
            <a:ext cx="1646290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MOBILITY</a:t>
            </a:r>
            <a:endParaRPr lang="es-ES" dirty="0"/>
          </a:p>
        </p:txBody>
      </p:sp>
      <p:sp>
        <p:nvSpPr>
          <p:cNvPr id="58" name="CuadroTexto 57"/>
          <p:cNvSpPr txBox="1"/>
          <p:nvPr/>
        </p:nvSpPr>
        <p:spPr>
          <a:xfrm>
            <a:off x="8752605" y="4901958"/>
            <a:ext cx="2090248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OTHERS</a:t>
            </a:r>
            <a:r>
              <a:rPr lang="es-ES" dirty="0"/>
              <a:t> – </a:t>
            </a:r>
            <a:r>
              <a:rPr lang="es-ES" dirty="0" err="1"/>
              <a:t>RESIDENTIAL</a:t>
            </a:r>
            <a:endParaRPr lang="es-ES" dirty="0"/>
          </a:p>
        </p:txBody>
      </p:sp>
      <p:sp>
        <p:nvSpPr>
          <p:cNvPr id="59" name="CuadroTexto 58"/>
          <p:cNvSpPr txBox="1"/>
          <p:nvPr/>
        </p:nvSpPr>
        <p:spPr>
          <a:xfrm>
            <a:off x="6040697" y="1942030"/>
            <a:ext cx="2082342" cy="3987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Technological</a:t>
            </a:r>
            <a:r>
              <a:rPr lang="es-ES" sz="12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</a:t>
            </a:r>
            <a:endParaRPr lang="es-ES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816712" y="3695680"/>
            <a:ext cx="2131240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Technological</a:t>
            </a:r>
            <a:r>
              <a:rPr lang="es-ES" sz="12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861832" y="4457883"/>
            <a:ext cx="1791862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8356150" y="1736172"/>
            <a:ext cx="1822551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Technological</a:t>
            </a:r>
            <a:r>
              <a:rPr lang="es-ES" sz="12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918769" y="1748732"/>
            <a:ext cx="1604561" cy="3987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8334879" y="3469111"/>
            <a:ext cx="1789638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Technological</a:t>
            </a:r>
            <a:r>
              <a:rPr lang="es-ES" sz="12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9878412" y="3481124"/>
            <a:ext cx="1660108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8570625" y="5316442"/>
            <a:ext cx="1781844" cy="3987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accent5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Technological</a:t>
            </a:r>
            <a:r>
              <a:rPr lang="es-ES" sz="12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</a:t>
            </a:r>
            <a:endParaRPr lang="es-ES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552685" y="6053170"/>
            <a:ext cx="3370358" cy="30670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CROSS-CUTTING </a:t>
            </a:r>
            <a:r>
              <a:rPr lang="es-ES" dirty="0" err="1"/>
              <a:t>PROJECTS</a:t>
            </a:r>
            <a:endParaRPr lang="es-ES" dirty="0"/>
          </a:p>
        </p:txBody>
      </p:sp>
      <p:sp>
        <p:nvSpPr>
          <p:cNvPr id="68" name="Rectángulo 67"/>
          <p:cNvSpPr/>
          <p:nvPr/>
        </p:nvSpPr>
        <p:spPr>
          <a:xfrm>
            <a:off x="3832009" y="768320"/>
            <a:ext cx="4533857" cy="4172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s-ES" sz="2400" dirty="0">
                <a:solidFill>
                  <a:srgbClr val="0056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STORAGE/ </a:t>
            </a:r>
            <a:r>
              <a:rPr lang="es-ES" sz="2400" dirty="0" err="1">
                <a:solidFill>
                  <a:srgbClr val="0056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TRANSPORTATION</a:t>
            </a:r>
            <a:endParaRPr lang="es-ES" sz="2400" dirty="0">
              <a:solidFill>
                <a:srgbClr val="005686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8628238" y="769353"/>
            <a:ext cx="2839288" cy="4172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s-ES" sz="2400" dirty="0" err="1">
                <a:solidFill>
                  <a:srgbClr val="0056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END</a:t>
            </a:r>
            <a:r>
              <a:rPr lang="es-ES" sz="2400" dirty="0">
                <a:solidFill>
                  <a:srgbClr val="0056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USES</a:t>
            </a:r>
            <a:endParaRPr lang="es-ES" sz="2400" dirty="0">
              <a:solidFill>
                <a:srgbClr val="005686"/>
              </a:solidFill>
            </a:endParaRPr>
          </a:p>
        </p:txBody>
      </p:sp>
      <p:sp>
        <p:nvSpPr>
          <p:cNvPr id="70" name="Flecha: a la derecha 69"/>
          <p:cNvSpPr/>
          <p:nvPr/>
        </p:nvSpPr>
        <p:spPr>
          <a:xfrm>
            <a:off x="2342407" y="2601457"/>
            <a:ext cx="241161" cy="32366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1" name="Flecha: a la derecha 70"/>
          <p:cNvSpPr/>
          <p:nvPr/>
        </p:nvSpPr>
        <p:spPr>
          <a:xfrm>
            <a:off x="2342407" y="4022491"/>
            <a:ext cx="241161" cy="32366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2102092" y="5070491"/>
            <a:ext cx="629517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</a:t>
            </a:r>
            <a:r>
              <a:rPr lang="es-ES" baseline="-1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es-ES" baseline="-1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3" name="Conector recto de flecha 72"/>
          <p:cNvCxnSpPr/>
          <p:nvPr/>
        </p:nvCxnSpPr>
        <p:spPr>
          <a:xfrm>
            <a:off x="2412318" y="4581270"/>
            <a:ext cx="0" cy="494569"/>
          </a:xfrm>
          <a:prstGeom prst="straightConnector1">
            <a:avLst/>
          </a:prstGeom>
          <a:noFill/>
          <a:ln w="28575" cap="rnd" cmpd="sng" algn="ctr">
            <a:solidFill>
              <a:schemeClr val="tx2"/>
            </a:solidFill>
            <a:prstDash val="solid"/>
            <a:round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2727329" y="5277006"/>
            <a:ext cx="576040" cy="0"/>
          </a:xfrm>
          <a:prstGeom prst="line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 flipV="1">
            <a:off x="3314031" y="3953997"/>
            <a:ext cx="440122" cy="1323010"/>
          </a:xfrm>
          <a:prstGeom prst="line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 flipH="1" flipV="1">
            <a:off x="3303369" y="5267774"/>
            <a:ext cx="450784" cy="328828"/>
          </a:xfrm>
          <a:prstGeom prst="line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brir corchete 76"/>
          <p:cNvSpPr/>
          <p:nvPr/>
        </p:nvSpPr>
        <p:spPr>
          <a:xfrm>
            <a:off x="3671241" y="1296073"/>
            <a:ext cx="306427" cy="4740863"/>
          </a:xfrm>
          <a:prstGeom prst="leftBracket">
            <a:avLst>
              <a:gd name="adj" fmla="val 0"/>
            </a:avLst>
          </a:prstGeom>
          <a:noFill/>
          <a:ln w="19050" cap="rnd" cmpd="sng" algn="ctr">
            <a:solidFill>
              <a:schemeClr val="tx2"/>
            </a:solidFill>
            <a:prstDash val="solid"/>
            <a:round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/>
          <p:cNvSpPr txBox="1"/>
          <p:nvPr/>
        </p:nvSpPr>
        <p:spPr>
          <a:xfrm>
            <a:off x="2144389" y="1105520"/>
            <a:ext cx="572288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s-ES" baseline="-1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</a:t>
            </a:r>
            <a:endParaRPr lang="es-ES" baseline="-1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9" name="Conector recto de flecha 78"/>
          <p:cNvCxnSpPr/>
          <p:nvPr/>
        </p:nvCxnSpPr>
        <p:spPr>
          <a:xfrm>
            <a:off x="2443556" y="1429608"/>
            <a:ext cx="0" cy="494569"/>
          </a:xfrm>
          <a:prstGeom prst="straightConnector1">
            <a:avLst/>
          </a:prstGeom>
          <a:noFill/>
          <a:ln w="28575" cap="rnd" cmpd="sng" algn="ctr">
            <a:solidFill>
              <a:schemeClr val="tx2"/>
            </a:solidFill>
            <a:prstDash val="solid"/>
            <a:round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upo 116"/>
          <p:cNvGrpSpPr/>
          <p:nvPr/>
        </p:nvGrpSpPr>
        <p:grpSpPr>
          <a:xfrm flipH="1">
            <a:off x="5819798" y="3326539"/>
            <a:ext cx="487739" cy="292042"/>
            <a:chOff x="6022976" y="4449763"/>
            <a:chExt cx="808037" cy="458788"/>
          </a:xfrm>
          <a:solidFill>
            <a:schemeClr val="bg1"/>
          </a:solidFill>
        </p:grpSpPr>
        <p:sp>
          <p:nvSpPr>
            <p:cNvPr id="118" name="Freeform 104"/>
            <p:cNvSpPr/>
            <p:nvPr/>
          </p:nvSpPr>
          <p:spPr bwMode="auto">
            <a:xfrm>
              <a:off x="6223000" y="4652963"/>
              <a:ext cx="22225" cy="39688"/>
            </a:xfrm>
            <a:custGeom>
              <a:avLst/>
              <a:gdLst>
                <a:gd name="T0" fmla="*/ 8 w 17"/>
                <a:gd name="T1" fmla="*/ 0 h 30"/>
                <a:gd name="T2" fmla="*/ 17 w 17"/>
                <a:gd name="T3" fmla="*/ 9 h 30"/>
                <a:gd name="T4" fmla="*/ 17 w 17"/>
                <a:gd name="T5" fmla="*/ 21 h 30"/>
                <a:gd name="T6" fmla="*/ 8 w 17"/>
                <a:gd name="T7" fmla="*/ 30 h 30"/>
                <a:gd name="T8" fmla="*/ 0 w 17"/>
                <a:gd name="T9" fmla="*/ 21 h 30"/>
                <a:gd name="T10" fmla="*/ 0 w 17"/>
                <a:gd name="T11" fmla="*/ 9 h 30"/>
                <a:gd name="T12" fmla="*/ 8 w 1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0">
                  <a:moveTo>
                    <a:pt x="8" y="0"/>
                  </a:moveTo>
                  <a:cubicBezTo>
                    <a:pt x="13" y="0"/>
                    <a:pt x="17" y="4"/>
                    <a:pt x="17" y="9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6"/>
                    <a:pt x="13" y="30"/>
                    <a:pt x="8" y="30"/>
                  </a:cubicBezTo>
                  <a:cubicBezTo>
                    <a:pt x="4" y="30"/>
                    <a:pt x="0" y="26"/>
                    <a:pt x="0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s-ES"/>
            </a:p>
          </p:txBody>
        </p:sp>
        <p:sp>
          <p:nvSpPr>
            <p:cNvPr id="119" name="Freeform 105"/>
            <p:cNvSpPr>
              <a:spLocks noEditPoints="1"/>
            </p:cNvSpPr>
            <p:nvPr/>
          </p:nvSpPr>
          <p:spPr bwMode="auto">
            <a:xfrm>
              <a:off x="6022976" y="4449763"/>
              <a:ext cx="808037" cy="458788"/>
            </a:xfrm>
            <a:custGeom>
              <a:avLst/>
              <a:gdLst>
                <a:gd name="T0" fmla="*/ 175 w 607"/>
                <a:gd name="T1" fmla="*/ 250 h 344"/>
                <a:gd name="T2" fmla="*/ 415 w 607"/>
                <a:gd name="T3" fmla="*/ 266 h 344"/>
                <a:gd name="T4" fmla="*/ 175 w 607"/>
                <a:gd name="T5" fmla="*/ 250 h 344"/>
                <a:gd name="T6" fmla="*/ 60 w 607"/>
                <a:gd name="T7" fmla="*/ 250 h 344"/>
                <a:gd name="T8" fmla="*/ 18 w 607"/>
                <a:gd name="T9" fmla="*/ 261 h 344"/>
                <a:gd name="T10" fmla="*/ 117 w 607"/>
                <a:gd name="T11" fmla="*/ 233 h 344"/>
                <a:gd name="T12" fmla="*/ 478 w 607"/>
                <a:gd name="T13" fmla="*/ 326 h 344"/>
                <a:gd name="T14" fmla="*/ 524 w 607"/>
                <a:gd name="T15" fmla="*/ 280 h 344"/>
                <a:gd name="T16" fmla="*/ 581 w 607"/>
                <a:gd name="T17" fmla="*/ 266 h 344"/>
                <a:gd name="T18" fmla="*/ 535 w 607"/>
                <a:gd name="T19" fmla="*/ 250 h 344"/>
                <a:gd name="T20" fmla="*/ 581 w 607"/>
                <a:gd name="T21" fmla="*/ 250 h 344"/>
                <a:gd name="T22" fmla="*/ 562 w 607"/>
                <a:gd name="T23" fmla="*/ 211 h 344"/>
                <a:gd name="T24" fmla="*/ 546 w 607"/>
                <a:gd name="T25" fmla="*/ 218 h 344"/>
                <a:gd name="T26" fmla="*/ 551 w 607"/>
                <a:gd name="T27" fmla="*/ 217 h 344"/>
                <a:gd name="T28" fmla="*/ 558 w 607"/>
                <a:gd name="T29" fmla="*/ 214 h 344"/>
                <a:gd name="T30" fmla="*/ 562 w 607"/>
                <a:gd name="T31" fmla="*/ 211 h 344"/>
                <a:gd name="T32" fmla="*/ 528 w 607"/>
                <a:gd name="T33" fmla="*/ 222 h 344"/>
                <a:gd name="T34" fmla="*/ 522 w 607"/>
                <a:gd name="T35" fmla="*/ 233 h 344"/>
                <a:gd name="T36" fmla="*/ 287 w 607"/>
                <a:gd name="T37" fmla="*/ 223 h 344"/>
                <a:gd name="T38" fmla="*/ 433 w 607"/>
                <a:gd name="T39" fmla="*/ 233 h 344"/>
                <a:gd name="T40" fmla="*/ 255 w 607"/>
                <a:gd name="T41" fmla="*/ 217 h 344"/>
                <a:gd name="T42" fmla="*/ 239 w 607"/>
                <a:gd name="T43" fmla="*/ 233 h 344"/>
                <a:gd name="T44" fmla="*/ 242 w 607"/>
                <a:gd name="T45" fmla="*/ 210 h 344"/>
                <a:gd name="T46" fmla="*/ 248 w 607"/>
                <a:gd name="T47" fmla="*/ 214 h 344"/>
                <a:gd name="T48" fmla="*/ 254 w 607"/>
                <a:gd name="T49" fmla="*/ 216 h 344"/>
                <a:gd name="T50" fmla="*/ 365 w 607"/>
                <a:gd name="T51" fmla="*/ 23 h 344"/>
                <a:gd name="T52" fmla="*/ 457 w 607"/>
                <a:gd name="T53" fmla="*/ 23 h 344"/>
                <a:gd name="T54" fmla="*/ 18 w 607"/>
                <a:gd name="T55" fmla="*/ 126 h 344"/>
                <a:gd name="T56" fmla="*/ 179 w 607"/>
                <a:gd name="T57" fmla="*/ 233 h 344"/>
                <a:gd name="T58" fmla="*/ 117 w 607"/>
                <a:gd name="T59" fmla="*/ 215 h 344"/>
                <a:gd name="T60" fmla="*/ 18 w 607"/>
                <a:gd name="T61" fmla="*/ 233 h 344"/>
                <a:gd name="T62" fmla="*/ 0 w 607"/>
                <a:gd name="T63" fmla="*/ 203 h 344"/>
                <a:gd name="T64" fmla="*/ 24 w 607"/>
                <a:gd name="T65" fmla="*/ 284 h 344"/>
                <a:gd name="T66" fmla="*/ 117 w 607"/>
                <a:gd name="T67" fmla="*/ 344 h 344"/>
                <a:gd name="T68" fmla="*/ 413 w 607"/>
                <a:gd name="T69" fmla="*/ 284 h 344"/>
                <a:gd name="T70" fmla="*/ 542 w 607"/>
                <a:gd name="T71" fmla="*/ 284 h 344"/>
                <a:gd name="T72" fmla="*/ 600 w 607"/>
                <a:gd name="T73" fmla="*/ 265 h 344"/>
                <a:gd name="T74" fmla="*/ 580 w 607"/>
                <a:gd name="T75" fmla="*/ 233 h 344"/>
                <a:gd name="T76" fmla="*/ 607 w 607"/>
                <a:gd name="T77" fmla="*/ 111 h 344"/>
                <a:gd name="T78" fmla="*/ 522 w 607"/>
                <a:gd name="T79" fmla="*/ 40 h 344"/>
                <a:gd name="T80" fmla="*/ 564 w 607"/>
                <a:gd name="T81" fmla="*/ 188 h 344"/>
                <a:gd name="T82" fmla="*/ 559 w 607"/>
                <a:gd name="T83" fmla="*/ 192 h 344"/>
                <a:gd name="T84" fmla="*/ 555 w 607"/>
                <a:gd name="T85" fmla="*/ 195 h 344"/>
                <a:gd name="T86" fmla="*/ 548 w 607"/>
                <a:gd name="T87" fmla="*/ 199 h 344"/>
                <a:gd name="T88" fmla="*/ 543 w 607"/>
                <a:gd name="T89" fmla="*/ 201 h 344"/>
                <a:gd name="T90" fmla="*/ 287 w 607"/>
                <a:gd name="T91" fmla="*/ 205 h 344"/>
                <a:gd name="T92" fmla="*/ 261 w 607"/>
                <a:gd name="T93" fmla="*/ 200 h 344"/>
                <a:gd name="T94" fmla="*/ 256 w 607"/>
                <a:gd name="T95" fmla="*/ 198 h 344"/>
                <a:gd name="T96" fmla="*/ 249 w 607"/>
                <a:gd name="T97" fmla="*/ 194 h 344"/>
                <a:gd name="T98" fmla="*/ 244 w 607"/>
                <a:gd name="T99" fmla="*/ 191 h 344"/>
                <a:gd name="T100" fmla="*/ 217 w 607"/>
                <a:gd name="T101" fmla="*/ 135 h 344"/>
                <a:gd name="T102" fmla="*/ 287 w 607"/>
                <a:gd name="T103" fmla="*/ 40 h 344"/>
                <a:gd name="T104" fmla="*/ 496 w 607"/>
                <a:gd name="T105" fmla="*/ 31 h 344"/>
                <a:gd name="T106" fmla="*/ 446 w 607"/>
                <a:gd name="T107" fmla="*/ 0 h 344"/>
                <a:gd name="T108" fmla="*/ 287 w 607"/>
                <a:gd name="T109" fmla="*/ 23 h 344"/>
                <a:gd name="T110" fmla="*/ 221 w 607"/>
                <a:gd name="T111" fmla="*/ 193 h 344"/>
                <a:gd name="T112" fmla="*/ 196 w 607"/>
                <a:gd name="T113" fmla="*/ 37 h 344"/>
                <a:gd name="T114" fmla="*/ 60 w 607"/>
                <a:gd name="T115" fmla="*/ 28 h 344"/>
                <a:gd name="T116" fmla="*/ 0 w 607"/>
                <a:gd name="T117" fmla="*/ 16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7" h="344">
                  <a:moveTo>
                    <a:pt x="175" y="250"/>
                  </a:move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420" y="250"/>
                    <a:pt x="420" y="250"/>
                    <a:pt x="420" y="250"/>
                  </a:cubicBezTo>
                  <a:cubicBezTo>
                    <a:pt x="418" y="255"/>
                    <a:pt x="416" y="261"/>
                    <a:pt x="415" y="266"/>
                  </a:cubicBezTo>
                  <a:cubicBezTo>
                    <a:pt x="415" y="266"/>
                    <a:pt x="415" y="266"/>
                    <a:pt x="415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9" y="261"/>
                    <a:pt x="177" y="255"/>
                    <a:pt x="175" y="250"/>
                  </a:cubicBezTo>
                  <a:close/>
                  <a:moveTo>
                    <a:pt x="18" y="261"/>
                  </a:moveTo>
                  <a:cubicBezTo>
                    <a:pt x="18" y="250"/>
                    <a:pt x="18" y="250"/>
                    <a:pt x="18" y="250"/>
                  </a:cubicBezTo>
                  <a:cubicBezTo>
                    <a:pt x="60" y="250"/>
                    <a:pt x="60" y="250"/>
                    <a:pt x="60" y="250"/>
                  </a:cubicBezTo>
                  <a:cubicBezTo>
                    <a:pt x="57" y="255"/>
                    <a:pt x="55" y="261"/>
                    <a:pt x="54" y="266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1" y="266"/>
                    <a:pt x="18" y="264"/>
                    <a:pt x="18" y="261"/>
                  </a:cubicBezTo>
                  <a:close/>
                  <a:moveTo>
                    <a:pt x="117" y="326"/>
                  </a:moveTo>
                  <a:cubicBezTo>
                    <a:pt x="92" y="326"/>
                    <a:pt x="71" y="305"/>
                    <a:pt x="71" y="280"/>
                  </a:cubicBezTo>
                  <a:cubicBezTo>
                    <a:pt x="71" y="254"/>
                    <a:pt x="92" y="233"/>
                    <a:pt x="117" y="233"/>
                  </a:cubicBezTo>
                  <a:cubicBezTo>
                    <a:pt x="143" y="233"/>
                    <a:pt x="164" y="254"/>
                    <a:pt x="164" y="280"/>
                  </a:cubicBezTo>
                  <a:cubicBezTo>
                    <a:pt x="164" y="305"/>
                    <a:pt x="143" y="326"/>
                    <a:pt x="117" y="326"/>
                  </a:cubicBezTo>
                  <a:close/>
                  <a:moveTo>
                    <a:pt x="478" y="326"/>
                  </a:moveTo>
                  <a:cubicBezTo>
                    <a:pt x="452" y="326"/>
                    <a:pt x="431" y="305"/>
                    <a:pt x="431" y="280"/>
                  </a:cubicBezTo>
                  <a:cubicBezTo>
                    <a:pt x="431" y="254"/>
                    <a:pt x="452" y="233"/>
                    <a:pt x="478" y="233"/>
                  </a:cubicBezTo>
                  <a:cubicBezTo>
                    <a:pt x="503" y="233"/>
                    <a:pt x="524" y="254"/>
                    <a:pt x="524" y="280"/>
                  </a:cubicBezTo>
                  <a:cubicBezTo>
                    <a:pt x="524" y="305"/>
                    <a:pt x="503" y="326"/>
                    <a:pt x="478" y="326"/>
                  </a:cubicBezTo>
                  <a:close/>
                  <a:moveTo>
                    <a:pt x="582" y="265"/>
                  </a:moveTo>
                  <a:cubicBezTo>
                    <a:pt x="582" y="266"/>
                    <a:pt x="582" y="266"/>
                    <a:pt x="581" y="266"/>
                  </a:cubicBezTo>
                  <a:cubicBezTo>
                    <a:pt x="541" y="266"/>
                    <a:pt x="541" y="266"/>
                    <a:pt x="541" y="266"/>
                  </a:cubicBezTo>
                  <a:cubicBezTo>
                    <a:pt x="541" y="266"/>
                    <a:pt x="541" y="266"/>
                    <a:pt x="541" y="266"/>
                  </a:cubicBezTo>
                  <a:cubicBezTo>
                    <a:pt x="539" y="261"/>
                    <a:pt x="538" y="255"/>
                    <a:pt x="535" y="250"/>
                  </a:cubicBezTo>
                  <a:cubicBezTo>
                    <a:pt x="537" y="250"/>
                    <a:pt x="537" y="250"/>
                    <a:pt x="537" y="250"/>
                  </a:cubicBezTo>
                  <a:cubicBezTo>
                    <a:pt x="571" y="250"/>
                    <a:pt x="571" y="250"/>
                    <a:pt x="571" y="250"/>
                  </a:cubicBezTo>
                  <a:cubicBezTo>
                    <a:pt x="581" y="250"/>
                    <a:pt x="581" y="250"/>
                    <a:pt x="581" y="250"/>
                  </a:cubicBezTo>
                  <a:cubicBezTo>
                    <a:pt x="582" y="250"/>
                    <a:pt x="582" y="251"/>
                    <a:pt x="582" y="251"/>
                  </a:cubicBezTo>
                  <a:cubicBezTo>
                    <a:pt x="582" y="265"/>
                    <a:pt x="582" y="265"/>
                    <a:pt x="582" y="265"/>
                  </a:cubicBezTo>
                  <a:close/>
                  <a:moveTo>
                    <a:pt x="562" y="211"/>
                  </a:moveTo>
                  <a:cubicBezTo>
                    <a:pt x="562" y="233"/>
                    <a:pt x="562" y="233"/>
                    <a:pt x="562" y="233"/>
                  </a:cubicBezTo>
                  <a:cubicBezTo>
                    <a:pt x="546" y="233"/>
                    <a:pt x="546" y="233"/>
                    <a:pt x="546" y="233"/>
                  </a:cubicBezTo>
                  <a:cubicBezTo>
                    <a:pt x="546" y="218"/>
                    <a:pt x="546" y="218"/>
                    <a:pt x="546" y="218"/>
                  </a:cubicBezTo>
                  <a:cubicBezTo>
                    <a:pt x="546" y="218"/>
                    <a:pt x="546" y="218"/>
                    <a:pt x="547" y="218"/>
                  </a:cubicBezTo>
                  <a:cubicBezTo>
                    <a:pt x="548" y="218"/>
                    <a:pt x="549" y="217"/>
                    <a:pt x="550" y="217"/>
                  </a:cubicBezTo>
                  <a:cubicBezTo>
                    <a:pt x="550" y="217"/>
                    <a:pt x="550" y="217"/>
                    <a:pt x="551" y="217"/>
                  </a:cubicBezTo>
                  <a:cubicBezTo>
                    <a:pt x="552" y="216"/>
                    <a:pt x="553" y="216"/>
                    <a:pt x="554" y="215"/>
                  </a:cubicBezTo>
                  <a:cubicBezTo>
                    <a:pt x="554" y="215"/>
                    <a:pt x="555" y="215"/>
                    <a:pt x="555" y="215"/>
                  </a:cubicBezTo>
                  <a:cubicBezTo>
                    <a:pt x="556" y="214"/>
                    <a:pt x="557" y="214"/>
                    <a:pt x="558" y="214"/>
                  </a:cubicBezTo>
                  <a:cubicBezTo>
                    <a:pt x="558" y="213"/>
                    <a:pt x="559" y="213"/>
                    <a:pt x="559" y="213"/>
                  </a:cubicBezTo>
                  <a:cubicBezTo>
                    <a:pt x="560" y="212"/>
                    <a:pt x="561" y="212"/>
                    <a:pt x="561" y="212"/>
                  </a:cubicBezTo>
                  <a:cubicBezTo>
                    <a:pt x="562" y="211"/>
                    <a:pt x="562" y="211"/>
                    <a:pt x="562" y="211"/>
                  </a:cubicBezTo>
                  <a:close/>
                  <a:moveTo>
                    <a:pt x="508" y="223"/>
                  </a:moveTo>
                  <a:cubicBezTo>
                    <a:pt x="518" y="223"/>
                    <a:pt x="518" y="223"/>
                    <a:pt x="518" y="223"/>
                  </a:cubicBezTo>
                  <a:cubicBezTo>
                    <a:pt x="522" y="223"/>
                    <a:pt x="525" y="223"/>
                    <a:pt x="528" y="222"/>
                  </a:cubicBezTo>
                  <a:cubicBezTo>
                    <a:pt x="528" y="233"/>
                    <a:pt x="528" y="233"/>
                    <a:pt x="528" y="233"/>
                  </a:cubicBezTo>
                  <a:cubicBezTo>
                    <a:pt x="522" y="233"/>
                    <a:pt x="522" y="233"/>
                    <a:pt x="522" y="233"/>
                  </a:cubicBezTo>
                  <a:cubicBezTo>
                    <a:pt x="522" y="233"/>
                    <a:pt x="522" y="233"/>
                    <a:pt x="522" y="233"/>
                  </a:cubicBezTo>
                  <a:cubicBezTo>
                    <a:pt x="518" y="229"/>
                    <a:pt x="513" y="226"/>
                    <a:pt x="508" y="223"/>
                  </a:cubicBezTo>
                  <a:close/>
                  <a:moveTo>
                    <a:pt x="273" y="222"/>
                  </a:moveTo>
                  <a:cubicBezTo>
                    <a:pt x="277" y="222"/>
                    <a:pt x="282" y="223"/>
                    <a:pt x="287" y="223"/>
                  </a:cubicBezTo>
                  <a:cubicBezTo>
                    <a:pt x="447" y="223"/>
                    <a:pt x="447" y="223"/>
                    <a:pt x="447" y="223"/>
                  </a:cubicBezTo>
                  <a:cubicBezTo>
                    <a:pt x="442" y="226"/>
                    <a:pt x="437" y="229"/>
                    <a:pt x="433" y="233"/>
                  </a:cubicBezTo>
                  <a:cubicBezTo>
                    <a:pt x="433" y="233"/>
                    <a:pt x="433" y="233"/>
                    <a:pt x="433" y="233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3" y="222"/>
                    <a:pt x="273" y="222"/>
                    <a:pt x="273" y="222"/>
                  </a:cubicBezTo>
                  <a:close/>
                  <a:moveTo>
                    <a:pt x="255" y="217"/>
                  </a:moveTo>
                  <a:cubicBezTo>
                    <a:pt x="255" y="217"/>
                    <a:pt x="255" y="217"/>
                    <a:pt x="255" y="217"/>
                  </a:cubicBezTo>
                  <a:cubicBezTo>
                    <a:pt x="255" y="233"/>
                    <a:pt x="255" y="233"/>
                    <a:pt x="255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1" y="210"/>
                  </a:cubicBezTo>
                  <a:cubicBezTo>
                    <a:pt x="241" y="210"/>
                    <a:pt x="241" y="210"/>
                    <a:pt x="242" y="210"/>
                  </a:cubicBezTo>
                  <a:cubicBezTo>
                    <a:pt x="243" y="211"/>
                    <a:pt x="244" y="211"/>
                    <a:pt x="245" y="212"/>
                  </a:cubicBezTo>
                  <a:cubicBezTo>
                    <a:pt x="245" y="212"/>
                    <a:pt x="245" y="212"/>
                    <a:pt x="246" y="212"/>
                  </a:cubicBezTo>
                  <a:cubicBezTo>
                    <a:pt x="246" y="213"/>
                    <a:pt x="247" y="213"/>
                    <a:pt x="248" y="214"/>
                  </a:cubicBezTo>
                  <a:cubicBezTo>
                    <a:pt x="249" y="214"/>
                    <a:pt x="249" y="214"/>
                    <a:pt x="249" y="214"/>
                  </a:cubicBezTo>
                  <a:cubicBezTo>
                    <a:pt x="250" y="215"/>
                    <a:pt x="251" y="215"/>
                    <a:pt x="252" y="216"/>
                  </a:cubicBezTo>
                  <a:cubicBezTo>
                    <a:pt x="253" y="216"/>
                    <a:pt x="253" y="216"/>
                    <a:pt x="254" y="216"/>
                  </a:cubicBezTo>
                  <a:cubicBezTo>
                    <a:pt x="254" y="216"/>
                    <a:pt x="254" y="217"/>
                    <a:pt x="255" y="217"/>
                  </a:cubicBezTo>
                  <a:close/>
                  <a:moveTo>
                    <a:pt x="457" y="23"/>
                  </a:moveTo>
                  <a:cubicBezTo>
                    <a:pt x="365" y="23"/>
                    <a:pt x="365" y="23"/>
                    <a:pt x="365" y="23"/>
                  </a:cubicBezTo>
                  <a:cubicBezTo>
                    <a:pt x="368" y="19"/>
                    <a:pt x="372" y="17"/>
                    <a:pt x="376" y="17"/>
                  </a:cubicBezTo>
                  <a:cubicBezTo>
                    <a:pt x="446" y="17"/>
                    <a:pt x="446" y="17"/>
                    <a:pt x="446" y="17"/>
                  </a:cubicBezTo>
                  <a:cubicBezTo>
                    <a:pt x="450" y="17"/>
                    <a:pt x="454" y="19"/>
                    <a:pt x="457" y="23"/>
                  </a:cubicBezTo>
                  <a:close/>
                  <a:moveTo>
                    <a:pt x="9" y="175"/>
                  </a:moveTo>
                  <a:cubicBezTo>
                    <a:pt x="14" y="175"/>
                    <a:pt x="18" y="171"/>
                    <a:pt x="18" y="16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233"/>
                    <a:pt x="179" y="233"/>
                    <a:pt x="17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50" y="222"/>
                    <a:pt x="134" y="215"/>
                    <a:pt x="117" y="215"/>
                  </a:cubicBezTo>
                  <a:cubicBezTo>
                    <a:pt x="100" y="215"/>
                    <a:pt x="85" y="222"/>
                    <a:pt x="73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18" y="233"/>
                    <a:pt x="18" y="233"/>
                    <a:pt x="18" y="233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18" y="198"/>
                    <a:pt x="14" y="194"/>
                    <a:pt x="9" y="194"/>
                  </a:cubicBezTo>
                  <a:cubicBezTo>
                    <a:pt x="4" y="194"/>
                    <a:pt x="0" y="198"/>
                    <a:pt x="0" y="203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3"/>
                    <a:pt x="11" y="284"/>
                    <a:pt x="24" y="284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55" y="317"/>
                    <a:pt x="83" y="344"/>
                    <a:pt x="117" y="344"/>
                  </a:cubicBezTo>
                  <a:cubicBezTo>
                    <a:pt x="151" y="344"/>
                    <a:pt x="179" y="317"/>
                    <a:pt x="182" y="284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6" y="317"/>
                    <a:pt x="444" y="344"/>
                    <a:pt x="478" y="344"/>
                  </a:cubicBezTo>
                  <a:cubicBezTo>
                    <a:pt x="512" y="344"/>
                    <a:pt x="540" y="317"/>
                    <a:pt x="542" y="284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81" y="284"/>
                    <a:pt x="581" y="284"/>
                    <a:pt x="581" y="284"/>
                  </a:cubicBezTo>
                  <a:cubicBezTo>
                    <a:pt x="592" y="284"/>
                    <a:pt x="600" y="276"/>
                    <a:pt x="600" y="265"/>
                  </a:cubicBezTo>
                  <a:cubicBezTo>
                    <a:pt x="600" y="251"/>
                    <a:pt x="600" y="251"/>
                    <a:pt x="600" y="251"/>
                  </a:cubicBezTo>
                  <a:cubicBezTo>
                    <a:pt x="600" y="241"/>
                    <a:pt x="592" y="233"/>
                    <a:pt x="581" y="233"/>
                  </a:cubicBezTo>
                  <a:cubicBezTo>
                    <a:pt x="580" y="233"/>
                    <a:pt x="580" y="233"/>
                    <a:pt x="580" y="233"/>
                  </a:cubicBezTo>
                  <a:cubicBezTo>
                    <a:pt x="580" y="198"/>
                    <a:pt x="580" y="198"/>
                    <a:pt x="580" y="198"/>
                  </a:cubicBezTo>
                  <a:cubicBezTo>
                    <a:pt x="596" y="182"/>
                    <a:pt x="607" y="159"/>
                    <a:pt x="607" y="135"/>
                  </a:cubicBezTo>
                  <a:cubicBezTo>
                    <a:pt x="607" y="111"/>
                    <a:pt x="607" y="111"/>
                    <a:pt x="607" y="111"/>
                  </a:cubicBezTo>
                  <a:cubicBezTo>
                    <a:pt x="607" y="64"/>
                    <a:pt x="570" y="25"/>
                    <a:pt x="523" y="23"/>
                  </a:cubicBezTo>
                  <a:cubicBezTo>
                    <a:pt x="518" y="22"/>
                    <a:pt x="514" y="26"/>
                    <a:pt x="514" y="31"/>
                  </a:cubicBezTo>
                  <a:cubicBezTo>
                    <a:pt x="514" y="36"/>
                    <a:pt x="517" y="40"/>
                    <a:pt x="522" y="40"/>
                  </a:cubicBezTo>
                  <a:cubicBezTo>
                    <a:pt x="560" y="43"/>
                    <a:pt x="589" y="73"/>
                    <a:pt x="589" y="111"/>
                  </a:cubicBezTo>
                  <a:cubicBezTo>
                    <a:pt x="589" y="135"/>
                    <a:pt x="589" y="135"/>
                    <a:pt x="589" y="135"/>
                  </a:cubicBezTo>
                  <a:cubicBezTo>
                    <a:pt x="589" y="156"/>
                    <a:pt x="579" y="175"/>
                    <a:pt x="564" y="188"/>
                  </a:cubicBezTo>
                  <a:cubicBezTo>
                    <a:pt x="563" y="189"/>
                    <a:pt x="563" y="189"/>
                    <a:pt x="563" y="189"/>
                  </a:cubicBezTo>
                  <a:cubicBezTo>
                    <a:pt x="562" y="190"/>
                    <a:pt x="561" y="190"/>
                    <a:pt x="561" y="191"/>
                  </a:cubicBezTo>
                  <a:cubicBezTo>
                    <a:pt x="560" y="191"/>
                    <a:pt x="560" y="191"/>
                    <a:pt x="559" y="192"/>
                  </a:cubicBezTo>
                  <a:cubicBezTo>
                    <a:pt x="559" y="192"/>
                    <a:pt x="558" y="192"/>
                    <a:pt x="558" y="193"/>
                  </a:cubicBezTo>
                  <a:cubicBezTo>
                    <a:pt x="557" y="193"/>
                    <a:pt x="556" y="194"/>
                    <a:pt x="555" y="194"/>
                  </a:cubicBezTo>
                  <a:cubicBezTo>
                    <a:pt x="555" y="195"/>
                    <a:pt x="555" y="195"/>
                    <a:pt x="555" y="195"/>
                  </a:cubicBezTo>
                  <a:cubicBezTo>
                    <a:pt x="553" y="196"/>
                    <a:pt x="552" y="196"/>
                    <a:pt x="551" y="197"/>
                  </a:cubicBezTo>
                  <a:cubicBezTo>
                    <a:pt x="551" y="197"/>
                    <a:pt x="551" y="197"/>
                    <a:pt x="550" y="197"/>
                  </a:cubicBezTo>
                  <a:cubicBezTo>
                    <a:pt x="549" y="198"/>
                    <a:pt x="549" y="198"/>
                    <a:pt x="548" y="199"/>
                  </a:cubicBezTo>
                  <a:cubicBezTo>
                    <a:pt x="547" y="199"/>
                    <a:pt x="547" y="199"/>
                    <a:pt x="547" y="199"/>
                  </a:cubicBezTo>
                  <a:cubicBezTo>
                    <a:pt x="546" y="200"/>
                    <a:pt x="545" y="200"/>
                    <a:pt x="544" y="200"/>
                  </a:cubicBezTo>
                  <a:cubicBezTo>
                    <a:pt x="543" y="200"/>
                    <a:pt x="543" y="201"/>
                    <a:pt x="543" y="201"/>
                  </a:cubicBezTo>
                  <a:cubicBezTo>
                    <a:pt x="540" y="202"/>
                    <a:pt x="538" y="202"/>
                    <a:pt x="535" y="203"/>
                  </a:cubicBezTo>
                  <a:cubicBezTo>
                    <a:pt x="530" y="204"/>
                    <a:pt x="524" y="205"/>
                    <a:pt x="518" y="205"/>
                  </a:cubicBezTo>
                  <a:cubicBezTo>
                    <a:pt x="287" y="205"/>
                    <a:pt x="287" y="205"/>
                    <a:pt x="287" y="205"/>
                  </a:cubicBezTo>
                  <a:cubicBezTo>
                    <a:pt x="280" y="205"/>
                    <a:pt x="273" y="204"/>
                    <a:pt x="266" y="202"/>
                  </a:cubicBezTo>
                  <a:cubicBezTo>
                    <a:pt x="265" y="202"/>
                    <a:pt x="264" y="201"/>
                    <a:pt x="263" y="201"/>
                  </a:cubicBezTo>
                  <a:cubicBezTo>
                    <a:pt x="262" y="201"/>
                    <a:pt x="262" y="200"/>
                    <a:pt x="261" y="200"/>
                  </a:cubicBezTo>
                  <a:cubicBezTo>
                    <a:pt x="260" y="200"/>
                    <a:pt x="260" y="200"/>
                    <a:pt x="259" y="199"/>
                  </a:cubicBezTo>
                  <a:cubicBezTo>
                    <a:pt x="259" y="199"/>
                    <a:pt x="258" y="199"/>
                    <a:pt x="257" y="198"/>
                  </a:cubicBezTo>
                  <a:cubicBezTo>
                    <a:pt x="257" y="198"/>
                    <a:pt x="256" y="198"/>
                    <a:pt x="256" y="198"/>
                  </a:cubicBezTo>
                  <a:cubicBezTo>
                    <a:pt x="255" y="197"/>
                    <a:pt x="254" y="197"/>
                    <a:pt x="254" y="197"/>
                  </a:cubicBezTo>
                  <a:cubicBezTo>
                    <a:pt x="253" y="196"/>
                    <a:pt x="253" y="196"/>
                    <a:pt x="252" y="196"/>
                  </a:cubicBezTo>
                  <a:cubicBezTo>
                    <a:pt x="251" y="195"/>
                    <a:pt x="250" y="194"/>
                    <a:pt x="249" y="194"/>
                  </a:cubicBezTo>
                  <a:cubicBezTo>
                    <a:pt x="248" y="193"/>
                    <a:pt x="248" y="193"/>
                    <a:pt x="248" y="193"/>
                  </a:cubicBezTo>
                  <a:cubicBezTo>
                    <a:pt x="247" y="192"/>
                    <a:pt x="246" y="192"/>
                    <a:pt x="246" y="191"/>
                  </a:cubicBezTo>
                  <a:cubicBezTo>
                    <a:pt x="245" y="191"/>
                    <a:pt x="245" y="191"/>
                    <a:pt x="244" y="191"/>
                  </a:cubicBezTo>
                  <a:cubicBezTo>
                    <a:pt x="244" y="190"/>
                    <a:pt x="243" y="190"/>
                    <a:pt x="242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26" y="176"/>
                    <a:pt x="217" y="156"/>
                    <a:pt x="217" y="135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7" y="72"/>
                    <a:pt x="248" y="40"/>
                    <a:pt x="287" y="40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487" y="40"/>
                    <a:pt x="487" y="40"/>
                    <a:pt x="487" y="40"/>
                  </a:cubicBezTo>
                  <a:cubicBezTo>
                    <a:pt x="487" y="40"/>
                    <a:pt x="487" y="40"/>
                    <a:pt x="487" y="40"/>
                  </a:cubicBezTo>
                  <a:cubicBezTo>
                    <a:pt x="492" y="40"/>
                    <a:pt x="496" y="36"/>
                    <a:pt x="496" y="31"/>
                  </a:cubicBezTo>
                  <a:cubicBezTo>
                    <a:pt x="496" y="26"/>
                    <a:pt x="492" y="23"/>
                    <a:pt x="487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2" y="9"/>
                    <a:pt x="460" y="0"/>
                    <a:pt x="44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62" y="0"/>
                    <a:pt x="349" y="9"/>
                    <a:pt x="345" y="23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38" y="23"/>
                    <a:pt x="199" y="62"/>
                    <a:pt x="199" y="111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57"/>
                    <a:pt x="207" y="178"/>
                    <a:pt x="221" y="193"/>
                  </a:cubicBezTo>
                  <a:cubicBezTo>
                    <a:pt x="221" y="233"/>
                    <a:pt x="221" y="233"/>
                    <a:pt x="221" y="233"/>
                  </a:cubicBezTo>
                  <a:cubicBezTo>
                    <a:pt x="196" y="233"/>
                    <a:pt x="196" y="233"/>
                    <a:pt x="196" y="233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28"/>
                    <a:pt x="189" y="21"/>
                    <a:pt x="181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8" y="21"/>
                    <a:pt x="63" y="24"/>
                    <a:pt x="60" y="2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1" y="120"/>
                    <a:pt x="0" y="122"/>
                    <a:pt x="0" y="12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1"/>
                    <a:pt x="4" y="175"/>
                    <a:pt x="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s-ES"/>
            </a:p>
          </p:txBody>
        </p:sp>
        <p:sp>
          <p:nvSpPr>
            <p:cNvPr id="120" name="Freeform 106"/>
            <p:cNvSpPr>
              <a:spLocks noEditPoints="1"/>
            </p:cNvSpPr>
            <p:nvPr/>
          </p:nvSpPr>
          <p:spPr bwMode="auto">
            <a:xfrm>
              <a:off x="6616700" y="4779963"/>
              <a:ext cx="85725" cy="85725"/>
            </a:xfrm>
            <a:custGeom>
              <a:avLst/>
              <a:gdLst>
                <a:gd name="T0" fmla="*/ 32 w 64"/>
                <a:gd name="T1" fmla="*/ 46 h 64"/>
                <a:gd name="T2" fmla="*/ 17 w 64"/>
                <a:gd name="T3" fmla="*/ 32 h 64"/>
                <a:gd name="T4" fmla="*/ 32 w 64"/>
                <a:gd name="T5" fmla="*/ 17 h 64"/>
                <a:gd name="T6" fmla="*/ 46 w 64"/>
                <a:gd name="T7" fmla="*/ 32 h 64"/>
                <a:gd name="T8" fmla="*/ 32 w 64"/>
                <a:gd name="T9" fmla="*/ 46 h 64"/>
                <a:gd name="T10" fmla="*/ 32 w 64"/>
                <a:gd name="T11" fmla="*/ 0 h 64"/>
                <a:gd name="T12" fmla="*/ 0 w 64"/>
                <a:gd name="T13" fmla="*/ 32 h 64"/>
                <a:gd name="T14" fmla="*/ 32 w 64"/>
                <a:gd name="T15" fmla="*/ 64 h 64"/>
                <a:gd name="T16" fmla="*/ 64 w 64"/>
                <a:gd name="T17" fmla="*/ 32 h 64"/>
                <a:gd name="T18" fmla="*/ 32 w 64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46"/>
                  </a:moveTo>
                  <a:cubicBezTo>
                    <a:pt x="24" y="46"/>
                    <a:pt x="17" y="39"/>
                    <a:pt x="17" y="32"/>
                  </a:cubicBezTo>
                  <a:cubicBezTo>
                    <a:pt x="17" y="24"/>
                    <a:pt x="24" y="17"/>
                    <a:pt x="32" y="17"/>
                  </a:cubicBezTo>
                  <a:cubicBezTo>
                    <a:pt x="39" y="17"/>
                    <a:pt x="46" y="24"/>
                    <a:pt x="46" y="32"/>
                  </a:cubicBezTo>
                  <a:cubicBezTo>
                    <a:pt x="46" y="39"/>
                    <a:pt x="39" y="46"/>
                    <a:pt x="32" y="46"/>
                  </a:cubicBezTo>
                  <a:close/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s-ES"/>
            </a:p>
          </p:txBody>
        </p:sp>
        <p:sp>
          <p:nvSpPr>
            <p:cNvPr id="121" name="Freeform 107"/>
            <p:cNvSpPr>
              <a:spLocks noEditPoints="1"/>
            </p:cNvSpPr>
            <p:nvPr/>
          </p:nvSpPr>
          <p:spPr bwMode="auto">
            <a:xfrm>
              <a:off x="6135688" y="4779963"/>
              <a:ext cx="85725" cy="85725"/>
            </a:xfrm>
            <a:custGeom>
              <a:avLst/>
              <a:gdLst>
                <a:gd name="T0" fmla="*/ 32 w 64"/>
                <a:gd name="T1" fmla="*/ 46 h 64"/>
                <a:gd name="T2" fmla="*/ 18 w 64"/>
                <a:gd name="T3" fmla="*/ 32 h 64"/>
                <a:gd name="T4" fmla="*/ 32 w 64"/>
                <a:gd name="T5" fmla="*/ 17 h 64"/>
                <a:gd name="T6" fmla="*/ 47 w 64"/>
                <a:gd name="T7" fmla="*/ 32 h 64"/>
                <a:gd name="T8" fmla="*/ 32 w 64"/>
                <a:gd name="T9" fmla="*/ 46 h 64"/>
                <a:gd name="T10" fmla="*/ 32 w 64"/>
                <a:gd name="T11" fmla="*/ 0 h 64"/>
                <a:gd name="T12" fmla="*/ 0 w 64"/>
                <a:gd name="T13" fmla="*/ 32 h 64"/>
                <a:gd name="T14" fmla="*/ 32 w 64"/>
                <a:gd name="T15" fmla="*/ 64 h 64"/>
                <a:gd name="T16" fmla="*/ 64 w 64"/>
                <a:gd name="T17" fmla="*/ 32 h 64"/>
                <a:gd name="T18" fmla="*/ 32 w 64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46"/>
                  </a:moveTo>
                  <a:cubicBezTo>
                    <a:pt x="24" y="46"/>
                    <a:pt x="18" y="39"/>
                    <a:pt x="18" y="32"/>
                  </a:cubicBezTo>
                  <a:cubicBezTo>
                    <a:pt x="18" y="24"/>
                    <a:pt x="24" y="17"/>
                    <a:pt x="32" y="17"/>
                  </a:cubicBezTo>
                  <a:cubicBezTo>
                    <a:pt x="40" y="17"/>
                    <a:pt x="47" y="24"/>
                    <a:pt x="47" y="32"/>
                  </a:cubicBezTo>
                  <a:cubicBezTo>
                    <a:pt x="47" y="39"/>
                    <a:pt x="40" y="46"/>
                    <a:pt x="32" y="46"/>
                  </a:cubicBezTo>
                  <a:close/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s-ES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6064250" y="4519613"/>
              <a:ext cx="179387" cy="123825"/>
            </a:xfrm>
            <a:custGeom>
              <a:avLst/>
              <a:gdLst>
                <a:gd name="T0" fmla="*/ 117 w 135"/>
                <a:gd name="T1" fmla="*/ 75 h 93"/>
                <a:gd name="T2" fmla="*/ 23 w 135"/>
                <a:gd name="T3" fmla="*/ 75 h 93"/>
                <a:gd name="T4" fmla="*/ 60 w 135"/>
                <a:gd name="T5" fmla="*/ 17 h 93"/>
                <a:gd name="T6" fmla="*/ 117 w 135"/>
                <a:gd name="T7" fmla="*/ 17 h 93"/>
                <a:gd name="T8" fmla="*/ 117 w 135"/>
                <a:gd name="T9" fmla="*/ 75 h 93"/>
                <a:gd name="T10" fmla="*/ 0 w 135"/>
                <a:gd name="T11" fmla="*/ 81 h 93"/>
                <a:gd name="T12" fmla="*/ 11 w 135"/>
                <a:gd name="T13" fmla="*/ 93 h 93"/>
                <a:gd name="T14" fmla="*/ 121 w 135"/>
                <a:gd name="T15" fmla="*/ 93 h 93"/>
                <a:gd name="T16" fmla="*/ 135 w 135"/>
                <a:gd name="T17" fmla="*/ 79 h 93"/>
                <a:gd name="T18" fmla="*/ 135 w 135"/>
                <a:gd name="T19" fmla="*/ 14 h 93"/>
                <a:gd name="T20" fmla="*/ 121 w 135"/>
                <a:gd name="T21" fmla="*/ 0 h 93"/>
                <a:gd name="T22" fmla="*/ 58 w 135"/>
                <a:gd name="T23" fmla="*/ 0 h 93"/>
                <a:gd name="T24" fmla="*/ 46 w 135"/>
                <a:gd name="T25" fmla="*/ 6 h 93"/>
                <a:gd name="T26" fmla="*/ 2 w 135"/>
                <a:gd name="T27" fmla="*/ 75 h 93"/>
                <a:gd name="T28" fmla="*/ 0 w 135"/>
                <a:gd name="T29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93">
                  <a:moveTo>
                    <a:pt x="117" y="75"/>
                  </a:moveTo>
                  <a:cubicBezTo>
                    <a:pt x="23" y="75"/>
                    <a:pt x="23" y="75"/>
                    <a:pt x="23" y="7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75"/>
                    <a:pt x="117" y="75"/>
                    <a:pt x="117" y="75"/>
                  </a:cubicBezTo>
                  <a:close/>
                  <a:moveTo>
                    <a:pt x="0" y="81"/>
                  </a:moveTo>
                  <a:cubicBezTo>
                    <a:pt x="0" y="88"/>
                    <a:pt x="5" y="93"/>
                    <a:pt x="11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9" y="93"/>
                    <a:pt x="135" y="87"/>
                    <a:pt x="135" y="79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6"/>
                    <a:pt x="129" y="0"/>
                    <a:pt x="12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9" y="2"/>
                    <a:pt x="46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7"/>
                    <a:pt x="0" y="79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s-ES"/>
            </a:p>
          </p:txBody>
        </p:sp>
      </p:grpSp>
      <p:pic>
        <p:nvPicPr>
          <p:cNvPr id="123" name="Imagen 122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5804668" y="1437329"/>
            <a:ext cx="389139" cy="388705"/>
          </a:xfrm>
          <a:prstGeom prst="rect">
            <a:avLst/>
          </a:prstGeom>
        </p:spPr>
      </p:pic>
      <p:pic>
        <p:nvPicPr>
          <p:cNvPr id="124" name="Gráfico 1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8571" y="4809141"/>
            <a:ext cx="379200" cy="379200"/>
          </a:xfrm>
          <a:prstGeom prst="rect">
            <a:avLst/>
          </a:prstGeom>
        </p:spPr>
      </p:pic>
      <p:sp>
        <p:nvSpPr>
          <p:cNvPr id="135" name="CuadroTexto 134"/>
          <p:cNvSpPr txBox="1"/>
          <p:nvPr/>
        </p:nvSpPr>
        <p:spPr>
          <a:xfrm>
            <a:off x="5674087" y="6191886"/>
            <a:ext cx="1476977" cy="40011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630" y="2510251"/>
            <a:ext cx="337838" cy="252618"/>
          </a:xfrm>
          <a:prstGeom prst="rect">
            <a:avLst/>
          </a:prstGeom>
        </p:spPr>
      </p:pic>
      <p:pic>
        <p:nvPicPr>
          <p:cNvPr id="150" name="Imagen 1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892" y="4162423"/>
            <a:ext cx="337838" cy="252618"/>
          </a:xfrm>
          <a:prstGeom prst="rect">
            <a:avLst/>
          </a:prstGeom>
        </p:spPr>
      </p:pic>
      <p:pic>
        <p:nvPicPr>
          <p:cNvPr id="152" name="Imagen 1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04" y="2535924"/>
            <a:ext cx="1011674" cy="152827"/>
          </a:xfrm>
          <a:prstGeom prst="rect">
            <a:avLst/>
          </a:prstGeom>
        </p:spPr>
      </p:pic>
      <p:pic>
        <p:nvPicPr>
          <p:cNvPr id="153" name="Imagen 1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58" y="3387450"/>
            <a:ext cx="704308" cy="143596"/>
          </a:xfrm>
          <a:prstGeom prst="rect">
            <a:avLst/>
          </a:prstGeom>
        </p:spPr>
      </p:pic>
      <p:pic>
        <p:nvPicPr>
          <p:cNvPr id="154" name="Imagen 1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9884" y="4066649"/>
            <a:ext cx="470817" cy="205645"/>
          </a:xfrm>
          <a:prstGeom prst="rect">
            <a:avLst/>
          </a:prstGeom>
        </p:spPr>
      </p:pic>
      <p:pic>
        <p:nvPicPr>
          <p:cNvPr id="155" name="Imagen 1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20" y="3596827"/>
            <a:ext cx="468678" cy="366130"/>
          </a:xfrm>
          <a:prstGeom prst="rect">
            <a:avLst/>
          </a:prstGeom>
        </p:spPr>
      </p:pic>
      <p:pic>
        <p:nvPicPr>
          <p:cNvPr id="157" name="Imagen 15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42309" r="24970" b="42472"/>
          <a:stretch>
            <a:fillRect/>
          </a:stretch>
        </p:blipFill>
        <p:spPr>
          <a:xfrm>
            <a:off x="1160912" y="4160438"/>
            <a:ext cx="956823" cy="193007"/>
          </a:xfrm>
          <a:prstGeom prst="rect">
            <a:avLst/>
          </a:prstGeom>
        </p:spPr>
      </p:pic>
      <p:pic>
        <p:nvPicPr>
          <p:cNvPr id="158" name="Imagen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69" y="5325080"/>
            <a:ext cx="468678" cy="366130"/>
          </a:xfrm>
          <a:prstGeom prst="rect">
            <a:avLst/>
          </a:prstGeom>
        </p:spPr>
      </p:pic>
      <p:pic>
        <p:nvPicPr>
          <p:cNvPr id="159" name="Imagen 1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2491" y="5393283"/>
            <a:ext cx="337838" cy="252618"/>
          </a:xfrm>
          <a:prstGeom prst="rect">
            <a:avLst/>
          </a:prstGeom>
        </p:spPr>
      </p:pic>
      <p:pic>
        <p:nvPicPr>
          <p:cNvPr id="160" name="Imagen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76" y="5432185"/>
            <a:ext cx="634221" cy="174814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6" y="2396739"/>
            <a:ext cx="468678" cy="366130"/>
          </a:xfrm>
          <a:prstGeom prst="rect">
            <a:avLst/>
          </a:prstGeom>
        </p:spPr>
      </p:pic>
      <p:pic>
        <p:nvPicPr>
          <p:cNvPr id="162" name="Imagen 16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65706" y="4142199"/>
            <a:ext cx="842665" cy="324633"/>
          </a:xfrm>
          <a:prstGeom prst="rect">
            <a:avLst/>
          </a:prstGeom>
        </p:spPr>
      </p:pic>
      <p:pic>
        <p:nvPicPr>
          <p:cNvPr id="163" name="Imagen 16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75" y="4120555"/>
            <a:ext cx="616539" cy="369853"/>
          </a:xfrm>
          <a:prstGeom prst="rect">
            <a:avLst/>
          </a:prstGeom>
        </p:spPr>
      </p:pic>
      <p:pic>
        <p:nvPicPr>
          <p:cNvPr id="164" name="Imagen 16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28" y="5018018"/>
            <a:ext cx="659185" cy="317399"/>
          </a:xfrm>
          <a:prstGeom prst="rect">
            <a:avLst/>
          </a:prstGeom>
        </p:spPr>
      </p:pic>
      <p:pic>
        <p:nvPicPr>
          <p:cNvPr id="165" name="Imagen 16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73" y="5028264"/>
            <a:ext cx="504730" cy="248742"/>
          </a:xfrm>
          <a:prstGeom prst="rect">
            <a:avLst/>
          </a:prstGeom>
        </p:spPr>
      </p:pic>
      <p:pic>
        <p:nvPicPr>
          <p:cNvPr id="166" name="Imagen 16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5"/>
          <a:stretch>
            <a:fillRect/>
          </a:stretch>
        </p:blipFill>
        <p:spPr>
          <a:xfrm>
            <a:off x="7059345" y="5453018"/>
            <a:ext cx="458298" cy="278344"/>
          </a:xfrm>
          <a:prstGeom prst="rect">
            <a:avLst/>
          </a:prstGeom>
        </p:spPr>
      </p:pic>
      <p:pic>
        <p:nvPicPr>
          <p:cNvPr id="167" name="Imagen 1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45" y="5364257"/>
            <a:ext cx="468678" cy="366130"/>
          </a:xfrm>
          <a:prstGeom prst="rect">
            <a:avLst/>
          </a:prstGeom>
        </p:spPr>
      </p:pic>
      <p:pic>
        <p:nvPicPr>
          <p:cNvPr id="168" name="Imagen 16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8264" y="2119182"/>
            <a:ext cx="581614" cy="248329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54" y="2041652"/>
            <a:ext cx="686263" cy="386023"/>
          </a:xfrm>
          <a:prstGeom prst="rect">
            <a:avLst/>
          </a:prstGeom>
        </p:spPr>
      </p:pic>
      <p:pic>
        <p:nvPicPr>
          <p:cNvPr id="171" name="Imagen 1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3550" y="2194531"/>
            <a:ext cx="337838" cy="252618"/>
          </a:xfrm>
          <a:prstGeom prst="rect">
            <a:avLst/>
          </a:prstGeom>
        </p:spPr>
      </p:pic>
      <p:pic>
        <p:nvPicPr>
          <p:cNvPr id="172" name="Imagen 171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453" y="4249811"/>
            <a:ext cx="722175" cy="430059"/>
          </a:xfrm>
          <a:prstGeom prst="rect">
            <a:avLst/>
          </a:prstGeom>
        </p:spPr>
      </p:pic>
      <p:pic>
        <p:nvPicPr>
          <p:cNvPr id="173" name="Imagen 172" descr="Logotipo, nombre de la empresa&#10;&#10;Descripción generada automáticamente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22" y="4068027"/>
            <a:ext cx="400626" cy="266598"/>
          </a:xfrm>
          <a:prstGeom prst="rect">
            <a:avLst/>
          </a:prstGeom>
        </p:spPr>
      </p:pic>
      <p:pic>
        <p:nvPicPr>
          <p:cNvPr id="174" name="Imagen 17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72" y="3932080"/>
            <a:ext cx="515935" cy="520256"/>
          </a:xfrm>
          <a:prstGeom prst="rect">
            <a:avLst/>
          </a:prstGeom>
        </p:spPr>
      </p:pic>
      <p:pic>
        <p:nvPicPr>
          <p:cNvPr id="175" name="Imagen 17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82" y="3865834"/>
            <a:ext cx="618367" cy="171567"/>
          </a:xfrm>
          <a:prstGeom prst="rect">
            <a:avLst/>
          </a:prstGeom>
        </p:spPr>
      </p:pic>
      <p:pic>
        <p:nvPicPr>
          <p:cNvPr id="176" name="Imagen 17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74" y="4314779"/>
            <a:ext cx="552325" cy="200525"/>
          </a:xfrm>
          <a:prstGeom prst="rect">
            <a:avLst/>
          </a:prstGeom>
        </p:spPr>
      </p:pic>
      <p:pic>
        <p:nvPicPr>
          <p:cNvPr id="177" name="Imagen 17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910447" y="3852927"/>
            <a:ext cx="653425" cy="317008"/>
          </a:xfrm>
          <a:prstGeom prst="rect">
            <a:avLst/>
          </a:prstGeom>
        </p:spPr>
      </p:pic>
      <p:pic>
        <p:nvPicPr>
          <p:cNvPr id="178" name="Imagen 17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953829" y="4249797"/>
            <a:ext cx="624901" cy="309066"/>
          </a:xfrm>
          <a:prstGeom prst="rect">
            <a:avLst/>
          </a:prstGeom>
        </p:spPr>
      </p:pic>
      <p:pic>
        <p:nvPicPr>
          <p:cNvPr id="179" name="Imagen 17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684912" y="3897935"/>
            <a:ext cx="664227" cy="284327"/>
          </a:xfrm>
          <a:prstGeom prst="rect">
            <a:avLst/>
          </a:prstGeom>
        </p:spPr>
      </p:pic>
      <p:pic>
        <p:nvPicPr>
          <p:cNvPr id="181" name="Imagen 18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25" y="5440799"/>
            <a:ext cx="664369" cy="269686"/>
          </a:xfrm>
          <a:prstGeom prst="rect">
            <a:avLst/>
          </a:prstGeom>
        </p:spPr>
      </p:pic>
      <p:pic>
        <p:nvPicPr>
          <p:cNvPr id="183" name="Imagen 18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3038" y="6229912"/>
            <a:ext cx="806195" cy="419550"/>
          </a:xfrm>
          <a:prstGeom prst="rect">
            <a:avLst/>
          </a:prstGeom>
        </p:spPr>
      </p:pic>
      <p:pic>
        <p:nvPicPr>
          <p:cNvPr id="184" name="Imagen 183"/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51" y="6153792"/>
            <a:ext cx="1023239" cy="515031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47" y="6208065"/>
            <a:ext cx="902684" cy="41643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421937" y="6189970"/>
            <a:ext cx="841832" cy="4163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513064" y="2077008"/>
            <a:ext cx="899115" cy="453548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62" y="2360763"/>
            <a:ext cx="500401" cy="278265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3863740" y="4953435"/>
            <a:ext cx="1737948" cy="39878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136802" y="6330054"/>
            <a:ext cx="1819037" cy="359142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8" y="5170431"/>
            <a:ext cx="11700001" cy="8662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851130" y="168804"/>
            <a:ext cx="1206029" cy="914739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400" dirty="0" err="1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40" y="5180830"/>
            <a:ext cx="1251463" cy="8850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183" y="2842608"/>
            <a:ext cx="2111023" cy="14372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1" y="946660"/>
            <a:ext cx="1125683" cy="69272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056" y="1054781"/>
            <a:ext cx="936695" cy="39993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83" y="1057021"/>
            <a:ext cx="703544" cy="39545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92" y="1110855"/>
            <a:ext cx="1071832" cy="28834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/>
          <a:srcRect t="31015" b="31074"/>
          <a:stretch>
            <a:fillRect/>
          </a:stretch>
        </p:blipFill>
        <p:spPr>
          <a:xfrm>
            <a:off x="10136802" y="1118175"/>
            <a:ext cx="952587" cy="25595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3173" y="1007285"/>
            <a:ext cx="890543" cy="53032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6618" y="1691143"/>
            <a:ext cx="1121015" cy="43186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9" y="1760912"/>
            <a:ext cx="1551585" cy="29232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78722" y="1675609"/>
            <a:ext cx="911170" cy="46293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7" b="13387"/>
          <a:stretch>
            <a:fillRect/>
          </a:stretch>
        </p:blipFill>
        <p:spPr>
          <a:xfrm>
            <a:off x="211823" y="2414635"/>
            <a:ext cx="809995" cy="5820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3390" y="2618754"/>
            <a:ext cx="887720" cy="21964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8" y="2419621"/>
            <a:ext cx="805900" cy="44814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6" y="2510977"/>
            <a:ext cx="1629310" cy="24612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43847" y="2477055"/>
            <a:ext cx="718831" cy="31397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1130" y="2514915"/>
            <a:ext cx="1090841" cy="23825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98" y="3214706"/>
            <a:ext cx="1560928" cy="23444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063345" y="3130787"/>
            <a:ext cx="985983" cy="402281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2" y="4024369"/>
            <a:ext cx="733283" cy="28149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32144" y="3841847"/>
            <a:ext cx="1026845" cy="41929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94" y="3931632"/>
            <a:ext cx="858565" cy="29026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94" y="3766694"/>
            <a:ext cx="1167786" cy="56229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94829" y="3860824"/>
            <a:ext cx="859723" cy="3475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82" y="4644414"/>
            <a:ext cx="1179457" cy="339454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12" y="4496526"/>
            <a:ext cx="882361" cy="55919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57" y="1783917"/>
            <a:ext cx="970477" cy="75813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48" y="4515547"/>
            <a:ext cx="1105234" cy="621695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55" y="4730830"/>
            <a:ext cx="937434" cy="19112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20" y="4577459"/>
            <a:ext cx="1084154" cy="43281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" y="5471637"/>
            <a:ext cx="821977" cy="330259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37" y="5477766"/>
            <a:ext cx="655595" cy="24912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10" y="5383339"/>
            <a:ext cx="710478" cy="438202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66" y="5317712"/>
            <a:ext cx="368108" cy="56945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94" y="5430893"/>
            <a:ext cx="936001" cy="39140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195331" y="5197149"/>
            <a:ext cx="1046530" cy="688507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39" y="5471200"/>
            <a:ext cx="972392" cy="331489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1" y="5274299"/>
            <a:ext cx="671150" cy="72399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" y="6024871"/>
            <a:ext cx="1386294" cy="697768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6157560"/>
            <a:ext cx="929245" cy="49570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56" y="6112275"/>
            <a:ext cx="581405" cy="586274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310954" y="6111350"/>
            <a:ext cx="998362" cy="4725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9" t="40000" r="29605" b="37610"/>
          <a:stretch>
            <a:fillRect/>
          </a:stretch>
        </p:blipFill>
        <p:spPr>
          <a:xfrm>
            <a:off x="7767406" y="6220163"/>
            <a:ext cx="1059245" cy="4162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5" y="6330054"/>
            <a:ext cx="1117544" cy="196434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01" y="6297757"/>
            <a:ext cx="1063015" cy="261029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77" y="6159656"/>
            <a:ext cx="944129" cy="435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964607" y="1838243"/>
            <a:ext cx="908774" cy="6795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74" y="1127639"/>
            <a:ext cx="664369" cy="2696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10" y="3178063"/>
            <a:ext cx="1255865" cy="3077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79" y="4577167"/>
            <a:ext cx="890592" cy="500958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0" y="1093821"/>
            <a:ext cx="738975" cy="364184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87" y="990863"/>
            <a:ext cx="938263" cy="527773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1" y="1131532"/>
            <a:ext cx="1138847" cy="2035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71" y="5446419"/>
            <a:ext cx="571988" cy="36035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42" y="6298486"/>
            <a:ext cx="725727" cy="34834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78" y="3230900"/>
            <a:ext cx="937591" cy="2020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526184" y="2457607"/>
            <a:ext cx="471422" cy="471422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" y="3180536"/>
            <a:ext cx="847339" cy="302783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6" y="4655719"/>
            <a:ext cx="921631" cy="364101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93" y="5309610"/>
            <a:ext cx="609600" cy="6096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08" y="3851565"/>
            <a:ext cx="1526364" cy="366066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86" y="3216983"/>
            <a:ext cx="828571" cy="22988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8" y="3700470"/>
            <a:ext cx="938884" cy="563224"/>
          </a:xfrm>
          <a:prstGeom prst="rect">
            <a:avLst/>
          </a:prstGeom>
        </p:spPr>
      </p:pic>
      <p:cxnSp>
        <p:nvCxnSpPr>
          <p:cNvPr id="88" name="Conector recto 87"/>
          <p:cNvCxnSpPr/>
          <p:nvPr/>
        </p:nvCxnSpPr>
        <p:spPr>
          <a:xfrm flipH="1">
            <a:off x="255838" y="938034"/>
            <a:ext cx="11700001" cy="0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n 84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75513" y="168804"/>
            <a:ext cx="495325" cy="654818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75" y="362763"/>
            <a:ext cx="735145" cy="26690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982352" y="284533"/>
            <a:ext cx="813518" cy="423361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5"/>
          <a:stretch>
            <a:fillRect/>
          </a:stretch>
        </p:blipFill>
        <p:spPr>
          <a:xfrm>
            <a:off x="4854036" y="249661"/>
            <a:ext cx="811905" cy="493104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19" y="263177"/>
            <a:ext cx="1179002" cy="466073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321840" y="290530"/>
            <a:ext cx="831743" cy="411367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975333" y="306993"/>
            <a:ext cx="884087" cy="37844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42309" r="24970" b="42472"/>
          <a:stretch>
            <a:fillRect/>
          </a:stretch>
        </p:blipFill>
        <p:spPr>
          <a:xfrm>
            <a:off x="2455219" y="282991"/>
            <a:ext cx="2114072" cy="426444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228517" y="1820244"/>
            <a:ext cx="997085" cy="308043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541239" y="1690165"/>
            <a:ext cx="869709" cy="421938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2743589" y="1715098"/>
            <a:ext cx="1202474" cy="347023"/>
          </a:xfrm>
          <a:prstGeom prst="rect">
            <a:avLst/>
          </a:prstGeom>
        </p:spPr>
      </p:pic>
      <p:pic>
        <p:nvPicPr>
          <p:cNvPr id="98" name="Imagen 97" descr="Logotipo&#10;&#10;Descripción generada automáticamente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782548" y="2788225"/>
            <a:ext cx="2296951" cy="1531393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91956" y="189520"/>
            <a:ext cx="1313642" cy="662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9C8B09-83C0-4104-B9D6-86364EBDAB44}"/>
              </a:ext>
            </a:extLst>
          </p:cNvPr>
          <p:cNvGrpSpPr/>
          <p:nvPr/>
        </p:nvGrpSpPr>
        <p:grpSpPr>
          <a:xfrm>
            <a:off x="6186790" y="0"/>
            <a:ext cx="6005210" cy="6858000"/>
            <a:chOff x="6186790" y="0"/>
            <a:chExt cx="6005210" cy="6858000"/>
          </a:xfrm>
        </p:grpSpPr>
        <p:pic>
          <p:nvPicPr>
            <p:cNvPr id="9" name="Picture 2" descr="Visita a la refinería de Muskiz - ZientziaEus">
              <a:extLst>
                <a:ext uri="{FF2B5EF4-FFF2-40B4-BE49-F238E27FC236}">
                  <a16:creationId xmlns:a16="http://schemas.microsoft.com/office/drawing/2014/main" id="{BC760ECE-34DB-4BB5-A134-995A69C1C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2" t="14112" r="6701" b="9180"/>
            <a:stretch/>
          </p:blipFill>
          <p:spPr bwMode="auto">
            <a:xfrm>
              <a:off x="6186790" y="0"/>
              <a:ext cx="60052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B1170-4747-42BD-9F8C-F990B2E10D60}"/>
                </a:ext>
              </a:extLst>
            </p:cNvPr>
            <p:cNvSpPr/>
            <p:nvPr/>
          </p:nvSpPr>
          <p:spPr>
            <a:xfrm>
              <a:off x="6186790" y="0"/>
              <a:ext cx="6005210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err="1">
                <a:ln>
                  <a:noFill/>
                </a:ln>
                <a:solidFill>
                  <a:srgbClr val="3F2F2A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784CF8-D428-44EF-B5F6-8CF973714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55" r="3462" b="22157"/>
            <a:stretch/>
          </p:blipFill>
          <p:spPr>
            <a:xfrm>
              <a:off x="6385411" y="381000"/>
              <a:ext cx="5425589" cy="11191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06C378-C5B4-44AD-9786-42FF7087CF06}"/>
              </a:ext>
            </a:extLst>
          </p:cNvPr>
          <p:cNvSpPr txBox="1"/>
          <p:nvPr/>
        </p:nvSpPr>
        <p:spPr>
          <a:xfrm>
            <a:off x="381000" y="3208492"/>
            <a:ext cx="5378116" cy="31033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2286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cristina@spri.eus</a:t>
            </a:r>
            <a:endParaRPr lang="en-US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228600">
              <a:lnSpc>
                <a:spcPts val="6000"/>
              </a:lnSpc>
            </a:pPr>
            <a:r>
              <a:rPr lang="en-US" sz="28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arturo.fernandez@repsol.com</a:t>
            </a:r>
            <a:endParaRPr lang="en-US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2286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aisasa@basquetrade.eus</a:t>
            </a:r>
            <a:endParaRPr lang="en-US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2286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BDCA42E-31A8-46ED-87E9-8140C1531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557" y="1592825"/>
            <a:ext cx="1140443" cy="7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5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RY1ppOQ.ijoRcJ1JBf.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GdFJ.GSgeLVO4_14z7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JWlfppQP2eNn9_SAu9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4EVTE7RI2icfcoqv.oPQ"/>
</p:tagLst>
</file>

<file path=ppt/theme/theme1.xml><?xml version="1.0" encoding="utf-8"?>
<a:theme xmlns:a="http://schemas.openxmlformats.org/drawingml/2006/main" name="1_BCG Grid 16:9">
  <a:themeElements>
    <a:clrScheme name="Repsol 2019'">
      <a:dk1>
        <a:srgbClr val="000000"/>
      </a:dk1>
      <a:lt1>
        <a:srgbClr val="FFFFFF"/>
      </a:lt1>
      <a:dk2>
        <a:srgbClr val="6E6259"/>
      </a:dk2>
      <a:lt2>
        <a:srgbClr val="F2F2F2"/>
      </a:lt2>
      <a:accent1>
        <a:srgbClr val="CB6B05"/>
      </a:accent1>
      <a:accent2>
        <a:srgbClr val="DBD5CF"/>
      </a:accent2>
      <a:accent3>
        <a:srgbClr val="ED7D31"/>
      </a:accent3>
      <a:accent4>
        <a:srgbClr val="ACA39A"/>
      </a:accent4>
      <a:accent5>
        <a:srgbClr val="003B5C"/>
      </a:accent5>
      <a:accent6>
        <a:srgbClr val="FF0000"/>
      </a:accent6>
      <a:hlink>
        <a:srgbClr val="5F8AA3"/>
      </a:hlink>
      <a:folHlink>
        <a:srgbClr val="CB6B05"/>
      </a:folHlink>
    </a:clrScheme>
    <a:fontScheme name="BH2C-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noAutofit/>
      </a:bodyPr>
      <a:lstStyle>
        <a:defPPr algn="ctr">
          <a:spcBef>
            <a:spcPct val="0"/>
          </a:spcBef>
          <a:spcAft>
            <a:spcPct val="0"/>
          </a:spcAft>
          <a:defRPr sz="2400" dirty="0" err="1" smtClean="0">
            <a:solidFill>
              <a:srgbClr val="FFFFFF">
                <a:lumMod val="100000"/>
              </a:srgbClr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 cap="rnd" cmpd="sng" algn="ctr">
          <a:solidFill>
            <a:schemeClr val="tx2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norm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White">
    <a:dk1>
      <a:srgbClr val="15363F"/>
    </a:dk1>
    <a:lt1>
      <a:srgbClr val="3F2F2A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89A9070499D843B1F3437ECFEB59F9" ma:contentTypeVersion="13" ma:contentTypeDescription="Crear nuevo documento." ma:contentTypeScope="" ma:versionID="e46d0a3dca91ff5a99460f7095e9aa09">
  <xsd:schema xmlns:xsd="http://www.w3.org/2001/XMLSchema" xmlns:xs="http://www.w3.org/2001/XMLSchema" xmlns:p="http://schemas.microsoft.com/office/2006/metadata/properties" xmlns:ns2="c4aca592-0be8-4ab0-8c70-c7bd1f0cfc4d" xmlns:ns3="ef65b18d-4d27-4f8a-abbe-3a756d57c8d3" targetNamespace="http://schemas.microsoft.com/office/2006/metadata/properties" ma:root="true" ma:fieldsID="3dab88d2cab1f73455b7968f55cc8923" ns2:_="" ns3:_="">
    <xsd:import namespace="c4aca592-0be8-4ab0-8c70-c7bd1f0cfc4d"/>
    <xsd:import namespace="ef65b18d-4d27-4f8a-abbe-3a756d57c8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ca592-0be8-4ab0-8c70-c7bd1f0cf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5b18d-4d27-4f8a-abbe-3a756d57c8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460F77-D981-4A79-B813-B674A486E237}"/>
</file>

<file path=customXml/itemProps2.xml><?xml version="1.0" encoding="utf-8"?>
<ds:datastoreItem xmlns:ds="http://schemas.openxmlformats.org/officeDocument/2006/customXml" ds:itemID="{2932CB48-CBA3-43AC-AB01-5C99C27163CF}"/>
</file>

<file path=customXml/itemProps3.xml><?xml version="1.0" encoding="utf-8"?>
<ds:datastoreItem xmlns:ds="http://schemas.openxmlformats.org/officeDocument/2006/customXml" ds:itemID="{35E51C98-6C01-46C5-BE9B-173009217A8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266</Words>
  <Application>Microsoft Office PowerPoint</Application>
  <PresentationFormat>Panorámica</PresentationFormat>
  <Paragraphs>102</Paragraphs>
  <Slides>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Arial Narrow</vt:lpstr>
      <vt:lpstr>Calibri</vt:lpstr>
      <vt:lpstr>Graphik</vt:lpstr>
      <vt:lpstr>Secular One</vt:lpstr>
      <vt:lpstr>Segoe UI</vt:lpstr>
      <vt:lpstr>System Font</vt:lpstr>
      <vt:lpstr>Times New Roman</vt:lpstr>
      <vt:lpstr>Trebuchet MS</vt:lpstr>
      <vt:lpstr>1_BCG Grid 16:9</vt:lpstr>
      <vt:lpstr>Office Theme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Pero Baig</dc:creator>
  <cp:lastModifiedBy>Oyón, Cristina</cp:lastModifiedBy>
  <cp:revision>13</cp:revision>
  <dcterms:created xsi:type="dcterms:W3CDTF">2022-02-21T19:18:00Z</dcterms:created>
  <dcterms:modified xsi:type="dcterms:W3CDTF">2022-02-24T10:32:16Z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1119503-6b46-4a43-a658-e1d3aca29592_Enabled">
    <vt:lpwstr>true</vt:lpwstr>
  </property>
  <property fmtid="{D5CDD505-2E9C-101B-9397-08002B2CF9AE}" pid="3" name="MSIP_Label_d1119503-6b46-4a43-a658-e1d3aca29592_SetDate">
    <vt:lpwstr>2022-02-21T19:50:01Z</vt:lpwstr>
  </property>
  <property fmtid="{D5CDD505-2E9C-101B-9397-08002B2CF9AE}" pid="4" name="MSIP_Label_d1119503-6b46-4a43-a658-e1d3aca29592_Method">
    <vt:lpwstr>Standard</vt:lpwstr>
  </property>
  <property fmtid="{D5CDD505-2E9C-101B-9397-08002B2CF9AE}" pid="5" name="MSIP_Label_d1119503-6b46-4a43-a658-e1d3aca29592_Name">
    <vt:lpwstr>No Additional Protections</vt:lpwstr>
  </property>
  <property fmtid="{D5CDD505-2E9C-101B-9397-08002B2CF9AE}" pid="6" name="MSIP_Label_d1119503-6b46-4a43-a658-e1d3aca29592_SiteId">
    <vt:lpwstr>0a25214f-ee52-483c-b96b-dc79f3227a6f</vt:lpwstr>
  </property>
  <property fmtid="{D5CDD505-2E9C-101B-9397-08002B2CF9AE}" pid="7" name="MSIP_Label_d1119503-6b46-4a43-a658-e1d3aca29592_ActionId">
    <vt:lpwstr>9e4fcc4a-60f2-43e3-a790-9959e297dd93</vt:lpwstr>
  </property>
  <property fmtid="{D5CDD505-2E9C-101B-9397-08002B2CF9AE}" pid="8" name="MSIP_Label_d1119503-6b46-4a43-a658-e1d3aca29592_ContentBits">
    <vt:lpwstr>0</vt:lpwstr>
  </property>
  <property fmtid="{D5CDD505-2E9C-101B-9397-08002B2CF9AE}" pid="9" name="ICV">
    <vt:lpwstr>12998EBADD9D49CD8212885A9D4AE061</vt:lpwstr>
  </property>
  <property fmtid="{D5CDD505-2E9C-101B-9397-08002B2CF9AE}" pid="10" name="KSOProductBuildVer">
    <vt:lpwstr>3082-11.2.0.10463</vt:lpwstr>
  </property>
  <property fmtid="{D5CDD505-2E9C-101B-9397-08002B2CF9AE}" pid="11" name="ContentTypeId">
    <vt:lpwstr>0x010100A489A9070499D843B1F3437ECFEB59F9</vt:lpwstr>
  </property>
</Properties>
</file>