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7"/>
  </p:notesMasterIdLst>
  <p:handoutMasterIdLst>
    <p:handoutMasterId r:id="rId18"/>
  </p:handoutMasterIdLst>
  <p:sldIdLst>
    <p:sldId id="1906" r:id="rId2"/>
    <p:sldId id="1855" r:id="rId3"/>
    <p:sldId id="1854" r:id="rId4"/>
    <p:sldId id="1903" r:id="rId5"/>
    <p:sldId id="1910" r:id="rId6"/>
    <p:sldId id="1911" r:id="rId7"/>
    <p:sldId id="1925" r:id="rId8"/>
    <p:sldId id="1921" r:id="rId9"/>
    <p:sldId id="1923" r:id="rId10"/>
    <p:sldId id="1916" r:id="rId11"/>
    <p:sldId id="1917" r:id="rId12"/>
    <p:sldId id="1895" r:id="rId13"/>
    <p:sldId id="1450" r:id="rId14"/>
    <p:sldId id="1914" r:id="rId15"/>
    <p:sldId id="1287" r:id="rId16"/>
  </p:sldIdLst>
  <p:sldSz cx="9144000" cy="5143500" type="screen16x9"/>
  <p:notesSz cx="6797675" cy="9874250"/>
  <p:custDataLst>
    <p:tags r:id="rId19"/>
  </p:custDataLst>
  <p:defaultTextStyle>
    <a:defPPr>
      <a:defRPr lang="es-ES"/>
    </a:defPPr>
    <a:lvl1pPr marL="0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0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42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12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84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56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26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98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68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" userDrawn="1">
          <p15:clr>
            <a:srgbClr val="A4A3A4"/>
          </p15:clr>
        </p15:guide>
        <p15:guide id="2" pos="3107" userDrawn="1">
          <p15:clr>
            <a:srgbClr val="A4A3A4"/>
          </p15:clr>
        </p15:guide>
        <p15:guide id="3" pos="1338" userDrawn="1">
          <p15:clr>
            <a:srgbClr val="A4A3A4"/>
          </p15:clr>
        </p15:guide>
        <p15:guide id="4" pos="1927" userDrawn="1">
          <p15:clr>
            <a:srgbClr val="A4A3A4"/>
          </p15:clr>
        </p15:guide>
        <p15:guide id="5" pos="5692" userDrawn="1">
          <p15:clr>
            <a:srgbClr val="A4A3A4"/>
          </p15:clr>
        </p15:guide>
        <p15:guide id="6" orient="horz" pos="2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BFA"/>
    <a:srgbClr val="EEF5F7"/>
    <a:srgbClr val="FCF5F0"/>
    <a:srgbClr val="C9E5E0"/>
    <a:srgbClr val="DDE9F5"/>
    <a:srgbClr val="FCF1E5"/>
    <a:srgbClr val="EEEADF"/>
    <a:srgbClr val="BECF33"/>
    <a:srgbClr val="7AB33D"/>
    <a:srgbClr val="70B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66492" autoAdjust="0"/>
  </p:normalViewPr>
  <p:slideViewPr>
    <p:cSldViewPr snapToObjects="1" showGuides="1">
      <p:cViewPr varScale="1">
        <p:scale>
          <a:sx n="100" d="100"/>
          <a:sy n="100" d="100"/>
        </p:scale>
        <p:origin x="1890" y="78"/>
      </p:cViewPr>
      <p:guideLst>
        <p:guide orient="horz" pos="32"/>
        <p:guide pos="3107"/>
        <p:guide pos="1338"/>
        <p:guide pos="1927"/>
        <p:guide pos="5692"/>
        <p:guide orient="horz" pos="2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 showGuides="1">
      <p:cViewPr varScale="1">
        <p:scale>
          <a:sx n="83" d="100"/>
          <a:sy n="83" d="100"/>
        </p:scale>
        <p:origin x="-3616" y="-10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Bizkaia</c:v>
                </c:pt>
              </c:strCache>
            </c:strRef>
          </c:tx>
          <c:spPr>
            <a:solidFill>
              <a:srgbClr val="73AF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255</c:v>
                </c:pt>
                <c:pt idx="1">
                  <c:v>266</c:v>
                </c:pt>
                <c:pt idx="2">
                  <c:v>271</c:v>
                </c:pt>
                <c:pt idx="3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CC-4967-B96D-13B2914F381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Gipuzkoa</c:v>
                </c:pt>
              </c:strCache>
            </c:strRef>
          </c:tx>
          <c:spPr>
            <a:solidFill>
              <a:srgbClr val="C9D3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138</c:v>
                </c:pt>
                <c:pt idx="1">
                  <c:v>140</c:v>
                </c:pt>
                <c:pt idx="2">
                  <c:v>157</c:v>
                </c:pt>
                <c:pt idx="3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CC-4967-B96D-13B2914F381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Araba</c:v>
                </c:pt>
              </c:strCache>
            </c:strRef>
          </c:tx>
          <c:spPr>
            <a:solidFill>
              <a:srgbClr val="84B8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137</c:v>
                </c:pt>
                <c:pt idx="1">
                  <c:v>138</c:v>
                </c:pt>
                <c:pt idx="2">
                  <c:v>144</c:v>
                </c:pt>
                <c:pt idx="3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CC-4967-B96D-13B2914F3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7207560"/>
        <c:axId val="2068028616"/>
        <c:axId val="0"/>
      </c:bar3DChart>
      <c:catAx>
        <c:axId val="212720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68028616"/>
        <c:crosses val="autoZero"/>
        <c:auto val="1"/>
        <c:lblAlgn val="ctr"/>
        <c:lblOffset val="100"/>
        <c:noMultiLvlLbl val="0"/>
      </c:catAx>
      <c:valAx>
        <c:axId val="2068028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7207560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Bizkaia</c:v>
                </c:pt>
              </c:strCache>
            </c:strRef>
          </c:tx>
          <c:spPr>
            <a:solidFill>
              <a:srgbClr val="73AF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10</c:v>
                </c:pt>
                <c:pt idx="2">
                  <c:v>11</c:v>
                </c:pt>
                <c:pt idx="3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E-43D8-B9E2-C19DFB05D89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Gipuzkoa</c:v>
                </c:pt>
              </c:strCache>
            </c:strRef>
          </c:tx>
          <c:spPr>
            <a:solidFill>
              <a:srgbClr val="C9D3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4.8</c:v>
                </c:pt>
                <c:pt idx="1">
                  <c:v>5</c:v>
                </c:pt>
                <c:pt idx="2">
                  <c:v>5.2</c:v>
                </c:pt>
                <c:pt idx="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DE-43D8-B9E2-C19DFB05D89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Araba</c:v>
                </c:pt>
              </c:strCache>
            </c:strRef>
          </c:tx>
          <c:spPr>
            <a:solidFill>
              <a:srgbClr val="84B8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3.1</c:v>
                </c:pt>
                <c:pt idx="1">
                  <c:v>3.4</c:v>
                </c:pt>
                <c:pt idx="2">
                  <c:v>3.3</c:v>
                </c:pt>
                <c:pt idx="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DE-43D8-B9E2-C19DFB05D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7159128"/>
        <c:axId val="2126611544"/>
        <c:axId val="0"/>
      </c:bar3DChart>
      <c:catAx>
        <c:axId val="212715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26611544"/>
        <c:crosses val="autoZero"/>
        <c:auto val="1"/>
        <c:lblAlgn val="ctr"/>
        <c:lblOffset val="100"/>
        <c:noMultiLvlLbl val="0"/>
      </c:catAx>
      <c:valAx>
        <c:axId val="2126611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7159128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Miles m2 edificios</c:v>
                </c:pt>
              </c:strCache>
            </c:strRef>
          </c:tx>
          <c:spPr>
            <a:solidFill>
              <a:srgbClr val="84B818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84B818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D73B-46E9-A5CE-5711497DC073}"/>
              </c:ext>
            </c:extLst>
          </c:dPt>
          <c:dPt>
            <c:idx val="1"/>
            <c:bubble3D val="0"/>
            <c:spPr>
              <a:solidFill>
                <a:srgbClr val="C9D31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D73B-46E9-A5CE-5711497DC07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Superficie ocupada</c:v>
                </c:pt>
                <c:pt idx="1">
                  <c:v>Superficie libre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113.9</c:v>
                </c:pt>
                <c:pt idx="1">
                  <c:v>57.8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B-46E9-A5CE-5711497D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Miles m2 edificios</c:v>
                </c:pt>
              </c:strCache>
            </c:strRef>
          </c:tx>
          <c:spPr>
            <a:solidFill>
              <a:srgbClr val="84B818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84B818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726-46E4-9DF8-7DD158EF3B97}"/>
              </c:ext>
            </c:extLst>
          </c:dPt>
          <c:dPt>
            <c:idx val="1"/>
            <c:bubble3D val="0"/>
            <c:spPr>
              <a:solidFill>
                <a:srgbClr val="C9D31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A726-46E4-9DF8-7DD158EF3B97}"/>
              </c:ext>
            </c:extLst>
          </c:dPt>
          <c:dLbls>
            <c:dLbl>
              <c:idx val="0"/>
              <c:layout>
                <c:manualLayout>
                  <c:x val="-1.0175151478895601E-2"/>
                  <c:y val="1.1330550062518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26-46E4-9DF8-7DD158EF3B9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Superficie ocupada</c:v>
                </c:pt>
                <c:pt idx="1">
                  <c:v>Superficie libre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1638.8</c:v>
                </c:pt>
                <c:pt idx="1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26-46E4-9DF8-7DD158EF3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</c:spPr>
    </c:plotArea>
    <c:plotVisOnly val="1"/>
    <c:dispBlanksAs val="gap"/>
    <c:showDLblsOverMax val="0"/>
  </c:chart>
  <c:spPr>
    <a:noFill/>
    <a:ln>
      <a:noFill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5B29DC9-D08B-4949-81E2-39C6CEC68F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l">
              <a:defRPr sz="1200"/>
            </a:lvl1pPr>
          </a:lstStyle>
          <a:p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99F9DC3-28BB-D94C-85E9-90396F03A5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r">
              <a:defRPr sz="1200"/>
            </a:lvl1pPr>
          </a:lstStyle>
          <a:p>
            <a:fld id="{44FE4C93-B9AD-774B-B059-E1A53E3045D5}" type="datetimeFigureOut">
              <a:rPr lang="es-ES" smtClean="0">
                <a:latin typeface="Soho Gothic Pro Light" panose="020B0303030504020204" pitchFamily="34" charset="0"/>
              </a:rPr>
              <a:t>18/10/2021</a:t>
            </a:fld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33F6B1-C943-874F-81C8-5CB8F4F2E2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l">
              <a:defRPr sz="1200"/>
            </a:lvl1pPr>
          </a:lstStyle>
          <a:p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B7C242-1592-974F-B931-024110D2C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6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r">
              <a:defRPr sz="1200"/>
            </a:lvl1pPr>
          </a:lstStyle>
          <a:p>
            <a:fld id="{13E42EBE-F2C8-DB4B-9CF8-781446FF5229}" type="slidenum">
              <a:rPr lang="es-ES" smtClean="0">
                <a:latin typeface="Soho Gothic Pro Light" panose="020B0303030504020204" pitchFamily="34" charset="0"/>
              </a:rPr>
              <a:t>‹Nº›</a:t>
            </a:fld>
            <a:endParaRPr lang="es-ES" dirty="0">
              <a:latin typeface="Soho Gothic Pro Light" panose="020B0303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96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l">
              <a:defRPr sz="1200">
                <a:latin typeface="Soho Gothic Pro Light" panose="020B0303030504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r">
              <a:defRPr sz="1200">
                <a:latin typeface="Soho Gothic Pro Light" panose="020B0303030504020204" pitchFamily="34" charset="0"/>
              </a:defRPr>
            </a:lvl1pPr>
          </a:lstStyle>
          <a:p>
            <a:fld id="{C82A976D-0EBD-E345-809C-21C952C27942}" type="datetimeFigureOut">
              <a:rPr lang="es-ES" smtClean="0"/>
              <a:pPr/>
              <a:t>18/10/2021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5" tIns="46184" rIns="92365" bIns="46184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985"/>
            <a:ext cx="5438140" cy="3887984"/>
          </a:xfrm>
          <a:prstGeom prst="rect">
            <a:avLst/>
          </a:prstGeom>
        </p:spPr>
        <p:txBody>
          <a:bodyPr vert="horz" lIns="92365" tIns="46184" rIns="92365" bIns="46184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4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l">
              <a:defRPr sz="1200">
                <a:latin typeface="Soho Gothic Pro Light" panose="020B0303030504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6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r">
              <a:defRPr sz="1200">
                <a:latin typeface="Soho Gothic Pro Light" panose="020B0303030504020204" pitchFamily="34" charset="0"/>
              </a:defRPr>
            </a:lvl1pPr>
          </a:lstStyle>
          <a:p>
            <a:fld id="{7001BFE9-5FDD-E045-9186-025D4134121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423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Soho Gothic Pro Light" panose="020B0303030504020204" pitchFamily="34" charset="0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4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856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85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617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495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373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630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463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929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62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303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9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36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559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36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Portad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002" y="3311208"/>
            <a:ext cx="4238625" cy="2178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es-ES" dirty="0"/>
              <a:t>Editar el subtitulo de la presentación 
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1821522"/>
            <a:ext cx="4733059" cy="12362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000"/>
            </a:lvl1pPr>
          </a:lstStyle>
          <a:p>
            <a:r>
              <a:rPr lang="es-ES" dirty="0"/>
              <a:t>Haga clic para el título principal</a:t>
            </a:r>
            <a:endParaRPr lang="en-US" dirty="0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0ED2E0BC-0F09-B942-97D8-1F9D0BA0C1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2002" y="3639821"/>
            <a:ext cx="4238625" cy="1495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es-ES" dirty="0"/>
              <a:t>Lugar. 00.00.0000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5FE453-3A51-064C-9757-E79594281F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2001" y="739776"/>
            <a:ext cx="1349375" cy="47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s-ES" dirty="0"/>
              <a:t>Logo cliente</a:t>
            </a:r>
          </a:p>
        </p:txBody>
      </p:sp>
    </p:spTree>
    <p:extLst>
      <p:ext uri="{BB962C8B-B14F-4D97-AF65-F5344CB8AC3E}">
        <p14:creationId xmlns:p14="http://schemas.microsoft.com/office/powerpoint/2010/main" val="1676536251"/>
      </p:ext>
    </p:extLst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3716723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000" b="0" i="0" baseline="0" dirty="0">
              <a:latin typeface="Playfair Display" panose="00000500000000000000" pitchFamily="2" charset="0"/>
              <a:ea typeface="+mj-ea"/>
              <a:cs typeface="+mj-cs"/>
              <a:sym typeface="Playfair Display" panose="00000500000000000000" pitchFamily="2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299567"/>
            <a:ext cx="8639588" cy="6895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s-ES" dirty="0"/>
              <a:t>Haga clic para modificar el título de esta página, cuentas con dos líneas para títulos extensos</a:t>
            </a:r>
            <a:endParaRPr lang="en-US" dirty="0"/>
          </a:p>
        </p:txBody>
      </p:sp>
      <p:sp>
        <p:nvSpPr>
          <p:cNvPr id="9" name="12 Marcador de texto"/>
          <p:cNvSpPr>
            <a:spLocks noGrp="1"/>
          </p:cNvSpPr>
          <p:nvPr>
            <p:ph type="body" sz="quarter" idx="13"/>
          </p:nvPr>
        </p:nvSpPr>
        <p:spPr>
          <a:xfrm>
            <a:off x="252000" y="80498"/>
            <a:ext cx="8639588" cy="1886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>
              <a:buNone/>
              <a:defRPr kumimoji="0" lang="es-ES" sz="800" b="0" i="0" u="none" strike="noStrike" kern="1200" cap="none" spc="0" normalizeH="0" baseline="0" dirty="0" smtClean="0">
                <a:ln>
                  <a:noFill/>
                </a:ln>
                <a:solidFill>
                  <a:srgbClr val="1A3B47"/>
                </a:solidFill>
                <a:effectLst/>
                <a:uLnTx/>
                <a:uFillTx/>
                <a:latin typeface="Soho Gothic Pro" panose="020B0503030504020204" pitchFamily="34" charset="0"/>
                <a:ea typeface="+mn-ea"/>
                <a:cs typeface="Soho Gothic Pro" panose="020B05030305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D3935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lang="es-ES" dirty="0"/>
              <a:t>Editar el estilo de texto del patrón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8604449" y="4876006"/>
            <a:ext cx="287140" cy="2427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800" smtClean="0">
                <a:solidFill>
                  <a:schemeClr val="tx1"/>
                </a:solidFill>
              </a:rPr>
              <a:pPr algn="r"/>
              <a:t>‹Nº›</a:t>
            </a:fld>
            <a:endParaRPr lang="es-ES" sz="800" dirty="0">
              <a:solidFill>
                <a:schemeClr val="tx1"/>
              </a:solidFill>
            </a:endParaRPr>
          </a:p>
        </p:txBody>
      </p:sp>
      <p:pic>
        <p:nvPicPr>
          <p:cNvPr id="14" name="Imagen 13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D13A24C-0F1D-4C17-A832-93E08A04EF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10997" y="74034"/>
            <a:ext cx="248287" cy="3960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138" b="52027"/>
          <a:stretch/>
        </p:blipFill>
        <p:spPr>
          <a:xfrm>
            <a:off x="191313" y="4912645"/>
            <a:ext cx="564264" cy="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5993"/>
      </p:ext>
    </p:extLst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_Endo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000" b="0" i="0" baseline="0" dirty="0">
              <a:latin typeface="Playfair Display" panose="00000500000000000000" pitchFamily="2" charset="0"/>
              <a:ea typeface="+mj-ea"/>
              <a:cs typeface="+mj-cs"/>
              <a:sym typeface="Playfair Display" panose="00000500000000000000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32CE555-1DDB-8942-BE50-84CBE073E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486818"/>
            <a:ext cx="8639588" cy="6895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s-ES" dirty="0"/>
              <a:t>Haga clic para modificar el título de esta página, cuentas con dos líneas para títulos extensos</a:t>
            </a:r>
            <a:endParaRPr lang="en-US" dirty="0"/>
          </a:p>
        </p:txBody>
      </p:sp>
      <p:pic>
        <p:nvPicPr>
          <p:cNvPr id="5" name="Imagen 4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D13A24C-0F1D-4C17-A832-93E08A04EF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10997" y="74034"/>
            <a:ext cx="248287" cy="396000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138" b="52027"/>
          <a:stretch/>
        </p:blipFill>
        <p:spPr>
          <a:xfrm>
            <a:off x="191313" y="4912645"/>
            <a:ext cx="564264" cy="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7581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26494011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7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8" r:id="rId2"/>
    <p:sldLayoutId id="2147483798" r:id="rId3"/>
  </p:sldLayoutIdLst>
  <p:transition spd="slow">
    <p:push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Soho Gothic Pro Light" panose="020B0303030504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9" userDrawn="1">
          <p15:clr>
            <a:srgbClr val="F26B43"/>
          </p15:clr>
        </p15:guide>
        <p15:guide id="4" orient="horz" pos="3072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10" pos="5601" userDrawn="1">
          <p15:clr>
            <a:srgbClr val="F26B43"/>
          </p15:clr>
        </p15:guide>
        <p15:guide id="15" pos="159" userDrawn="1">
          <p15:clr>
            <a:srgbClr val="F26B43"/>
          </p15:clr>
        </p15:guide>
        <p15:guide id="17" orient="horz" pos="5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emf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6853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  <a:sym typeface="Playfair Display" panose="00000500000000000000" pitchFamily="2" charset="0"/>
            </a:endParaRPr>
          </a:p>
        </p:txBody>
      </p:sp>
      <p:sp>
        <p:nvSpPr>
          <p:cNvPr id="36" name="Título 9">
            <a:extLst>
              <a:ext uri="{FF2B5EF4-FFF2-40B4-BE49-F238E27FC236}">
                <a16:creationId xmlns:a16="http://schemas.microsoft.com/office/drawing/2014/main" id="{7D0F4E9E-D4B3-B547-A9DC-4D8880C9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991678"/>
            <a:ext cx="8639588" cy="660192"/>
          </a:xfrm>
        </p:spPr>
        <p:txBody>
          <a:bodyPr/>
          <a:lstStyle/>
          <a:p>
            <a:pPr algn="ctr"/>
            <a:r>
              <a:rPr lang="eu-ES" sz="2800"/>
              <a:t>2   24 Plan Estrategikoa </a:t>
            </a:r>
          </a:p>
        </p:txBody>
      </p: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896" y="910827"/>
            <a:ext cx="2679311" cy="1372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42519" t="61900" r="20075" b="31100"/>
          <a:stretch/>
        </p:blipFill>
        <p:spPr>
          <a:xfrm>
            <a:off x="0" y="4393548"/>
            <a:ext cx="9180512" cy="4979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027" y="187489"/>
            <a:ext cx="573474" cy="57347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140" y="3057051"/>
            <a:ext cx="266434" cy="2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81240"/>
      </p:ext>
    </p:extLst>
  </p:cSld>
  <p:clrMapOvr>
    <a:masterClrMapping/>
  </p:clrMapOvr>
  <p:transition spd="slow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46677"/>
            <a:ext cx="390259" cy="390259"/>
          </a:xfrm>
          <a:prstGeom prst="rect">
            <a:avLst/>
          </a:prstGeom>
        </p:spPr>
      </p:pic>
      <p:pic>
        <p:nvPicPr>
          <p:cNvPr id="49" name="Imagen 48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849309"/>
            <a:ext cx="306617" cy="306617"/>
          </a:xfrm>
          <a:prstGeom prst="rect">
            <a:avLst/>
          </a:prstGeom>
        </p:spPr>
      </p:pic>
      <p:pic>
        <p:nvPicPr>
          <p:cNvPr id="48" name="Imagen 47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63484"/>
            <a:ext cx="594649" cy="594649"/>
          </a:xfrm>
          <a:prstGeom prst="rect">
            <a:avLst/>
          </a:prstGeom>
        </p:spPr>
      </p:pic>
      <p:sp>
        <p:nvSpPr>
          <p:cNvPr id="12" name="Forma libre 11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Espezializazio Handiko talentua, </a:t>
            </a:r>
            <a:r>
              <a:rPr lang="eu-ES" sz="1200">
                <a:solidFill>
                  <a:schemeClr val="tx1"/>
                </a:solidFill>
              </a:rPr>
              <a:t>Euskadiren hazkundeari eta gizarte-ongizateari laguntzeko</a:t>
            </a:r>
          </a:p>
        </p:txBody>
      </p:sp>
      <p:sp>
        <p:nvSpPr>
          <p:cNvPr id="13" name="Trapecio 12"/>
          <p:cNvSpPr>
            <a:spLocks noChangeAspect="1"/>
          </p:cNvSpPr>
          <p:nvPr/>
        </p:nvSpPr>
        <p:spPr>
          <a:xfrm rot="5400000">
            <a:off x="484069" y="402442"/>
            <a:ext cx="1139639" cy="741604"/>
          </a:xfrm>
          <a:prstGeom prst="trapezoid">
            <a:avLst>
              <a:gd name="adj" fmla="val 28199"/>
            </a:avLst>
          </a:prstGeom>
          <a:noFill/>
          <a:ln w="1079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sz="1800"/>
          </a:p>
        </p:txBody>
      </p:sp>
      <p:sp>
        <p:nvSpPr>
          <p:cNvPr id="14" name="CuadroTexto 13"/>
          <p:cNvSpPr txBox="1"/>
          <p:nvPr/>
        </p:nvSpPr>
        <p:spPr>
          <a:xfrm>
            <a:off x="323528" y="65029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LAGUNDU</a:t>
            </a:r>
            <a:endParaRPr lang="eu-ES" sz="2400" b="1"/>
          </a:p>
        </p:txBody>
      </p:sp>
      <p:sp>
        <p:nvSpPr>
          <p:cNvPr id="17" name="Triángulo isósceles 16"/>
          <p:cNvSpPr/>
          <p:nvPr/>
        </p:nvSpPr>
        <p:spPr>
          <a:xfrm rot="5400000">
            <a:off x="3107460" y="2239440"/>
            <a:ext cx="2655917" cy="134477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-473285" y="2685860"/>
            <a:ext cx="2631356" cy="461665"/>
          </a:xfrm>
          <a:prstGeom prst="rect">
            <a:avLst/>
          </a:prstGeom>
          <a:solidFill>
            <a:srgbClr val="C1D9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sz="1200" b="1"/>
              <a:t>Teknologiaren eta Berrikuntzaren Kultura bultzatzea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84653" y="1610768"/>
            <a:ext cx="2678376" cy="1239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8A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sz="1400"/>
          </a:p>
        </p:txBody>
      </p:sp>
      <p:sp>
        <p:nvSpPr>
          <p:cNvPr id="29" name="CuadroTexto 28"/>
          <p:cNvSpPr txBox="1"/>
          <p:nvPr/>
        </p:nvSpPr>
        <p:spPr>
          <a:xfrm>
            <a:off x="1084652" y="1827856"/>
            <a:ext cx="2582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1050" b="1"/>
              <a:t>Aliantza Sarea:</a:t>
            </a:r>
          </a:p>
          <a:p>
            <a:r>
              <a:rPr lang="eu-ES" sz="1050"/>
              <a:t>Unibertsitateak, inkubagailuak (BIC, UPV-EHU eta Deustu), APTE eta IASP, mugaz gaindiko aliantzak, hornitzaileak.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1084653" y="2849857"/>
            <a:ext cx="2678376" cy="1382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sz="1400"/>
          </a:p>
        </p:txBody>
      </p:sp>
      <p:sp>
        <p:nvSpPr>
          <p:cNvPr id="34" name="CuadroTexto 33"/>
          <p:cNvSpPr txBox="1"/>
          <p:nvPr/>
        </p:nvSpPr>
        <p:spPr>
          <a:xfrm>
            <a:off x="1084653" y="2849857"/>
            <a:ext cx="2582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1050" b="1"/>
              <a:t>Sarearen antolaketa-eredua: </a:t>
            </a:r>
            <a:r>
              <a:rPr lang="eu-ES" sz="1050"/>
              <a:t>prozesuen araberako kudeaketa sendotzea, erosketa publiko berdea eta erosketa publiko berritzailea, sistemen plan zuzendaria, barne-talentuaren kudeaketa eta gaitasunen araberako kudeaketa, barne-komunikazio plana, berdintasun plana, euskara plana.</a:t>
            </a:r>
            <a:endParaRPr lang="eu-ES" sz="500"/>
          </a:p>
        </p:txBody>
      </p:sp>
      <p:pic>
        <p:nvPicPr>
          <p:cNvPr id="2" name="Imagen 1" descr="hands-on-icon-13.jpg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25023"/>
            <a:ext cx="2520876" cy="2520876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V="1">
            <a:off x="6300192" y="3723878"/>
            <a:ext cx="1538252" cy="72008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 flipV="1">
            <a:off x="5796136" y="1275607"/>
            <a:ext cx="1256710" cy="504055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8341052" y="1111956"/>
            <a:ext cx="263396" cy="52369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n 35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4" y="1104878"/>
            <a:ext cx="1656184" cy="1656184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4613917" y="1413131"/>
            <a:ext cx="1288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u-ES" sz="900" b="1"/>
              <a:t>Bokazio zientifiko-teknologikoak bultzatzea</a:t>
            </a:r>
            <a:r>
              <a:rPr lang="eu-ES" sz="900"/>
              <a:t>:</a:t>
            </a:r>
          </a:p>
          <a:p>
            <a:pPr lvl="0" algn="ctr"/>
            <a:r>
              <a:rPr lang="eu-ES" sz="700"/>
              <a:t>Urtean 1.700 ikasle baino gehiagorengana iristen gara</a:t>
            </a:r>
          </a:p>
          <a:p>
            <a:pPr lvl="0" algn="ctr"/>
            <a:r>
              <a:rPr lang="eu-ES" sz="500"/>
              <a:t>(LH-Parkea Foroa + Zientzia eta Teknologia Jardunaldia emakumearen ikuspegitik)</a:t>
            </a:r>
          </a:p>
        </p:txBody>
      </p:sp>
      <p:pic>
        <p:nvPicPr>
          <p:cNvPr id="39" name="Imagen 38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02" y="261399"/>
            <a:ext cx="1596293" cy="1596293"/>
          </a:xfrm>
          <a:prstGeom prst="rect">
            <a:avLst/>
          </a:prstGeom>
        </p:spPr>
      </p:pic>
      <p:pic>
        <p:nvPicPr>
          <p:cNvPr id="42" name="Imagen 41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44" y="1503107"/>
            <a:ext cx="1284667" cy="1284667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7052846" y="483518"/>
            <a:ext cx="1288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u-ES" sz="900" b="1"/>
              <a:t>Emakumeek zientzian eta teknologian betetzen duten lekua bultzatzea:</a:t>
            </a:r>
            <a:r>
              <a:rPr lang="eu-ES" sz="900"/>
              <a:t>:</a:t>
            </a:r>
          </a:p>
          <a:p>
            <a:pPr lvl="0" algn="ctr"/>
            <a:r>
              <a:rPr lang="eu-ES" sz="700"/>
              <a:t>Sareko 200 emakume baino gehiagoren laguntza dugu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884368" y="1833029"/>
            <a:ext cx="109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u-ES" sz="900" b="1"/>
              <a:t>Jarduera zientifiko-teknologikoak zabaltzea</a:t>
            </a:r>
            <a:endParaRPr lang="eu-ES" sz="500" b="1"/>
          </a:p>
        </p:txBody>
      </p:sp>
      <p:pic>
        <p:nvPicPr>
          <p:cNvPr id="45" name="Imagen 44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11" y="2734690"/>
            <a:ext cx="1869776" cy="1869776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4904434" y="3003798"/>
            <a:ext cx="13484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900" dirty="0"/>
              <a:t>2021-2024 aldian zientziarekin eta teknologiarekin erlazionatutako ekintzetan parte hartu duten pertsona kopuruari dagokion helburua</a:t>
            </a:r>
            <a:r>
              <a:rPr lang="eu-ES" sz="900" b="1" dirty="0"/>
              <a:t>: + 8.900 parte-hartzaile</a:t>
            </a:r>
          </a:p>
        </p:txBody>
      </p:sp>
      <p:pic>
        <p:nvPicPr>
          <p:cNvPr id="51" name="Imagen 50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78" y="2643759"/>
            <a:ext cx="1513040" cy="1513040"/>
          </a:xfrm>
          <a:prstGeom prst="rect">
            <a:avLst/>
          </a:prstGeom>
        </p:spPr>
      </p:pic>
      <p:sp>
        <p:nvSpPr>
          <p:cNvPr id="54" name="CuadroTexto 53"/>
          <p:cNvSpPr txBox="1"/>
          <p:nvPr/>
        </p:nvSpPr>
        <p:spPr>
          <a:xfrm>
            <a:off x="7585156" y="2984125"/>
            <a:ext cx="13484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900"/>
              <a:t>Sareko zerbitzu bereizgarriak</a:t>
            </a:r>
            <a:br>
              <a:rPr lang="eu-ES" sz="900"/>
            </a:br>
            <a:r>
              <a:rPr lang="eu-ES" sz="500"/>
              <a:t>(zerbitzu espezializatuak + zerbitzu orokorrak eta ongizate-zerbitzuak)</a:t>
            </a:r>
          </a:p>
          <a:p>
            <a:pPr algn="ctr"/>
            <a:r>
              <a:rPr lang="eu-ES" sz="900"/>
              <a:t>2021-2024 aldiko </a:t>
            </a:r>
            <a:r>
              <a:rPr lang="eu-ES" sz="900" b="1"/>
              <a:t>helburua: +14.000 </a:t>
            </a:r>
            <a:r>
              <a:rPr lang="eu-ES" sz="900"/>
              <a:t>parte-hartzaile</a:t>
            </a:r>
          </a:p>
        </p:txBody>
      </p:sp>
      <p:sp>
        <p:nvSpPr>
          <p:cNvPr id="30" name="Paralelogramo 29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1" name="CuadroTexto 30"/>
          <p:cNvSpPr txBox="1"/>
          <p:nvPr/>
        </p:nvSpPr>
        <p:spPr>
          <a:xfrm>
            <a:off x="278353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KONPROMISO SOZIALA</a:t>
            </a:r>
          </a:p>
        </p:txBody>
      </p:sp>
    </p:spTree>
    <p:extLst>
      <p:ext uri="{BB962C8B-B14F-4D97-AF65-F5344CB8AC3E}">
        <p14:creationId xmlns:p14="http://schemas.microsoft.com/office/powerpoint/2010/main" val="2178230216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49"/>
          <p:cNvGrpSpPr>
            <a:grpSpLocks noChangeAspect="1"/>
          </p:cNvGrpSpPr>
          <p:nvPr/>
        </p:nvGrpSpPr>
        <p:grpSpPr>
          <a:xfrm>
            <a:off x="251520" y="195486"/>
            <a:ext cx="1880064" cy="1139639"/>
            <a:chOff x="186423" y="4138091"/>
            <a:chExt cx="972149" cy="589288"/>
          </a:xfrm>
        </p:grpSpPr>
        <p:sp>
          <p:nvSpPr>
            <p:cNvPr id="13" name="Trapecio 12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sz="180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86423" y="4373262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2400">
                  <a:latin typeface="Avenir Heavy"/>
                  <a:cs typeface="Avenir Heavy"/>
                </a:rPr>
                <a:t>ERAGIN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0" y="2067694"/>
            <a:ext cx="9144000" cy="2376264"/>
            <a:chOff x="0" y="1851670"/>
            <a:chExt cx="9144000" cy="2376264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2F40A8AD-5C2D-48A5-9791-31886994D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485" b="24119"/>
            <a:stretch/>
          </p:blipFill>
          <p:spPr>
            <a:xfrm>
              <a:off x="0" y="1851670"/>
              <a:ext cx="9144000" cy="2250726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107504" y="4011910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635896" y="4011910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/>
            </a:p>
          </p:txBody>
        </p:sp>
      </p:grpSp>
      <p:sp>
        <p:nvSpPr>
          <p:cNvPr id="22" name="Google Shape;151;p18"/>
          <p:cNvSpPr/>
          <p:nvPr/>
        </p:nvSpPr>
        <p:spPr>
          <a:xfrm>
            <a:off x="5420110" y="854806"/>
            <a:ext cx="2749824" cy="168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ECECE"/>
            </a:outerShdw>
          </a:effectLst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u-ES" sz="1600" b="1">
              <a:solidFill>
                <a:srgbClr val="7692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FB95F1C6-0A08-496B-B0DA-8EC54FA92187}"/>
              </a:ext>
            </a:extLst>
          </p:cNvPr>
          <p:cNvSpPr/>
          <p:nvPr/>
        </p:nvSpPr>
        <p:spPr>
          <a:xfrm>
            <a:off x="4899816" y="103811"/>
            <a:ext cx="3601093" cy="1819867"/>
          </a:xfrm>
          <a:prstGeom prst="round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pic>
        <p:nvPicPr>
          <p:cNvPr id="24" name="C7A89DBA">
            <a:hlinkClick r:id="" action="ppaction://media"/>
            <a:extLst>
              <a:ext uri="{FF2B5EF4-FFF2-40B4-BE49-F238E27FC236}">
                <a16:creationId xmlns:a16="http://schemas.microsoft.com/office/drawing/2014/main" id="{1400C9D1-D496-486C-AFB2-0E379BCA8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2437" y="230245"/>
            <a:ext cx="2843907" cy="1585910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5013522" y="887485"/>
            <a:ext cx="290300" cy="290300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2" name="Paralelogramo 31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3" name="CuadroTexto 32"/>
          <p:cNvSpPr txBox="1"/>
          <p:nvPr/>
        </p:nvSpPr>
        <p:spPr>
          <a:xfrm>
            <a:off x="2783538" y="339502"/>
            <a:ext cx="211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PARKEKO ZERBITZUAK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79512" y="3835077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900" b="1" dirty="0"/>
              <a:t>Gozatu parkearen networking aukerez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79512" y="3589201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400">
                <a:solidFill>
                  <a:srgbClr val="BECD11"/>
                </a:solidFill>
              </a:rPr>
              <a:t>kide izatea</a:t>
            </a:r>
            <a:endParaRPr lang="eu-ES" sz="1400" b="1">
              <a:solidFill>
                <a:srgbClr val="BECD1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907704" y="3835077"/>
            <a:ext cx="165618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900" b="1"/>
              <a:t>Parkeko konpainien eta erakundeen artean aukerak sortzen ditugu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923684" y="3589201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400">
                <a:solidFill>
                  <a:srgbClr val="BECD11"/>
                </a:solidFill>
              </a:rPr>
              <a:t>networking</a:t>
            </a:r>
            <a:endParaRPr lang="eu-ES" sz="1400" b="1">
              <a:solidFill>
                <a:srgbClr val="BECD1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726580" y="3835077"/>
            <a:ext cx="1818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900" b="1"/>
              <a:t>Parkeko pertsonen gaitasunak sustatzen ditugu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689228" y="3589201"/>
            <a:ext cx="18188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400">
                <a:solidFill>
                  <a:srgbClr val="BECD11"/>
                </a:solidFill>
              </a:rPr>
              <a:t>Erakarri - Fidelizatu</a:t>
            </a:r>
            <a:endParaRPr lang="eu-ES" sz="1400" b="1">
              <a:solidFill>
                <a:srgbClr val="BECD1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545456" y="3835077"/>
            <a:ext cx="18002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900" b="1"/>
              <a:t>Parkeko enpresei merkatura iristen eta hazten laguntzen diegu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545456" y="3589201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400">
                <a:solidFill>
                  <a:srgbClr val="BECD11"/>
                </a:solidFill>
              </a:rPr>
              <a:t>Hazi</a:t>
            </a:r>
            <a:endParaRPr lang="eu-ES" sz="1400" b="1">
              <a:solidFill>
                <a:srgbClr val="BECD1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345656" y="3835077"/>
            <a:ext cx="161883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900" b="1"/>
              <a:t>Paradigma teknologikoen aldaketak proposatzen dizkiegu Parkeko enpresei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345656" y="3589201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400">
                <a:solidFill>
                  <a:srgbClr val="BECD11"/>
                </a:solidFill>
              </a:rPr>
              <a:t>Aurrea hartzea</a:t>
            </a:r>
            <a:endParaRPr lang="eu-ES" sz="1400" b="1">
              <a:solidFill>
                <a:srgbClr val="BECD11"/>
              </a:solidFill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Negozio eta bizitza Ekosistema baten sorkuntza </a:t>
            </a:r>
            <a:r>
              <a:rPr lang="eu-ES" sz="1200">
                <a:solidFill>
                  <a:schemeClr val="tx1"/>
                </a:solidFill>
              </a:rPr>
              <a:t>EPTSren zerbitzuen bitartez</a:t>
            </a:r>
          </a:p>
        </p:txBody>
      </p:sp>
    </p:spTree>
    <p:extLst>
      <p:ext uri="{BB962C8B-B14F-4D97-AF65-F5344CB8AC3E}">
        <p14:creationId xmlns:p14="http://schemas.microsoft.com/office/powerpoint/2010/main" val="34258049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INDARTZE-ARLOAK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35009"/>
              </p:ext>
            </p:extLst>
          </p:nvPr>
        </p:nvGraphicFramePr>
        <p:xfrm>
          <a:off x="1083581" y="1364655"/>
          <a:ext cx="7304842" cy="2631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2421">
                  <a:extLst>
                    <a:ext uri="{9D8B030D-6E8A-4147-A177-3AD203B41FA5}">
                      <a16:colId xmlns:a16="http://schemas.microsoft.com/office/drawing/2014/main" val="598856772"/>
                    </a:ext>
                  </a:extLst>
                </a:gridCol>
                <a:gridCol w="3652421">
                  <a:extLst>
                    <a:ext uri="{9D8B030D-6E8A-4147-A177-3AD203B41FA5}">
                      <a16:colId xmlns:a16="http://schemas.microsoft.com/office/drawing/2014/main" val="1375295051"/>
                    </a:ext>
                  </a:extLst>
                </a:gridCol>
              </a:tblGrid>
              <a:tr h="13156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592639"/>
                  </a:ext>
                </a:extLst>
              </a:tr>
              <a:tr h="13156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1256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4730750" y="2698750"/>
            <a:ext cx="3657673" cy="1297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" name="CuadroTexto 2"/>
          <p:cNvSpPr txBox="1"/>
          <p:nvPr/>
        </p:nvSpPr>
        <p:spPr>
          <a:xfrm rot="16200000">
            <a:off x="-862943" y="2449503"/>
            <a:ext cx="2631356" cy="461665"/>
          </a:xfrm>
          <a:prstGeom prst="rect">
            <a:avLst/>
          </a:prstGeom>
          <a:solidFill>
            <a:srgbClr val="C9D3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sz="1200" b="1">
                <a:solidFill>
                  <a:schemeClr val="bg1"/>
                </a:solidFill>
              </a:rPr>
              <a:t>EPTSren aztarna Euskadiko sektorean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91880" y="4002914"/>
            <a:ext cx="2381232" cy="277445"/>
          </a:xfrm>
          <a:prstGeom prst="rect">
            <a:avLst/>
          </a:prstGeom>
          <a:solidFill>
            <a:srgbClr val="C9D312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u-ES" sz="1200" b="1">
                <a:solidFill>
                  <a:schemeClr val="bg1"/>
                </a:solidFill>
              </a:rPr>
              <a:t>Sektorearen erakargarritasuna</a:t>
            </a:r>
          </a:p>
        </p:txBody>
      </p:sp>
      <p:sp>
        <p:nvSpPr>
          <p:cNvPr id="4" name="Elipse 3"/>
          <p:cNvSpPr/>
          <p:nvPr/>
        </p:nvSpPr>
        <p:spPr>
          <a:xfrm>
            <a:off x="4877661" y="1810972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5" name="Rectángulo 4"/>
          <p:cNvSpPr/>
          <p:nvPr/>
        </p:nvSpPr>
        <p:spPr>
          <a:xfrm>
            <a:off x="5171288" y="1842167"/>
            <a:ext cx="701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IKTak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34079" y="2027624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Ingeniaritza/Aholkularitza</a:t>
            </a:r>
          </a:p>
          <a:p>
            <a:r>
              <a:rPr lang="eu-ES" sz="1000"/>
              <a:t>Zerbitzu aurreratuak</a:t>
            </a:r>
          </a:p>
        </p:txBody>
      </p:sp>
      <p:sp>
        <p:nvSpPr>
          <p:cNvPr id="10" name="Elipse 9"/>
          <p:cNvSpPr/>
          <p:nvPr/>
        </p:nvSpPr>
        <p:spPr>
          <a:xfrm>
            <a:off x="3707253" y="2091245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1" name="Elipse 10"/>
          <p:cNvSpPr/>
          <p:nvPr/>
        </p:nvSpPr>
        <p:spPr>
          <a:xfrm>
            <a:off x="2627784" y="284179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Elipse 11"/>
          <p:cNvSpPr/>
          <p:nvPr/>
        </p:nvSpPr>
        <p:spPr>
          <a:xfrm>
            <a:off x="1466552" y="3255862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Elipse 12"/>
          <p:cNvSpPr/>
          <p:nvPr/>
        </p:nvSpPr>
        <p:spPr>
          <a:xfrm>
            <a:off x="5243183" y="3120961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Elipse 13"/>
          <p:cNvSpPr/>
          <p:nvPr/>
        </p:nvSpPr>
        <p:spPr>
          <a:xfrm>
            <a:off x="4847288" y="239176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Elipse 14"/>
          <p:cNvSpPr/>
          <p:nvPr/>
        </p:nvSpPr>
        <p:spPr>
          <a:xfrm>
            <a:off x="5734544" y="3430487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6" name="Elipse 15"/>
          <p:cNvSpPr/>
          <p:nvPr/>
        </p:nvSpPr>
        <p:spPr>
          <a:xfrm>
            <a:off x="5676600" y="3027474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Elipse 16"/>
          <p:cNvSpPr/>
          <p:nvPr/>
        </p:nvSpPr>
        <p:spPr>
          <a:xfrm>
            <a:off x="7081410" y="301304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Elipse 17"/>
          <p:cNvSpPr/>
          <p:nvPr/>
        </p:nvSpPr>
        <p:spPr>
          <a:xfrm>
            <a:off x="8064423" y="2632473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0" name="Rectángulo 19"/>
          <p:cNvSpPr/>
          <p:nvPr/>
        </p:nvSpPr>
        <p:spPr>
          <a:xfrm>
            <a:off x="5235404" y="2413320"/>
            <a:ext cx="2072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Aeronautikoa/Aeroespaziala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969383" y="2861607"/>
            <a:ext cx="1530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Makineria eta beste ekipo batzuk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259632" y="2984718"/>
            <a:ext cx="1080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Mugikortasuna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198263" y="3741656"/>
            <a:ext cx="1449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Smart Mobility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712121" y="3387628"/>
            <a:ext cx="1449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/>
              <a:t>Elikadura Osasungarria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334026" y="2789313"/>
            <a:ext cx="1449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000" b="1"/>
              <a:t>Energia garbiagoak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204982" y="3035534"/>
            <a:ext cx="1070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u-ES" sz="1000" b="1" dirty="0"/>
              <a:t>Industria Adimenduna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87648" y="2643758"/>
            <a:ext cx="1449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u-ES" sz="1000" b="1"/>
              <a:t>Osasun pertsonalizatua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747707" y="4007486"/>
            <a:ext cx="11639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u-ES" sz="1000" b="1"/>
              <a:t>Estandarra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6798159" y="4023762"/>
            <a:ext cx="737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u-ES" sz="1000" b="1"/>
              <a:t>Premium</a:t>
            </a:r>
          </a:p>
        </p:txBody>
      </p:sp>
      <p:sp>
        <p:nvSpPr>
          <p:cNvPr id="32" name="Rectángulo 31"/>
          <p:cNvSpPr/>
          <p:nvPr/>
        </p:nvSpPr>
        <p:spPr>
          <a:xfrm rot="16200000">
            <a:off x="292416" y="1929439"/>
            <a:ext cx="1182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u-ES" sz="1000" b="1"/>
              <a:t>Sartze Altua</a:t>
            </a:r>
          </a:p>
        </p:txBody>
      </p:sp>
      <p:sp>
        <p:nvSpPr>
          <p:cNvPr id="33" name="Rectángulo 32"/>
          <p:cNvSpPr/>
          <p:nvPr/>
        </p:nvSpPr>
        <p:spPr>
          <a:xfrm rot="16200000">
            <a:off x="225397" y="3178875"/>
            <a:ext cx="131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u-ES" sz="1000" b="1"/>
              <a:t>Sartze Baxua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148586" y="1380583"/>
            <a:ext cx="216024" cy="34855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/>
              <a:t>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8160198" y="3648613"/>
            <a:ext cx="216024" cy="3508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/>
              <a:t>B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098663" y="3648613"/>
            <a:ext cx="216024" cy="3392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/>
              <a:t>D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99174" y="1384626"/>
            <a:ext cx="216024" cy="3431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/>
              <a:t>C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1331096" y="3643932"/>
            <a:ext cx="1080664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u-ES" sz="1200" b="1">
                <a:solidFill>
                  <a:schemeClr val="bg1"/>
                </a:solidFill>
                <a:highlight>
                  <a:srgbClr val="A32020"/>
                </a:highlight>
              </a:rPr>
              <a:t>Kontserbatu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1326675" y="1379220"/>
            <a:ext cx="92871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u-ES" sz="1200" b="1">
                <a:solidFill>
                  <a:schemeClr val="bg1"/>
                </a:solidFill>
                <a:highlight>
                  <a:srgbClr val="A32020"/>
                </a:highlight>
              </a:rPr>
              <a:t>Arrastatu</a:t>
            </a: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7111499" y="1380583"/>
            <a:ext cx="105224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u-ES" sz="1200" b="1">
                <a:solidFill>
                  <a:schemeClr val="bg1"/>
                </a:solidFill>
                <a:highlight>
                  <a:srgbClr val="A32020"/>
                </a:highlight>
              </a:rPr>
              <a:t>Aldarrikatu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7149958" y="3648613"/>
            <a:ext cx="105224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u-ES" sz="1200" b="1">
                <a:solidFill>
                  <a:schemeClr val="bg1"/>
                </a:solidFill>
                <a:highlight>
                  <a:srgbClr val="A32020"/>
                </a:highlight>
              </a:rPr>
              <a:t>Bultzatu</a:t>
            </a:r>
          </a:p>
        </p:txBody>
      </p:sp>
      <p:sp>
        <p:nvSpPr>
          <p:cNvPr id="42" name="Forma libre 41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  <a:sym typeface="Wingdings"/>
              </a:rPr>
              <a:t>Hiru RIS3 sektore </a:t>
            </a:r>
            <a:r>
              <a:rPr lang="eu-ES" sz="1200">
                <a:solidFill>
                  <a:schemeClr val="tx1"/>
                </a:solidFill>
                <a:sym typeface="Wingdings"/>
              </a:rPr>
              <a:t>(Osasun pertsonalizatua, Energia garbiagoak eta Industria Adimenduna)</a:t>
            </a: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  <a:sym typeface="Wingdings"/>
              </a:rPr>
              <a:t>Bi eremu </a:t>
            </a:r>
            <a:r>
              <a:rPr lang="eu-ES" sz="1200">
                <a:solidFill>
                  <a:schemeClr val="tx1"/>
                </a:solidFill>
                <a:sym typeface="Wingdings"/>
              </a:rPr>
              <a:t>(Smart Mobility eta Elikadura Osasungarria)</a:t>
            </a:r>
          </a:p>
        </p:txBody>
      </p:sp>
      <p:sp>
        <p:nvSpPr>
          <p:cNvPr id="43" name="Paralelogramo 42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ángulo 20"/>
          <p:cNvSpPr/>
          <p:nvPr/>
        </p:nvSpPr>
        <p:spPr>
          <a:xfrm>
            <a:off x="682714" y="1364654"/>
            <a:ext cx="400867" cy="1334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45" name="Rectángulo 44"/>
          <p:cNvSpPr/>
          <p:nvPr/>
        </p:nvSpPr>
        <p:spPr>
          <a:xfrm>
            <a:off x="683568" y="2698749"/>
            <a:ext cx="400867" cy="12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46" name="Rectángulo 45"/>
          <p:cNvSpPr/>
          <p:nvPr/>
        </p:nvSpPr>
        <p:spPr>
          <a:xfrm>
            <a:off x="1098663" y="3992489"/>
            <a:ext cx="2393218" cy="287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47" name="Rectángulo 46"/>
          <p:cNvSpPr/>
          <p:nvPr/>
        </p:nvSpPr>
        <p:spPr>
          <a:xfrm>
            <a:off x="5873112" y="4012669"/>
            <a:ext cx="2503110" cy="287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01048297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O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8" y="526085"/>
            <a:ext cx="8100392" cy="3515265"/>
          </a:xfrm>
          <a:prstGeom prst="rect">
            <a:avLst/>
          </a:prstGeom>
        </p:spPr>
      </p:pic>
      <p:sp>
        <p:nvSpPr>
          <p:cNvPr id="13" name="Forma libre 12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</a:rPr>
              <a:t>17 GJHtatik 14tan EPTSk duen </a:t>
            </a:r>
            <a:r>
              <a:rPr lang="eu-ES" sz="1200" b="1">
                <a:solidFill>
                  <a:schemeClr val="tx1"/>
                </a:solidFill>
              </a:rPr>
              <a:t>eragina</a:t>
            </a:r>
            <a:endParaRPr lang="eu-ES" sz="1200">
              <a:solidFill>
                <a:schemeClr val="tx1"/>
              </a:solidFill>
            </a:endParaRP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270" imgH="270" progId="TCLayout.ActiveDocument.1">
                  <p:embed/>
                </p:oleObj>
              </mc:Choice>
              <mc:Fallback>
                <p:oleObj name="Diapositiva de think-cell" r:id="rId6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 dirty="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156" name="CuadroTexto 155"/>
          <p:cNvSpPr txBox="1"/>
          <p:nvPr/>
        </p:nvSpPr>
        <p:spPr>
          <a:xfrm>
            <a:off x="3563888" y="4011910"/>
            <a:ext cx="3168352" cy="215444"/>
          </a:xfrm>
          <a:prstGeom prst="rect">
            <a:avLst/>
          </a:prstGeom>
          <a:solidFill>
            <a:srgbClr val="FCE9DB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Eragiten dieten </a:t>
            </a:r>
            <a:r>
              <a:rPr lang="eu-ES" sz="800" b="1"/>
              <a:t>ildo estrategiko gehien </a:t>
            </a:r>
            <a:r>
              <a:rPr lang="eu-ES" sz="800"/>
              <a:t>dituzten GJHak</a:t>
            </a:r>
          </a:p>
        </p:txBody>
      </p:sp>
      <p:sp>
        <p:nvSpPr>
          <p:cNvPr id="162" name="CuadroTexto 161"/>
          <p:cNvSpPr txBox="1"/>
          <p:nvPr/>
        </p:nvSpPr>
        <p:spPr>
          <a:xfrm>
            <a:off x="8231781" y="2283718"/>
            <a:ext cx="794515" cy="707886"/>
          </a:xfrm>
          <a:prstGeom prst="rect">
            <a:avLst/>
          </a:prstGeom>
          <a:solidFill>
            <a:srgbClr val="DEF0EC"/>
          </a:solidFill>
        </p:spPr>
        <p:txBody>
          <a:bodyPr wrap="square" rtlCol="0">
            <a:spAutoFit/>
          </a:bodyPr>
          <a:lstStyle/>
          <a:p>
            <a:r>
              <a:rPr lang="eu-ES" sz="800" b="1"/>
              <a:t>GJH gehiagori eragiten dieten </a:t>
            </a:r>
            <a:r>
              <a:rPr lang="eu-ES" sz="800"/>
              <a:t>ildo estrategikoak</a:t>
            </a:r>
            <a:endParaRPr lang="eu-ES" sz="800" b="1"/>
          </a:p>
        </p:txBody>
      </p:sp>
      <p:sp>
        <p:nvSpPr>
          <p:cNvPr id="17" name="Paralelogramo 16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CuadroTexto 17"/>
          <p:cNvSpPr txBox="1"/>
          <p:nvPr/>
        </p:nvSpPr>
        <p:spPr>
          <a:xfrm>
            <a:off x="829588" y="350587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GJH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96918" y="943583"/>
            <a:ext cx="1224136" cy="338554"/>
          </a:xfrm>
          <a:prstGeom prst="rect">
            <a:avLst/>
          </a:prstGeom>
          <a:solidFill>
            <a:srgbClr val="EEEADF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Hedapen geografikoa eta espezializazioa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25146" y="1326024"/>
            <a:ext cx="1195908" cy="338554"/>
          </a:xfrm>
          <a:prstGeom prst="rect">
            <a:avLst/>
          </a:prstGeom>
          <a:solidFill>
            <a:srgbClr val="FCF1E5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Negozioaren hedapena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03268" y="1709028"/>
            <a:ext cx="1195908" cy="338554"/>
          </a:xfrm>
          <a:prstGeom prst="rect">
            <a:avLst/>
          </a:prstGeom>
          <a:solidFill>
            <a:srgbClr val="EEEADF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Azpiegitura smart eta jasangarria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90568" y="2284298"/>
            <a:ext cx="1195908" cy="215444"/>
          </a:xfrm>
          <a:prstGeom prst="rect">
            <a:avLst/>
          </a:prstGeom>
          <a:solidFill>
            <a:srgbClr val="DDE9F5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Gizartea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93396" y="2607692"/>
            <a:ext cx="1195908" cy="215444"/>
          </a:xfrm>
          <a:prstGeom prst="rect">
            <a:avLst/>
          </a:prstGeom>
          <a:solidFill>
            <a:srgbClr val="DDE9F5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Aliantza sarea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96224" y="2867586"/>
            <a:ext cx="1195908" cy="338554"/>
          </a:xfrm>
          <a:prstGeom prst="rect">
            <a:avLst/>
          </a:prstGeom>
          <a:solidFill>
            <a:srgbClr val="DDE9F5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Sareko antolaketa-eredu bat integratzea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987046" y="3395588"/>
            <a:ext cx="1195908" cy="215444"/>
          </a:xfrm>
          <a:prstGeom prst="rect">
            <a:avLst/>
          </a:prstGeom>
          <a:solidFill>
            <a:srgbClr val="C9E5E0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Zerbitzu bereizgarriak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87046" y="3726486"/>
            <a:ext cx="1195908" cy="215444"/>
          </a:xfrm>
          <a:prstGeom prst="rect">
            <a:avLst/>
          </a:prstGeom>
          <a:solidFill>
            <a:srgbClr val="C9E5E0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Parkeko Marka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6709" y="1414658"/>
            <a:ext cx="505543" cy="215444"/>
          </a:xfrm>
          <a:prstGeom prst="rect">
            <a:avLst/>
          </a:prstGeom>
          <a:solidFill>
            <a:srgbClr val="FCF5F0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HAZI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4705" y="2615123"/>
            <a:ext cx="782879" cy="215444"/>
          </a:xfrm>
          <a:prstGeom prst="rect">
            <a:avLst/>
          </a:prstGeom>
          <a:solidFill>
            <a:srgbClr val="EEF5F7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LAGUNDU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4516" y="3604847"/>
            <a:ext cx="669051" cy="215444"/>
          </a:xfrm>
          <a:prstGeom prst="rect">
            <a:avLst/>
          </a:prstGeom>
          <a:solidFill>
            <a:srgbClr val="F6FBFA"/>
          </a:solidFill>
        </p:spPr>
        <p:txBody>
          <a:bodyPr wrap="square" rtlCol="0">
            <a:spAutoFit/>
          </a:bodyPr>
          <a:lstStyle/>
          <a:p>
            <a:r>
              <a:rPr lang="eu-ES" sz="800"/>
              <a:t>ERAGIN</a:t>
            </a:r>
          </a:p>
        </p:txBody>
      </p:sp>
    </p:spTree>
    <p:extLst>
      <p:ext uri="{BB962C8B-B14F-4D97-AF65-F5344CB8AC3E}">
        <p14:creationId xmlns:p14="http://schemas.microsoft.com/office/powerpoint/2010/main" val="3498344165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n-GB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sp>
        <p:nvSpPr>
          <p:cNvPr id="55" name="Forma libre 54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sz="1200" b="1" dirty="0">
                <a:solidFill>
                  <a:schemeClr val="tx1"/>
                </a:solidFill>
              </a:rPr>
              <a:t>Plan </a:t>
            </a:r>
            <a:r>
              <a:rPr lang="de-DE" sz="1200" b="1" dirty="0" err="1">
                <a:solidFill>
                  <a:schemeClr val="tx1"/>
                </a:solidFill>
              </a:rPr>
              <a:t>Estrategikoak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funtsezko</a:t>
            </a:r>
            <a:r>
              <a:rPr lang="de-DE" sz="1200" dirty="0">
                <a:solidFill>
                  <a:schemeClr val="tx1"/>
                </a:solidFill>
              </a:rPr>
              <a:t> 5 </a:t>
            </a:r>
            <a:r>
              <a:rPr lang="de-DE" sz="1200" dirty="0" err="1">
                <a:solidFill>
                  <a:schemeClr val="tx1"/>
                </a:solidFill>
              </a:rPr>
              <a:t>alderdi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identifikatzen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ditu</a:t>
            </a:r>
            <a:r>
              <a:rPr lang="de-DE" sz="1200" dirty="0">
                <a:solidFill>
                  <a:schemeClr val="tx1"/>
                </a:solidFill>
              </a:rPr>
              <a:t> 2024ra arte</a:t>
            </a:r>
            <a:endParaRPr lang="es-ES" sz="1200" dirty="0">
              <a:solidFill>
                <a:schemeClr val="tx1"/>
              </a:solidFill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hr-HR" sz="1200" b="1" dirty="0">
                <a:solidFill>
                  <a:schemeClr val="tx1"/>
                </a:solidFill>
              </a:rPr>
              <a:t>Garapen sistematikoa, </a:t>
            </a:r>
            <a:r>
              <a:rPr lang="hr-HR" sz="1200" dirty="0">
                <a:solidFill>
                  <a:schemeClr val="tx1"/>
                </a:solidFill>
              </a:rPr>
              <a:t>inguruneko baldintza berrietara egokitu ahal izateko</a:t>
            </a: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139159" y="771550"/>
            <a:ext cx="864096" cy="74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sp>
        <p:nvSpPr>
          <p:cNvPr id="33" name="Rectangle 32"/>
          <p:cNvSpPr/>
          <p:nvPr/>
        </p:nvSpPr>
        <p:spPr>
          <a:xfrm>
            <a:off x="107504" y="2671260"/>
            <a:ext cx="1674859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00" dirty="0"/>
              <a:t>EPTS </a:t>
            </a:r>
            <a:r>
              <a:rPr lang="it-IT" sz="900" dirty="0" err="1"/>
              <a:t>handitzeko</a:t>
            </a:r>
            <a:r>
              <a:rPr lang="it-IT" sz="900" dirty="0"/>
              <a:t> </a:t>
            </a:r>
            <a:r>
              <a:rPr lang="it-IT" sz="900" dirty="0" err="1"/>
              <a:t>eta</a:t>
            </a:r>
            <a:r>
              <a:rPr lang="it-IT" sz="900" dirty="0"/>
              <a:t> </a:t>
            </a:r>
            <a:r>
              <a:rPr lang="it-IT" sz="900" dirty="0" err="1"/>
              <a:t>inbertsioa</a:t>
            </a:r>
            <a:r>
              <a:rPr lang="it-IT" sz="900" dirty="0"/>
              <a:t>, </a:t>
            </a:r>
            <a:r>
              <a:rPr lang="it-IT" sz="900" dirty="0" err="1"/>
              <a:t>fakturazioa</a:t>
            </a:r>
            <a:r>
              <a:rPr lang="it-IT" sz="900" dirty="0"/>
              <a:t>, </a:t>
            </a:r>
            <a:r>
              <a:rPr lang="it-IT" sz="900" dirty="0" err="1"/>
              <a:t>enpresa-kopurua</a:t>
            </a:r>
            <a:r>
              <a:rPr lang="it-IT" sz="900" dirty="0"/>
              <a:t>, </a:t>
            </a:r>
            <a:r>
              <a:rPr lang="it-IT" sz="900" dirty="0" err="1"/>
              <a:t>lurzorua</a:t>
            </a:r>
            <a:r>
              <a:rPr lang="it-IT" sz="900" dirty="0"/>
              <a:t> </a:t>
            </a:r>
            <a:r>
              <a:rPr lang="it-IT" sz="900" dirty="0" err="1"/>
              <a:t>eta</a:t>
            </a:r>
            <a:r>
              <a:rPr lang="it-IT" sz="900" dirty="0"/>
              <a:t> </a:t>
            </a:r>
            <a:r>
              <a:rPr lang="it-IT" sz="900" dirty="0" err="1"/>
              <a:t>azpiegitura</a:t>
            </a:r>
            <a:r>
              <a:rPr lang="it-IT" sz="900" dirty="0"/>
              <a:t> </a:t>
            </a:r>
            <a:r>
              <a:rPr lang="it-IT" sz="900" dirty="0" err="1"/>
              <a:t>erabilgarriak</a:t>
            </a:r>
            <a:r>
              <a:rPr lang="it-IT" sz="900" dirty="0"/>
              <a:t> </a:t>
            </a:r>
            <a:r>
              <a:rPr lang="it-IT" sz="900" dirty="0" err="1"/>
              <a:t>hazteko</a:t>
            </a:r>
            <a:r>
              <a:rPr lang="it-IT" sz="900" dirty="0"/>
              <a:t> </a:t>
            </a:r>
            <a:r>
              <a:rPr lang="it-IT" sz="900" dirty="0" err="1"/>
              <a:t>helburua</a:t>
            </a:r>
            <a:r>
              <a:rPr lang="it-IT" sz="900" dirty="0"/>
              <a:t> </a:t>
            </a:r>
            <a:r>
              <a:rPr lang="it-IT" sz="900" dirty="0" err="1"/>
              <a:t>duen</a:t>
            </a:r>
            <a:r>
              <a:rPr lang="it-IT" sz="900" dirty="0"/>
              <a:t> </a:t>
            </a:r>
            <a:r>
              <a:rPr lang="it-IT" sz="900" dirty="0" err="1"/>
              <a:t>aldia</a:t>
            </a:r>
            <a:r>
              <a:rPr lang="it-IT" sz="900" dirty="0"/>
              <a:t>.</a:t>
            </a:r>
            <a:endParaRPr lang="es-ES" sz="900" dirty="0"/>
          </a:p>
        </p:txBody>
      </p:sp>
      <p:sp>
        <p:nvSpPr>
          <p:cNvPr id="42" name="Rectangle 35"/>
          <p:cNvSpPr/>
          <p:nvPr/>
        </p:nvSpPr>
        <p:spPr>
          <a:xfrm>
            <a:off x="1853961" y="1712783"/>
            <a:ext cx="18036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Plana </a:t>
            </a:r>
            <a:r>
              <a:rPr lang="de-DE" sz="900" dirty="0" err="1"/>
              <a:t>diseinatzeko</a:t>
            </a:r>
            <a:r>
              <a:rPr lang="de-DE" sz="900" dirty="0"/>
              <a:t>, </a:t>
            </a:r>
            <a:r>
              <a:rPr lang="de-DE" sz="900" dirty="0" err="1"/>
              <a:t>funtsezko</a:t>
            </a:r>
            <a:r>
              <a:rPr lang="de-DE" sz="900" dirty="0"/>
              <a:t> </a:t>
            </a:r>
            <a:r>
              <a:rPr lang="de-DE" sz="900" dirty="0" err="1"/>
              <a:t>gidalerro</a:t>
            </a:r>
            <a:r>
              <a:rPr lang="de-DE" sz="900" dirty="0"/>
              <a:t> hau </a:t>
            </a:r>
            <a:r>
              <a:rPr lang="de-DE" sz="900" dirty="0" err="1"/>
              <a:t>hartu</a:t>
            </a:r>
            <a:r>
              <a:rPr lang="de-DE" sz="900" dirty="0"/>
              <a:t> da </a:t>
            </a:r>
            <a:r>
              <a:rPr lang="de-DE" sz="900" dirty="0" err="1"/>
              <a:t>kontuan</a:t>
            </a:r>
            <a:r>
              <a:rPr lang="de-DE" sz="900" dirty="0"/>
              <a:t>: </a:t>
            </a:r>
            <a:r>
              <a:rPr lang="de-DE" sz="900" dirty="0" err="1"/>
              <a:t>batetik</a:t>
            </a:r>
            <a:r>
              <a:rPr lang="de-DE" sz="900" dirty="0"/>
              <a:t>, </a:t>
            </a:r>
            <a:r>
              <a:rPr lang="de-DE" sz="900" dirty="0" err="1"/>
              <a:t>EPTSren</a:t>
            </a:r>
            <a:r>
              <a:rPr lang="de-DE" sz="900" dirty="0"/>
              <a:t> </a:t>
            </a:r>
            <a:r>
              <a:rPr lang="de-DE" sz="900" dirty="0" err="1"/>
              <a:t>estrategia</a:t>
            </a:r>
            <a:r>
              <a:rPr lang="de-DE" sz="900" dirty="0"/>
              <a:t> </a:t>
            </a:r>
            <a:r>
              <a:rPr lang="de-DE" sz="900" dirty="0" err="1"/>
              <a:t>Basque</a:t>
            </a:r>
            <a:r>
              <a:rPr lang="de-DE" sz="900" dirty="0"/>
              <a:t> Country 2030 </a:t>
            </a:r>
            <a:r>
              <a:rPr lang="de-DE" sz="900" dirty="0" err="1"/>
              <a:t>Agendarekin</a:t>
            </a:r>
            <a:r>
              <a:rPr lang="de-DE" sz="900" dirty="0"/>
              <a:t> </a:t>
            </a:r>
            <a:r>
              <a:rPr lang="de-DE" sz="900" dirty="0" err="1"/>
              <a:t>lerrokatzea</a:t>
            </a:r>
            <a:r>
              <a:rPr lang="de-DE" sz="900" dirty="0"/>
              <a:t>, </a:t>
            </a:r>
            <a:r>
              <a:rPr lang="de-DE" sz="900" dirty="0" err="1"/>
              <a:t>eta</a:t>
            </a:r>
            <a:r>
              <a:rPr lang="de-DE" sz="900" dirty="0"/>
              <a:t>, </a:t>
            </a:r>
            <a:r>
              <a:rPr lang="de-DE" sz="900" dirty="0" err="1"/>
              <a:t>bestetik</a:t>
            </a:r>
            <a:r>
              <a:rPr lang="de-DE" sz="900" dirty="0"/>
              <a:t>, </a:t>
            </a:r>
            <a:r>
              <a:rPr lang="de-DE" sz="900" dirty="0" err="1"/>
              <a:t>EPTSk</a:t>
            </a:r>
            <a:r>
              <a:rPr lang="de-DE" sz="900" dirty="0"/>
              <a:t> </a:t>
            </a:r>
            <a:r>
              <a:rPr lang="de-DE" sz="900" dirty="0" err="1"/>
              <a:t>GJHei</a:t>
            </a:r>
            <a:r>
              <a:rPr lang="de-DE" sz="900" dirty="0"/>
              <a:t> </a:t>
            </a:r>
            <a:r>
              <a:rPr lang="de-DE" sz="900" dirty="0" err="1"/>
              <a:t>egiten</a:t>
            </a:r>
            <a:r>
              <a:rPr lang="de-DE" sz="900" dirty="0"/>
              <a:t> dien </a:t>
            </a:r>
            <a:r>
              <a:rPr lang="de-DE" sz="900" dirty="0" err="1"/>
              <a:t>ekarpenaren</a:t>
            </a:r>
            <a:r>
              <a:rPr lang="de-DE" sz="900" dirty="0"/>
              <a:t> </a:t>
            </a:r>
            <a:r>
              <a:rPr lang="de-DE" sz="900" dirty="0" err="1"/>
              <a:t>irismena</a:t>
            </a:r>
            <a:r>
              <a:rPr lang="de-DE" sz="900" dirty="0"/>
              <a:t> </a:t>
            </a:r>
            <a:r>
              <a:rPr lang="de-DE" sz="900" dirty="0" err="1"/>
              <a:t>eta</a:t>
            </a:r>
            <a:r>
              <a:rPr lang="de-DE" sz="900" dirty="0"/>
              <a:t> </a:t>
            </a:r>
            <a:r>
              <a:rPr lang="de-DE" sz="900" dirty="0" err="1"/>
              <a:t>intentsitatea</a:t>
            </a:r>
            <a:r>
              <a:rPr lang="de-DE" sz="900" dirty="0"/>
              <a:t> </a:t>
            </a:r>
            <a:r>
              <a:rPr lang="de-DE" sz="900" dirty="0" err="1"/>
              <a:t>optimizatzea</a:t>
            </a:r>
            <a:endParaRPr lang="es-ES" sz="900" dirty="0"/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2473019" y="3213033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4" name="Rectangle 35"/>
          <p:cNvSpPr/>
          <p:nvPr/>
        </p:nvSpPr>
        <p:spPr>
          <a:xfrm>
            <a:off x="3676185" y="2831832"/>
            <a:ext cx="177273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900" dirty="0"/>
              <a:t>Trantsizio digitala bultzatzea, aitzindariak izanda, puntako teknologia duten abangoardiako azpiegiturekin</a:t>
            </a:r>
            <a:endParaRPr lang="es-ES" sz="900" dirty="0"/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4287469" y="2155423"/>
            <a:ext cx="540000" cy="540102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6" name="Rectangle 36"/>
          <p:cNvSpPr/>
          <p:nvPr/>
        </p:nvSpPr>
        <p:spPr>
          <a:xfrm>
            <a:off x="5477443" y="1712783"/>
            <a:ext cx="184671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 err="1"/>
              <a:t>Erreferentziazko</a:t>
            </a:r>
            <a:r>
              <a:rPr lang="de-DE" sz="900" dirty="0"/>
              <a:t> </a:t>
            </a:r>
            <a:r>
              <a:rPr lang="de-DE" sz="900" dirty="0" err="1"/>
              <a:t>azpiegituretarantz</a:t>
            </a:r>
            <a:r>
              <a:rPr lang="de-DE" sz="900" dirty="0"/>
              <a:t> </a:t>
            </a:r>
            <a:r>
              <a:rPr lang="de-DE" sz="900" dirty="0" err="1"/>
              <a:t>aurrera</a:t>
            </a:r>
            <a:r>
              <a:rPr lang="de-DE" sz="900" dirty="0"/>
              <a:t> </a:t>
            </a:r>
            <a:r>
              <a:rPr lang="de-DE" sz="900" dirty="0" err="1"/>
              <a:t>egitea</a:t>
            </a:r>
            <a:r>
              <a:rPr lang="de-DE" sz="900" dirty="0"/>
              <a:t>, </a:t>
            </a:r>
            <a:r>
              <a:rPr lang="de-DE" sz="900" dirty="0" err="1"/>
              <a:t>jasangarritasunarengatik</a:t>
            </a:r>
            <a:r>
              <a:rPr lang="de-DE" sz="900" dirty="0"/>
              <a:t> </a:t>
            </a:r>
            <a:r>
              <a:rPr lang="de-DE" sz="900" dirty="0" err="1"/>
              <a:t>eta</a:t>
            </a:r>
            <a:r>
              <a:rPr lang="de-DE" sz="900" dirty="0"/>
              <a:t> </a:t>
            </a:r>
            <a:r>
              <a:rPr lang="de-DE" sz="900" dirty="0" err="1"/>
              <a:t>autokontsumorako</a:t>
            </a:r>
            <a:r>
              <a:rPr lang="de-DE" sz="900" dirty="0"/>
              <a:t> </a:t>
            </a:r>
            <a:r>
              <a:rPr lang="de-DE" sz="900" dirty="0" err="1"/>
              <a:t>helburu</a:t>
            </a:r>
            <a:r>
              <a:rPr lang="de-DE" sz="900" dirty="0"/>
              <a:t> </a:t>
            </a:r>
            <a:r>
              <a:rPr lang="de-DE" sz="900" dirty="0" err="1"/>
              <a:t>batengatik</a:t>
            </a:r>
            <a:r>
              <a:rPr lang="de-DE" sz="900" dirty="0"/>
              <a:t>, </a:t>
            </a:r>
            <a:r>
              <a:rPr lang="de-DE" sz="900" dirty="0" err="1"/>
              <a:t>besteak</a:t>
            </a:r>
            <a:r>
              <a:rPr lang="de-DE" sz="900" dirty="0"/>
              <a:t> beste, 2035ean </a:t>
            </a:r>
            <a:r>
              <a:rPr lang="de-DE" sz="900" dirty="0" err="1"/>
              <a:t>autosufizientzia</a:t>
            </a:r>
            <a:r>
              <a:rPr lang="de-DE" sz="900" dirty="0"/>
              <a:t> </a:t>
            </a:r>
            <a:r>
              <a:rPr lang="de-DE" sz="900" dirty="0" err="1"/>
              <a:t>energetikoa</a:t>
            </a:r>
            <a:r>
              <a:rPr lang="de-DE" sz="900" dirty="0"/>
              <a:t> </a:t>
            </a:r>
            <a:r>
              <a:rPr lang="de-DE" sz="900" dirty="0" err="1"/>
              <a:t>lortzeko</a:t>
            </a:r>
            <a:r>
              <a:rPr lang="de-DE" sz="900" dirty="0"/>
              <a:t> </a:t>
            </a:r>
            <a:r>
              <a:rPr lang="de-DE" sz="900" dirty="0" err="1"/>
              <a:t>helburuarekin</a:t>
            </a:r>
            <a:endParaRPr lang="es-ES" sz="900" dirty="0"/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6207671" y="3213033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8" name="Rectangle 32"/>
          <p:cNvSpPr/>
          <p:nvPr/>
        </p:nvSpPr>
        <p:spPr>
          <a:xfrm>
            <a:off x="266324" y="1635646"/>
            <a:ext cx="1480794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 err="1">
                <a:latin typeface="+mj-lt"/>
              </a:rPr>
              <a:t>Hazkundea</a:t>
            </a:r>
            <a:endParaRPr lang="es-ES" sz="1200" dirty="0">
              <a:latin typeface="+mj-lt"/>
            </a:endParaRPr>
          </a:p>
        </p:txBody>
      </p:sp>
      <p:sp>
        <p:nvSpPr>
          <p:cNvPr id="49" name="Rectangle 32"/>
          <p:cNvSpPr/>
          <p:nvPr/>
        </p:nvSpPr>
        <p:spPr>
          <a:xfrm>
            <a:off x="1848223" y="1319597"/>
            <a:ext cx="1800323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200" dirty="0" err="1">
                <a:latin typeface="+mj-lt"/>
              </a:rPr>
              <a:t>GJHei</a:t>
            </a:r>
            <a:r>
              <a:rPr lang="tr-TR" sz="1200" dirty="0">
                <a:latin typeface="+mj-lt"/>
              </a:rPr>
              <a:t> </a:t>
            </a:r>
            <a:r>
              <a:rPr lang="tr-TR" sz="1200" dirty="0" err="1">
                <a:latin typeface="+mj-lt"/>
              </a:rPr>
              <a:t>egindako</a:t>
            </a:r>
            <a:r>
              <a:rPr lang="tr-TR" sz="1200" dirty="0">
                <a:latin typeface="+mj-lt"/>
              </a:rPr>
              <a:t> </a:t>
            </a:r>
            <a:r>
              <a:rPr lang="tr-TR" sz="1200" dirty="0" err="1">
                <a:latin typeface="+mj-lt"/>
              </a:rPr>
              <a:t>ekarpena</a:t>
            </a:r>
            <a:endParaRPr lang="es-ES" sz="1200" dirty="0">
              <a:latin typeface="+mj-lt"/>
            </a:endParaRPr>
          </a:p>
        </p:txBody>
      </p:sp>
      <p:sp>
        <p:nvSpPr>
          <p:cNvPr id="50" name="Rectangle 32"/>
          <p:cNvSpPr/>
          <p:nvPr/>
        </p:nvSpPr>
        <p:spPr>
          <a:xfrm>
            <a:off x="3617584" y="1605598"/>
            <a:ext cx="1879770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1200" dirty="0">
                <a:latin typeface="+mj-lt"/>
              </a:rPr>
              <a:t>Digitalizazioa: Smart Parkea</a:t>
            </a:r>
            <a:endParaRPr lang="es-ES" sz="1200" dirty="0">
              <a:latin typeface="+mj-lt"/>
            </a:endParaRPr>
          </a:p>
        </p:txBody>
      </p:sp>
      <p:sp>
        <p:nvSpPr>
          <p:cNvPr id="51" name="Rectangle 32"/>
          <p:cNvSpPr/>
          <p:nvPr/>
        </p:nvSpPr>
        <p:spPr>
          <a:xfrm>
            <a:off x="5665880" y="1319597"/>
            <a:ext cx="1480794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dirty="0" err="1">
                <a:latin typeface="+mj-lt"/>
              </a:rPr>
              <a:t>Jasangarritasuna</a:t>
            </a:r>
            <a:r>
              <a:rPr lang="es-ES_tradnl" sz="1200" dirty="0">
                <a:latin typeface="+mj-lt"/>
              </a:rPr>
              <a:t>: </a:t>
            </a:r>
            <a:r>
              <a:rPr lang="es-ES_tradnl" sz="1200" dirty="0" err="1">
                <a:latin typeface="+mj-lt"/>
              </a:rPr>
              <a:t>Parke</a:t>
            </a:r>
            <a:r>
              <a:rPr lang="es-ES_tradnl" sz="1200" dirty="0">
                <a:latin typeface="+mj-lt"/>
              </a:rPr>
              <a:t> </a:t>
            </a:r>
            <a:r>
              <a:rPr lang="es-ES_tradnl" sz="1200" dirty="0" err="1">
                <a:latin typeface="+mj-lt"/>
              </a:rPr>
              <a:t>Berdea</a:t>
            </a:r>
            <a:endParaRPr lang="es-ES" sz="1200" dirty="0">
              <a:latin typeface="+mj-lt"/>
            </a:endParaRPr>
          </a:p>
        </p:txBody>
      </p:sp>
      <p:sp>
        <p:nvSpPr>
          <p:cNvPr id="52" name="Rectangle 32"/>
          <p:cNvSpPr/>
          <p:nvPr/>
        </p:nvSpPr>
        <p:spPr>
          <a:xfrm>
            <a:off x="7380537" y="1790264"/>
            <a:ext cx="1480794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200" dirty="0" err="1">
                <a:latin typeface="+mj-lt"/>
              </a:rPr>
              <a:t>Irudia</a:t>
            </a:r>
            <a:endParaRPr lang="es-ES" sz="1200" dirty="0">
              <a:latin typeface="+mj-lt"/>
            </a:endParaRPr>
          </a:p>
        </p:txBody>
      </p:sp>
      <p:sp>
        <p:nvSpPr>
          <p:cNvPr id="53" name="Oval 20"/>
          <p:cNvSpPr>
            <a:spLocks noChangeArrowheads="1"/>
          </p:cNvSpPr>
          <p:nvPr/>
        </p:nvSpPr>
        <p:spPr bwMode="auto">
          <a:xfrm>
            <a:off x="7850934" y="2155422"/>
            <a:ext cx="540000" cy="540106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54" name="Rectangle 35"/>
          <p:cNvSpPr/>
          <p:nvPr/>
        </p:nvSpPr>
        <p:spPr>
          <a:xfrm>
            <a:off x="7352683" y="2769771"/>
            <a:ext cx="170181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Parke </a:t>
            </a:r>
            <a:r>
              <a:rPr lang="de-DE" sz="900" dirty="0" err="1"/>
              <a:t>markaren</a:t>
            </a:r>
            <a:r>
              <a:rPr lang="de-DE" sz="900" dirty="0"/>
              <a:t> </a:t>
            </a:r>
            <a:r>
              <a:rPr lang="de-DE" sz="900" dirty="0" err="1"/>
              <a:t>aintzatespena</a:t>
            </a:r>
            <a:r>
              <a:rPr lang="de-DE" sz="900" dirty="0"/>
              <a:t> </a:t>
            </a:r>
            <a:r>
              <a:rPr lang="de-DE" sz="900" dirty="0" err="1"/>
              <a:t>eta</a:t>
            </a:r>
            <a:r>
              <a:rPr lang="de-DE" sz="900" dirty="0"/>
              <a:t> </a:t>
            </a:r>
            <a:r>
              <a:rPr lang="de-DE" sz="900" dirty="0" err="1"/>
              <a:t>balioa</a:t>
            </a:r>
            <a:r>
              <a:rPr lang="de-DE" sz="900" dirty="0"/>
              <a:t> </a:t>
            </a:r>
            <a:r>
              <a:rPr lang="de-DE" sz="900" dirty="0" err="1"/>
              <a:t>indartzea</a:t>
            </a:r>
            <a:r>
              <a:rPr lang="de-DE" sz="900" dirty="0"/>
              <a:t> EPTS </a:t>
            </a:r>
            <a:r>
              <a:rPr lang="de-DE" sz="900" dirty="0" err="1"/>
              <a:t>osatzen</a:t>
            </a:r>
            <a:r>
              <a:rPr lang="de-DE" sz="900" dirty="0"/>
              <a:t> </a:t>
            </a:r>
            <a:r>
              <a:rPr lang="de-DE" sz="900" dirty="0" err="1"/>
              <a:t>duten</a:t>
            </a:r>
            <a:r>
              <a:rPr lang="de-DE" sz="900" dirty="0"/>
              <a:t> </a:t>
            </a:r>
            <a:r>
              <a:rPr lang="de-DE" sz="900" dirty="0" err="1"/>
              <a:t>erakunde</a:t>
            </a:r>
            <a:r>
              <a:rPr lang="de-DE" sz="900" dirty="0"/>
              <a:t> </a:t>
            </a:r>
            <a:r>
              <a:rPr lang="de-DE" sz="900" dirty="0" err="1"/>
              <a:t>guztientzat</a:t>
            </a:r>
            <a:endParaRPr lang="es-ES" sz="900" dirty="0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5039" y="3327243"/>
            <a:ext cx="315960" cy="311684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997" y="2247937"/>
            <a:ext cx="351562" cy="378474"/>
          </a:xfrm>
          <a:prstGeom prst="rect">
            <a:avLst/>
          </a:prstGeom>
          <a:solidFill>
            <a:srgbClr val="C9D312"/>
          </a:solidFill>
        </p:spPr>
      </p:pic>
      <p:sp>
        <p:nvSpPr>
          <p:cNvPr id="67" name="Rectángulo 66"/>
          <p:cNvSpPr/>
          <p:nvPr/>
        </p:nvSpPr>
        <p:spPr>
          <a:xfrm>
            <a:off x="1422429" y="3979944"/>
            <a:ext cx="144016" cy="139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cxnSp>
        <p:nvCxnSpPr>
          <p:cNvPr id="68" name="Conector recto 67"/>
          <p:cNvCxnSpPr/>
          <p:nvPr/>
        </p:nvCxnSpPr>
        <p:spPr>
          <a:xfrm flipV="1">
            <a:off x="731520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V="1">
            <a:off x="5486401" y="3833458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 flipV="1">
            <a:off x="365760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V="1">
            <a:off x="1828801" y="3822690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73152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36576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18288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/>
          <p:cNvCxnSpPr/>
          <p:nvPr/>
        </p:nvCxnSpPr>
        <p:spPr>
          <a:xfrm>
            <a:off x="1828801" y="1753066"/>
            <a:ext cx="0" cy="111618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>
            <a:off x="54864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20"/>
          <p:cNvSpPr>
            <a:spLocks noChangeArrowheads="1"/>
          </p:cNvSpPr>
          <p:nvPr/>
        </p:nvSpPr>
        <p:spPr bwMode="auto">
          <a:xfrm>
            <a:off x="647624" y="2003040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05" y="2117250"/>
            <a:ext cx="410573" cy="303434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167" y="3319835"/>
            <a:ext cx="471008" cy="339608"/>
          </a:xfrm>
          <a:prstGeom prst="rect">
            <a:avLst/>
          </a:prstGeom>
        </p:spPr>
      </p:pic>
      <p:pic>
        <p:nvPicPr>
          <p:cNvPr id="91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37" y="2247937"/>
            <a:ext cx="337772" cy="3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CuadroTexto 56"/>
          <p:cNvSpPr txBox="1"/>
          <p:nvPr/>
        </p:nvSpPr>
        <p:spPr>
          <a:xfrm>
            <a:off x="829588" y="339502"/>
            <a:ext cx="2446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venir Heavy"/>
                <a:cs typeface="Avenir Heavy"/>
              </a:rPr>
              <a:t>GAKO NAGUSIAK</a:t>
            </a:r>
            <a:endParaRPr lang="es-ES" sz="2400" dirty="0">
              <a:latin typeface="Avenir Heavy"/>
              <a:cs typeface="Avenir Heavy"/>
            </a:endParaRPr>
          </a:p>
        </p:txBody>
      </p:sp>
      <p:sp>
        <p:nvSpPr>
          <p:cNvPr id="58" name="Paralelogramo 57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955748" y="2842193"/>
            <a:ext cx="1623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050" dirty="0" err="1">
                <a:solidFill>
                  <a:srgbClr val="73AF14"/>
                </a:solidFill>
              </a:rPr>
              <a:t>EPTSren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eragina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b="1" dirty="0">
                <a:solidFill>
                  <a:srgbClr val="73AF14"/>
                </a:solidFill>
              </a:rPr>
              <a:t>17 </a:t>
            </a:r>
            <a:r>
              <a:rPr lang="nl-NL" sz="1050" b="1" dirty="0" err="1">
                <a:solidFill>
                  <a:srgbClr val="73AF14"/>
                </a:solidFill>
              </a:rPr>
              <a:t>GJHetatik</a:t>
            </a:r>
            <a:r>
              <a:rPr lang="nl-NL" sz="1050" b="1" dirty="0">
                <a:solidFill>
                  <a:srgbClr val="73AF14"/>
                </a:solidFill>
              </a:rPr>
              <a:t> 14tan</a:t>
            </a:r>
            <a:endParaRPr lang="en-GB" sz="1050" b="1" dirty="0">
              <a:solidFill>
                <a:srgbClr val="73AF14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-18583" y="3435846"/>
            <a:ext cx="1924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050" b="1" dirty="0">
                <a:solidFill>
                  <a:srgbClr val="73AF14"/>
                </a:solidFill>
              </a:rPr>
              <a:t>126</a:t>
            </a:r>
            <a:r>
              <a:rPr lang="tr-TR" sz="1050" dirty="0">
                <a:solidFill>
                  <a:srgbClr val="73AF14"/>
                </a:solidFill>
              </a:rPr>
              <a:t> M€-</a:t>
            </a:r>
            <a:r>
              <a:rPr lang="tr-TR" sz="1050" dirty="0" err="1">
                <a:solidFill>
                  <a:srgbClr val="73AF14"/>
                </a:solidFill>
              </a:rPr>
              <a:t>ko</a:t>
            </a:r>
            <a:r>
              <a:rPr lang="tr-TR" sz="1050" dirty="0">
                <a:solidFill>
                  <a:srgbClr val="73AF14"/>
                </a:solidFill>
              </a:rPr>
              <a:t> </a:t>
            </a:r>
            <a:r>
              <a:rPr lang="tr-TR" sz="1050" dirty="0" err="1">
                <a:solidFill>
                  <a:srgbClr val="73AF14"/>
                </a:solidFill>
              </a:rPr>
              <a:t>inbertsioa</a:t>
            </a:r>
            <a:endParaRPr lang="tr-TR" sz="1050" dirty="0">
              <a:solidFill>
                <a:srgbClr val="73AF14"/>
              </a:solidFill>
            </a:endParaRPr>
          </a:p>
          <a:p>
            <a:pPr algn="ctr"/>
            <a:r>
              <a:rPr lang="tr-TR" sz="1050" b="1" dirty="0">
                <a:solidFill>
                  <a:srgbClr val="73AF14"/>
                </a:solidFill>
              </a:rPr>
              <a:t>+1M </a:t>
            </a:r>
            <a:r>
              <a:rPr lang="tr-TR" sz="1050" dirty="0">
                <a:solidFill>
                  <a:srgbClr val="73AF14"/>
                </a:solidFill>
              </a:rPr>
              <a:t>m2-ko </a:t>
            </a:r>
            <a:r>
              <a:rPr lang="tr-TR" sz="1050" dirty="0" err="1">
                <a:solidFill>
                  <a:srgbClr val="73AF14"/>
                </a:solidFill>
              </a:rPr>
              <a:t>lursaila</a:t>
            </a:r>
            <a:endParaRPr lang="tr-TR" sz="1050" dirty="0">
              <a:solidFill>
                <a:srgbClr val="73AF14"/>
              </a:solidFill>
            </a:endParaRPr>
          </a:p>
          <a:p>
            <a:pPr algn="ctr"/>
            <a:r>
              <a:rPr lang="tr-TR" sz="1050" dirty="0">
                <a:solidFill>
                  <a:srgbClr val="73AF14"/>
                </a:solidFill>
              </a:rPr>
              <a:t>+</a:t>
            </a:r>
            <a:r>
              <a:rPr lang="tr-TR" sz="1050" b="1" dirty="0">
                <a:solidFill>
                  <a:srgbClr val="73AF14"/>
                </a:solidFill>
              </a:rPr>
              <a:t>45.000 </a:t>
            </a:r>
            <a:r>
              <a:rPr lang="tr-TR" sz="1050" dirty="0">
                <a:solidFill>
                  <a:srgbClr val="73AF14"/>
                </a:solidFill>
              </a:rPr>
              <a:t>m2 </a:t>
            </a:r>
            <a:r>
              <a:rPr lang="tr-TR" sz="1050" dirty="0" err="1">
                <a:solidFill>
                  <a:srgbClr val="73AF14"/>
                </a:solidFill>
              </a:rPr>
              <a:t>eraikin</a:t>
            </a:r>
            <a:endParaRPr lang="tr-TR" sz="1050" dirty="0">
              <a:solidFill>
                <a:srgbClr val="73AF14"/>
              </a:solidFill>
            </a:endParaRPr>
          </a:p>
          <a:p>
            <a:pPr algn="ctr"/>
            <a:r>
              <a:rPr lang="tr-TR" sz="1050" dirty="0" err="1">
                <a:solidFill>
                  <a:srgbClr val="73AF14"/>
                </a:solidFill>
              </a:rPr>
              <a:t>Enpresa</a:t>
            </a:r>
            <a:r>
              <a:rPr lang="tr-TR" sz="1050" dirty="0">
                <a:solidFill>
                  <a:srgbClr val="73AF14"/>
                </a:solidFill>
              </a:rPr>
              <a:t> berri: </a:t>
            </a:r>
            <a:r>
              <a:rPr lang="tr-TR" sz="1050" b="1" dirty="0">
                <a:solidFill>
                  <a:srgbClr val="73AF14"/>
                </a:solidFill>
              </a:rPr>
              <a:t>+160</a:t>
            </a:r>
            <a:endParaRPr lang="en-GB" sz="1050" b="1" dirty="0">
              <a:solidFill>
                <a:srgbClr val="73AF14"/>
              </a:solidFill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3551377" y="3435846"/>
            <a:ext cx="1924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050" b="1" dirty="0">
                <a:solidFill>
                  <a:srgbClr val="73AF14"/>
                </a:solidFill>
              </a:rPr>
              <a:t>3M€ </a:t>
            </a:r>
            <a:r>
              <a:rPr lang="nl-NL" sz="1050" dirty="0" err="1">
                <a:solidFill>
                  <a:srgbClr val="73AF14"/>
                </a:solidFill>
              </a:rPr>
              <a:t>baino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gehiagoko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inbertsioa</a:t>
            </a:r>
            <a:endParaRPr lang="es-ES" sz="1050" b="1" dirty="0">
              <a:solidFill>
                <a:srgbClr val="73AF14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5400087" y="2842193"/>
            <a:ext cx="1924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050" b="1" dirty="0">
                <a:solidFill>
                  <a:srgbClr val="73AF14"/>
                </a:solidFill>
              </a:rPr>
              <a:t>17M€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baino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gehiagoko</a:t>
            </a:r>
            <a:r>
              <a:rPr lang="nl-NL" sz="1050" dirty="0">
                <a:solidFill>
                  <a:srgbClr val="73AF14"/>
                </a:solidFill>
              </a:rPr>
              <a:t> </a:t>
            </a:r>
            <a:r>
              <a:rPr lang="nl-NL" sz="1050" dirty="0" err="1">
                <a:solidFill>
                  <a:srgbClr val="73AF14"/>
                </a:solidFill>
              </a:rPr>
              <a:t>inbertsioa</a:t>
            </a:r>
            <a:endParaRPr lang="es-ES" sz="1050" b="1" dirty="0">
              <a:solidFill>
                <a:srgbClr val="73AF14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7277719" y="3435846"/>
            <a:ext cx="1924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rgbClr val="73AF14"/>
                </a:solidFill>
              </a:rPr>
              <a:t>71.400 </a:t>
            </a:r>
            <a:r>
              <a:rPr lang="fr-FR" sz="1050" b="1" dirty="0" err="1">
                <a:solidFill>
                  <a:srgbClr val="73AF14"/>
                </a:solidFill>
              </a:rPr>
              <a:t>jarraitzaile</a:t>
            </a:r>
            <a:r>
              <a:rPr lang="fr-FR" sz="1050" b="1" dirty="0">
                <a:solidFill>
                  <a:srgbClr val="73AF14"/>
                </a:solidFill>
              </a:rPr>
              <a:t> </a:t>
            </a:r>
            <a:r>
              <a:rPr lang="fr-FR" sz="1050" b="1" dirty="0" err="1">
                <a:solidFill>
                  <a:srgbClr val="73AF14"/>
                </a:solidFill>
              </a:rPr>
              <a:t>baino</a:t>
            </a:r>
            <a:r>
              <a:rPr lang="fr-FR" sz="1050" b="1" dirty="0">
                <a:solidFill>
                  <a:srgbClr val="73AF14"/>
                </a:solidFill>
              </a:rPr>
              <a:t> </a:t>
            </a:r>
            <a:r>
              <a:rPr lang="fr-FR" sz="1050" b="1" dirty="0" err="1">
                <a:solidFill>
                  <a:srgbClr val="73AF14"/>
                </a:solidFill>
              </a:rPr>
              <a:t>gehiago</a:t>
            </a:r>
            <a:r>
              <a:rPr lang="fr-FR" sz="1050" b="1" dirty="0">
                <a:solidFill>
                  <a:srgbClr val="73AF14"/>
                </a:solidFill>
              </a:rPr>
              <a:t> </a:t>
            </a:r>
            <a:r>
              <a:rPr lang="fr-FR" sz="1050" dirty="0" err="1">
                <a:solidFill>
                  <a:srgbClr val="73AF14"/>
                </a:solidFill>
              </a:rPr>
              <a:t>hedabide</a:t>
            </a:r>
            <a:r>
              <a:rPr lang="fr-FR" sz="1050" dirty="0">
                <a:solidFill>
                  <a:srgbClr val="73AF14"/>
                </a:solidFill>
              </a:rPr>
              <a:t> </a:t>
            </a:r>
            <a:r>
              <a:rPr lang="fr-FR" sz="1050" dirty="0" err="1">
                <a:solidFill>
                  <a:srgbClr val="73AF14"/>
                </a:solidFill>
              </a:rPr>
              <a:t>digitaletan</a:t>
            </a:r>
            <a:endParaRPr lang="es-ES" sz="1050" dirty="0">
              <a:solidFill>
                <a:srgbClr val="73AF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2811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96336" y="0"/>
            <a:ext cx="1547664" cy="84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635646"/>
            <a:ext cx="32321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01765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481" t="5798" r="21152" b="13679"/>
          <a:stretch/>
        </p:blipFill>
        <p:spPr>
          <a:xfrm>
            <a:off x="3563888" y="627534"/>
            <a:ext cx="5554641" cy="37509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B60CB5-7EA7-3445-A4FD-8797B7AF4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938"/>
          <a:stretch/>
        </p:blipFill>
        <p:spPr>
          <a:xfrm>
            <a:off x="-36512" y="0"/>
            <a:ext cx="3521318" cy="430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rma libre 6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</a:rPr>
              <a:t>Trakzio-enpresa ertain eta handien </a:t>
            </a:r>
            <a:r>
              <a:rPr lang="eu-ES" sz="1200" b="1">
                <a:solidFill>
                  <a:schemeClr val="tx1"/>
                </a:solidFill>
              </a:rPr>
              <a:t>kontzentrazio handia</a:t>
            </a:r>
            <a:endParaRPr lang="eu-ES" sz="1200">
              <a:solidFill>
                <a:schemeClr val="tx1"/>
              </a:solidFill>
            </a:endParaRP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Intentsitate teknologikoa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61724" y="373314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000" dirty="0"/>
              <a:t>Euskal ekonomiari egindako </a:t>
            </a:r>
            <a:r>
              <a:rPr lang="eu-ES" sz="1000" b="1" dirty="0"/>
              <a:t>ekarpena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3391855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200" b="1"/>
              <a:t>Eragina eta ekarpena euskal ekonomian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1599580"/>
            <a:ext cx="82758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700"/>
              <a:t>2019ko datuak</a:t>
            </a:r>
            <a:endParaRPr lang="eu-ES" sz="700" b="1"/>
          </a:p>
        </p:txBody>
      </p:sp>
      <p:sp>
        <p:nvSpPr>
          <p:cNvPr id="3" name="Elipse 2"/>
          <p:cNvSpPr/>
          <p:nvPr/>
        </p:nvSpPr>
        <p:spPr>
          <a:xfrm>
            <a:off x="310828" y="871020"/>
            <a:ext cx="552822" cy="552822"/>
          </a:xfrm>
          <a:prstGeom prst="ellipse">
            <a:avLst/>
          </a:prstGeom>
          <a:solidFill>
            <a:srgbClr val="BEC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4" name="CuadroTexto 3"/>
          <p:cNvSpPr txBox="1"/>
          <p:nvPr/>
        </p:nvSpPr>
        <p:spPr>
          <a:xfrm>
            <a:off x="198562" y="921916"/>
            <a:ext cx="7290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700"/>
              <a:t>BPGaren </a:t>
            </a:r>
            <a:r>
              <a:rPr lang="eu-ES" sz="1600" b="1"/>
              <a:t>% 7,4</a:t>
            </a:r>
          </a:p>
        </p:txBody>
      </p:sp>
      <p:sp>
        <p:nvSpPr>
          <p:cNvPr id="10" name="Elipse 9"/>
          <p:cNvSpPr/>
          <p:nvPr/>
        </p:nvSpPr>
        <p:spPr>
          <a:xfrm>
            <a:off x="840284" y="1586724"/>
            <a:ext cx="552822" cy="552822"/>
          </a:xfrm>
          <a:prstGeom prst="ellipse">
            <a:avLst/>
          </a:prstGeom>
          <a:solidFill>
            <a:srgbClr val="BEC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1" name="CuadroTexto 10"/>
          <p:cNvSpPr txBox="1"/>
          <p:nvPr/>
        </p:nvSpPr>
        <p:spPr>
          <a:xfrm>
            <a:off x="755576" y="1627922"/>
            <a:ext cx="7290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700"/>
              <a:t>Enpleguaren </a:t>
            </a:r>
            <a:r>
              <a:rPr lang="eu-ES" sz="1600" b="1"/>
              <a:t>% 7,8</a:t>
            </a:r>
          </a:p>
        </p:txBody>
      </p:sp>
      <p:sp>
        <p:nvSpPr>
          <p:cNvPr id="12" name="Elipse 11"/>
          <p:cNvSpPr/>
          <p:nvPr/>
        </p:nvSpPr>
        <p:spPr>
          <a:xfrm>
            <a:off x="1814584" y="1621572"/>
            <a:ext cx="552822" cy="552822"/>
          </a:xfrm>
          <a:prstGeom prst="ellipse">
            <a:avLst/>
          </a:prstGeom>
          <a:solidFill>
            <a:srgbClr val="BEC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CuadroTexto 12"/>
          <p:cNvSpPr txBox="1"/>
          <p:nvPr/>
        </p:nvSpPr>
        <p:spPr>
          <a:xfrm>
            <a:off x="1729334" y="1584732"/>
            <a:ext cx="72903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700"/>
              <a:t>Enpresen zerga-bilketaren     </a:t>
            </a:r>
            <a:r>
              <a:rPr lang="eu-ES" sz="1600" b="1"/>
              <a:t>% 7,7</a:t>
            </a:r>
            <a:r>
              <a:rPr lang="eu-ES" sz="700"/>
              <a:t> </a:t>
            </a:r>
            <a:endParaRPr lang="eu-ES" sz="1600" b="1"/>
          </a:p>
        </p:txBody>
      </p:sp>
      <p:sp>
        <p:nvSpPr>
          <p:cNvPr id="15" name="Elipse 14"/>
          <p:cNvSpPr/>
          <p:nvPr/>
        </p:nvSpPr>
        <p:spPr>
          <a:xfrm>
            <a:off x="2354706" y="1019210"/>
            <a:ext cx="552822" cy="552822"/>
          </a:xfrm>
          <a:prstGeom prst="ellipse">
            <a:avLst/>
          </a:prstGeom>
          <a:solidFill>
            <a:srgbClr val="7AB3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6" name="Elipse 15"/>
          <p:cNvSpPr/>
          <p:nvPr/>
        </p:nvSpPr>
        <p:spPr>
          <a:xfrm>
            <a:off x="2329306" y="351123"/>
            <a:ext cx="552822" cy="552822"/>
          </a:xfrm>
          <a:prstGeom prst="ellipse">
            <a:avLst/>
          </a:prstGeom>
          <a:solidFill>
            <a:srgbClr val="7AB3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CuadroTexto 13"/>
          <p:cNvSpPr txBox="1"/>
          <p:nvPr/>
        </p:nvSpPr>
        <p:spPr>
          <a:xfrm>
            <a:off x="2248818" y="933004"/>
            <a:ext cx="7665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700"/>
              <a:t>I+Gra bideratutako fakturazioaren </a:t>
            </a:r>
            <a:r>
              <a:rPr lang="eu-ES" sz="1600" b="1"/>
              <a:t>% 9,5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235250" y="295408"/>
            <a:ext cx="7665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700"/>
              <a:t>Euskadiko       I+Gko gastu osoaren    </a:t>
            </a:r>
            <a:r>
              <a:rPr lang="eu-ES" sz="1600" b="1"/>
              <a:t>% 37</a:t>
            </a:r>
          </a:p>
        </p:txBody>
      </p:sp>
      <p:sp>
        <p:nvSpPr>
          <p:cNvPr id="22" name="Arco de bloque 21"/>
          <p:cNvSpPr/>
          <p:nvPr/>
        </p:nvSpPr>
        <p:spPr>
          <a:xfrm rot="5400000">
            <a:off x="1017423" y="319544"/>
            <a:ext cx="1263805" cy="1198984"/>
          </a:xfrm>
          <a:prstGeom prst="blockArc">
            <a:avLst>
              <a:gd name="adj1" fmla="val 13215619"/>
              <a:gd name="adj2" fmla="val 19441348"/>
              <a:gd name="adj3" fmla="val 11571"/>
            </a:avLst>
          </a:prstGeom>
          <a:solidFill>
            <a:srgbClr val="7AB33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 rot="5666558">
            <a:off x="485998" y="-82080"/>
            <a:ext cx="1403154" cy="197761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">
              <a:avLst>
                <a:gd name="adj" fmla="val 10757275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u-ES" sz="9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I+G jarduera</a:t>
            </a:r>
          </a:p>
        </p:txBody>
      </p:sp>
      <p:sp>
        <p:nvSpPr>
          <p:cNvPr id="23" name="Arco de bloque 22"/>
          <p:cNvSpPr/>
          <p:nvPr/>
        </p:nvSpPr>
        <p:spPr>
          <a:xfrm rot="10800000">
            <a:off x="994840" y="398810"/>
            <a:ext cx="1230243" cy="1139429"/>
          </a:xfrm>
          <a:prstGeom prst="blockArc">
            <a:avLst>
              <a:gd name="adj1" fmla="val 13552261"/>
              <a:gd name="adj2" fmla="val 200691"/>
              <a:gd name="adj3" fmla="val 10630"/>
            </a:avLst>
          </a:prstGeom>
          <a:solidFill>
            <a:srgbClr val="BEC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 rot="12267750">
            <a:off x="1090897" y="59158"/>
            <a:ext cx="1196163" cy="144445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Button">
              <a:avLst>
                <a:gd name="adj" fmla="val 6649410"/>
              </a:avLst>
            </a:prstTxWarp>
            <a:spAutoFit/>
          </a:bodyPr>
          <a:lstStyle/>
          <a:p>
            <a:pPr algn="ctr"/>
            <a:r>
              <a:rPr lang="eu-E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Euskal</a:t>
            </a:r>
            <a:r>
              <a:rPr lang="eu-ES" sz="9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u-E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ekonomia</a:t>
            </a:r>
            <a:endParaRPr lang="eu-ES" sz="9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689228" y="771550"/>
            <a:ext cx="79208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600" b="1"/>
              <a:t>580  </a:t>
            </a:r>
            <a:r>
              <a:rPr lang="eu-ES" sz="800"/>
              <a:t> enpresa teknologiko</a:t>
            </a:r>
            <a:endParaRPr lang="eu-ES" sz="800" b="1"/>
          </a:p>
        </p:txBody>
      </p:sp>
      <p:sp>
        <p:nvSpPr>
          <p:cNvPr id="26" name="CuadroTexto 25"/>
          <p:cNvSpPr txBox="1"/>
          <p:nvPr/>
        </p:nvSpPr>
        <p:spPr>
          <a:xfrm>
            <a:off x="4830670" y="1739602"/>
            <a:ext cx="8467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600" b="1"/>
              <a:t>19.472</a:t>
            </a:r>
            <a:r>
              <a:rPr lang="eu-ES" sz="800"/>
              <a:t> pertsona</a:t>
            </a:r>
            <a:endParaRPr lang="eu-ES" sz="800" b="1"/>
          </a:p>
        </p:txBody>
      </p:sp>
      <p:sp>
        <p:nvSpPr>
          <p:cNvPr id="27" name="CuadroTexto 26"/>
          <p:cNvSpPr txBox="1"/>
          <p:nvPr/>
        </p:nvSpPr>
        <p:spPr>
          <a:xfrm>
            <a:off x="3689228" y="2993026"/>
            <a:ext cx="84676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1000" b="1"/>
              <a:t>Sektoreak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918976" y="3215891"/>
            <a:ext cx="14401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600"/>
              <a:t>IKT</a:t>
            </a:r>
          </a:p>
          <a:p>
            <a:r>
              <a:rPr lang="eu-ES" sz="600"/>
              <a:t>Biozientziak/Osasuna</a:t>
            </a:r>
          </a:p>
          <a:p>
            <a:r>
              <a:rPr lang="eu-ES" sz="600"/>
              <a:t>Ingeniaritza</a:t>
            </a:r>
          </a:p>
          <a:p>
            <a:r>
              <a:rPr lang="eu-ES" sz="600"/>
              <a:t>Eragileak, prestakuntzako, berrikuntzako eta inkubazioko bitartekariak</a:t>
            </a:r>
          </a:p>
          <a:p>
            <a:r>
              <a:rPr lang="eu-ES" sz="600"/>
              <a:t>I+G</a:t>
            </a:r>
          </a:p>
          <a:p>
            <a:r>
              <a:rPr lang="eu-ES" sz="600"/>
              <a:t>Bestelakoak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480090" y="3203848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600" dirty="0"/>
              <a:t>Elektronika</a:t>
            </a:r>
          </a:p>
          <a:p>
            <a:r>
              <a:rPr lang="eu-ES" sz="600" dirty="0"/>
              <a:t>Energia eta Ingurumena</a:t>
            </a:r>
          </a:p>
          <a:p>
            <a:r>
              <a:rPr lang="eu-ES" sz="600" dirty="0"/>
              <a:t>Aeronautika</a:t>
            </a:r>
          </a:p>
          <a:p>
            <a:r>
              <a:rPr lang="eu-ES" sz="600" dirty="0"/>
              <a:t>Unibertsitateak eta Prestakuntza-Zentroak</a:t>
            </a:r>
          </a:p>
          <a:p>
            <a:r>
              <a:rPr lang="eu-ES" sz="600" dirty="0"/>
              <a:t>Automobilgintza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5724128" y="3893202"/>
            <a:ext cx="82758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700" dirty="0"/>
              <a:t>2020ko datuak</a:t>
            </a:r>
            <a:endParaRPr lang="eu-ES" sz="700" b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7759435" y="730680"/>
            <a:ext cx="1384565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b="1" dirty="0"/>
              <a:t>1.603</a:t>
            </a:r>
            <a:r>
              <a:rPr lang="hr-HR" sz="1200" dirty="0"/>
              <a:t>      </a:t>
            </a:r>
            <a:r>
              <a:rPr lang="hr-HR" sz="900" dirty="0"/>
              <a:t>doktore</a:t>
            </a:r>
          </a:p>
          <a:p>
            <a:r>
              <a:rPr lang="hr-HR" sz="2400" b="1" dirty="0"/>
              <a:t>% 53 </a:t>
            </a:r>
            <a:r>
              <a:rPr lang="hr-HR" sz="1000" dirty="0"/>
              <a:t>            </a:t>
            </a:r>
            <a:r>
              <a:rPr lang="hr-HR" sz="900" dirty="0"/>
              <a:t>goi-mailako tituludunak</a:t>
            </a:r>
          </a:p>
          <a:p>
            <a:r>
              <a:rPr lang="hr-HR" sz="2400" b="1" dirty="0"/>
              <a:t>% 32        </a:t>
            </a:r>
            <a:r>
              <a:rPr lang="hr-HR" sz="900" dirty="0"/>
              <a:t>I+Gn lan egiten duten pertsonak</a:t>
            </a:r>
          </a:p>
          <a:p>
            <a:r>
              <a:rPr lang="hr-HR" sz="2400" b="1" dirty="0"/>
              <a:t>554</a:t>
            </a:r>
            <a:r>
              <a:rPr lang="hr-HR" sz="1200" dirty="0"/>
              <a:t>                </a:t>
            </a:r>
            <a:r>
              <a:rPr lang="hr-HR" sz="900" dirty="0"/>
              <a:t>milioi €-ko gastua I+Gn</a:t>
            </a:r>
          </a:p>
          <a:p>
            <a:r>
              <a:rPr lang="hr-HR" sz="2400" b="1" dirty="0"/>
              <a:t>5.361</a:t>
            </a:r>
            <a:r>
              <a:rPr lang="hr-HR" sz="1200" dirty="0"/>
              <a:t>          </a:t>
            </a:r>
            <a:r>
              <a:rPr lang="hr-HR" sz="900" dirty="0"/>
              <a:t>milioi euroko fakturazioa</a:t>
            </a:r>
          </a:p>
          <a:p>
            <a:r>
              <a:rPr lang="hr-HR" sz="2400" b="1" dirty="0"/>
              <a:t>107</a:t>
            </a:r>
            <a:r>
              <a:rPr lang="hr-HR" sz="1200" dirty="0"/>
              <a:t>            </a:t>
            </a:r>
            <a:r>
              <a:rPr lang="hr-HR" sz="900" dirty="0"/>
              <a:t>patente eskatuta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8172400" y="4080011"/>
            <a:ext cx="82758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u-ES" sz="700" dirty="0"/>
              <a:t>2020ko datuak</a:t>
            </a:r>
            <a:endParaRPr lang="eu-ES" sz="700" b="1" dirty="0"/>
          </a:p>
        </p:txBody>
      </p:sp>
    </p:spTree>
    <p:extLst>
      <p:ext uri="{BB962C8B-B14F-4D97-AF65-F5344CB8AC3E}">
        <p14:creationId xmlns:p14="http://schemas.microsoft.com/office/powerpoint/2010/main" val="2096834852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729437786"/>
              </p:ext>
            </p:extLst>
          </p:nvPr>
        </p:nvGraphicFramePr>
        <p:xfrm>
          <a:off x="425475" y="1513776"/>
          <a:ext cx="4040121" cy="278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6189127" y="1275606"/>
            <a:ext cx="1047169" cy="276999"/>
          </a:xfrm>
          <a:prstGeom prst="rect">
            <a:avLst/>
          </a:prstGeom>
          <a:solidFill>
            <a:srgbClr val="E1EFF4"/>
          </a:solidFill>
        </p:spPr>
        <p:txBody>
          <a:bodyPr wrap="square" rtlCol="0">
            <a:spAutoFit/>
          </a:bodyPr>
          <a:lstStyle/>
          <a:p>
            <a:r>
              <a:rPr lang="eu-ES" sz="700" b="1"/>
              <a:t>TACC: </a:t>
            </a:r>
            <a:r>
              <a:rPr lang="eu-ES" sz="1200" b="1"/>
              <a:t>+3,2%</a:t>
            </a: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324895278"/>
              </p:ext>
            </p:extLst>
          </p:nvPr>
        </p:nvGraphicFramePr>
        <p:xfrm>
          <a:off x="4636335" y="1513776"/>
          <a:ext cx="4040121" cy="278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1847482" y="1275606"/>
            <a:ext cx="1054706" cy="276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u-ES" sz="700" b="1"/>
              <a:t>TACC: </a:t>
            </a:r>
            <a:r>
              <a:rPr lang="eu-ES" sz="1200" b="1"/>
              <a:t>+2,3%</a:t>
            </a: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1115616" y="1539886"/>
            <a:ext cx="2664296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1187624" y="1715182"/>
            <a:ext cx="360008" cy="25272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530</a:t>
            </a:r>
          </a:p>
        </p:txBody>
      </p:sp>
      <p:sp>
        <p:nvSpPr>
          <p:cNvPr id="32" name="Elipse 31"/>
          <p:cNvSpPr/>
          <p:nvPr/>
        </p:nvSpPr>
        <p:spPr>
          <a:xfrm>
            <a:off x="1835696" y="1715182"/>
            <a:ext cx="357086" cy="25272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544</a:t>
            </a:r>
          </a:p>
        </p:txBody>
      </p:sp>
      <p:sp>
        <p:nvSpPr>
          <p:cNvPr id="33" name="Elipse 32"/>
          <p:cNvSpPr/>
          <p:nvPr/>
        </p:nvSpPr>
        <p:spPr>
          <a:xfrm>
            <a:off x="2555776" y="1621441"/>
            <a:ext cx="346412" cy="29005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572</a:t>
            </a:r>
          </a:p>
        </p:txBody>
      </p:sp>
      <p:sp>
        <p:nvSpPr>
          <p:cNvPr id="34" name="Elipse 33"/>
          <p:cNvSpPr/>
          <p:nvPr/>
        </p:nvSpPr>
        <p:spPr>
          <a:xfrm>
            <a:off x="3275856" y="1621441"/>
            <a:ext cx="413384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580</a:t>
            </a:r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5364056" y="1539886"/>
            <a:ext cx="2652590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/>
          <p:cNvSpPr/>
          <p:nvPr/>
        </p:nvSpPr>
        <p:spPr>
          <a:xfrm>
            <a:off x="5436096" y="1715182"/>
            <a:ext cx="360040" cy="27480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17,2</a:t>
            </a:r>
          </a:p>
        </p:txBody>
      </p:sp>
      <p:sp>
        <p:nvSpPr>
          <p:cNvPr id="43" name="Elipse 42"/>
          <p:cNvSpPr/>
          <p:nvPr/>
        </p:nvSpPr>
        <p:spPr>
          <a:xfrm>
            <a:off x="6084988" y="1621442"/>
            <a:ext cx="399066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18,5</a:t>
            </a:r>
          </a:p>
        </p:txBody>
      </p:sp>
      <p:sp>
        <p:nvSpPr>
          <p:cNvPr id="44" name="Elipse 43"/>
          <p:cNvSpPr/>
          <p:nvPr/>
        </p:nvSpPr>
        <p:spPr>
          <a:xfrm>
            <a:off x="6797440" y="1621442"/>
            <a:ext cx="411197" cy="25934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19,7</a:t>
            </a:r>
          </a:p>
        </p:txBody>
      </p:sp>
      <p:sp>
        <p:nvSpPr>
          <p:cNvPr id="45" name="Elipse 44"/>
          <p:cNvSpPr/>
          <p:nvPr/>
        </p:nvSpPr>
        <p:spPr>
          <a:xfrm>
            <a:off x="7524328" y="1621442"/>
            <a:ext cx="360040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u-ES" sz="1000" b="1">
                <a:solidFill>
                  <a:schemeClr val="tx1"/>
                </a:solidFill>
              </a:rPr>
              <a:t>19,5</a:t>
            </a:r>
          </a:p>
        </p:txBody>
      </p:sp>
      <p:sp>
        <p:nvSpPr>
          <p:cNvPr id="26" name="Forma libre 25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</a:rPr>
              <a:t>Instalatutako enpresen </a:t>
            </a:r>
            <a:r>
              <a:rPr lang="eu-ES" sz="1200" b="1">
                <a:solidFill>
                  <a:schemeClr val="tx1"/>
                </a:solidFill>
              </a:rPr>
              <a:t>hazkunde iraunkorra</a:t>
            </a:r>
            <a:endParaRPr lang="eu-ES" sz="1200">
              <a:solidFill>
                <a:schemeClr val="tx1"/>
              </a:solidFill>
            </a:endParaRP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</a:rPr>
              <a:t>Enplegatutako pertsonen </a:t>
            </a:r>
            <a:r>
              <a:rPr lang="eu-ES" sz="1200" b="1">
                <a:solidFill>
                  <a:schemeClr val="tx1"/>
                </a:solidFill>
              </a:rPr>
              <a:t>gehikuntza progresiboa</a:t>
            </a:r>
            <a:endParaRPr lang="eu-ES" sz="1200">
              <a:solidFill>
                <a:schemeClr val="tx1"/>
              </a:solidFill>
            </a:endParaRPr>
          </a:p>
        </p:txBody>
      </p:sp>
      <p:sp>
        <p:nvSpPr>
          <p:cNvPr id="3" name="Paralelogramo 2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4" name="CuadroTexto 3"/>
          <p:cNvSpPr txBox="1"/>
          <p:nvPr/>
        </p:nvSpPr>
        <p:spPr>
          <a:xfrm>
            <a:off x="829588" y="339502"/>
            <a:ext cx="331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INSTALATUTAKO ENPRESA KOPURUA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148064" y="33950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ENPLEGATUTAKO PERTSONA KOPURUA</a:t>
            </a:r>
          </a:p>
        </p:txBody>
      </p:sp>
      <p:sp>
        <p:nvSpPr>
          <p:cNvPr id="36" name="Paralelogramo 35"/>
          <p:cNvSpPr/>
          <p:nvPr/>
        </p:nvSpPr>
        <p:spPr>
          <a:xfrm>
            <a:off x="4750112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600583408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 17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</a:rPr>
              <a:t>Azpiegituren</a:t>
            </a:r>
            <a:r>
              <a:rPr lang="eu-ES" sz="1200" b="1">
                <a:solidFill>
                  <a:schemeClr val="tx1"/>
                </a:solidFill>
              </a:rPr>
              <a:t> guztizko okupazioa: % 66 </a:t>
            </a:r>
            <a:r>
              <a:rPr lang="eu-ES" sz="1200">
                <a:solidFill>
                  <a:schemeClr val="tx1"/>
                </a:solidFill>
              </a:rPr>
              <a:t>(Araba % 27 - Bizkaia % 77 - Gipuzkoa % 94)</a:t>
            </a: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Lurzoru merkaturagarria % 77an </a:t>
            </a:r>
            <a:r>
              <a:rPr lang="eu-ES" sz="1200">
                <a:solidFill>
                  <a:schemeClr val="tx1"/>
                </a:solidFill>
              </a:rPr>
              <a:t>okupatuta (Araba % 73 - Bizkaia % 79 - Gipuzkoa % 77)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497282" y="2570240"/>
            <a:ext cx="177360" cy="129669"/>
          </a:xfrm>
          <a:prstGeom prst="rect">
            <a:avLst/>
          </a:prstGeom>
          <a:solidFill>
            <a:srgbClr val="C9D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ángulo 14"/>
          <p:cNvSpPr/>
          <p:nvPr/>
        </p:nvSpPr>
        <p:spPr>
          <a:xfrm>
            <a:off x="3500956" y="2386224"/>
            <a:ext cx="177360" cy="129669"/>
          </a:xfrm>
          <a:prstGeom prst="rect">
            <a:avLst/>
          </a:prstGeom>
          <a:solidFill>
            <a:srgbClr val="84B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6" name="CuadroTexto 15"/>
          <p:cNvSpPr txBox="1"/>
          <p:nvPr/>
        </p:nvSpPr>
        <p:spPr>
          <a:xfrm>
            <a:off x="3634858" y="2541322"/>
            <a:ext cx="16572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700"/>
              <a:t>Azalera librea (% /milaka m2)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37152" y="2355726"/>
            <a:ext cx="16549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700"/>
              <a:t>Okupatutako azalera (% /milaka m2)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034418196"/>
              </p:ext>
            </p:extLst>
          </p:nvPr>
        </p:nvGraphicFramePr>
        <p:xfrm>
          <a:off x="96496" y="1430194"/>
          <a:ext cx="3744416" cy="224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Gráfico 25"/>
          <p:cNvGraphicFramePr/>
          <p:nvPr>
            <p:extLst>
              <p:ext uri="{D42A27DB-BD31-4B8C-83A1-F6EECF244321}">
                <p14:modId xmlns:p14="http://schemas.microsoft.com/office/powerpoint/2010/main" val="3626212445"/>
              </p:ext>
            </p:extLst>
          </p:nvPr>
        </p:nvGraphicFramePr>
        <p:xfrm>
          <a:off x="4883992" y="1419622"/>
          <a:ext cx="3744416" cy="224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Paralelogramo 18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0" name="CuadroTexto 19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ERAIKINEN OKUPAZIOA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148064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LURZORUAREN OKUPAZIOA</a:t>
            </a:r>
          </a:p>
        </p:txBody>
      </p:sp>
      <p:sp>
        <p:nvSpPr>
          <p:cNvPr id="22" name="Paralelogramo 21"/>
          <p:cNvSpPr/>
          <p:nvPr/>
        </p:nvSpPr>
        <p:spPr>
          <a:xfrm>
            <a:off x="4750112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4012796892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u-ES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pic>
        <p:nvPicPr>
          <p:cNvPr id="71" name="Picture 68" descr="Inicio - Red de Parques de Euskadi"/>
          <p:cNvPicPr>
            <a:picLocks noChangeAspect="1" noChangeArrowheads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r="12673" b="31959"/>
          <a:stretch/>
        </p:blipFill>
        <p:spPr bwMode="auto">
          <a:xfrm>
            <a:off x="-1" y="-164554"/>
            <a:ext cx="9144000" cy="4536529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270" imgH="270" progId="TCLayout.ActiveDocument.1">
                  <p:embed/>
                </p:oleObj>
              </mc:Choice>
              <mc:Fallback>
                <p:oleObj name="Diapositiva de think-cell" r:id="rId6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77" name="36 Rectángulo"/>
          <p:cNvSpPr>
            <a:spLocks noChangeArrowheads="1"/>
          </p:cNvSpPr>
          <p:nvPr/>
        </p:nvSpPr>
        <p:spPr bwMode="auto">
          <a:xfrm>
            <a:off x="683568" y="1443785"/>
            <a:ext cx="2088232" cy="2064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400"/>
              </a:spcBef>
            </a:pPr>
            <a:r>
              <a:rPr lang="eu-ES" sz="1400" i="1"/>
              <a:t>“</a:t>
            </a:r>
            <a:r>
              <a:rPr lang="eu-ES" sz="1400" b="1" i="1"/>
              <a:t>Ekosistema teknologiko-enpresarialak </a:t>
            </a:r>
            <a:r>
              <a:rPr lang="eu-ES" sz="1400" i="1"/>
              <a:t>osatzen ditugu, </a:t>
            </a:r>
            <a:r>
              <a:rPr lang="eu-ES" sz="1400" b="1" i="1"/>
              <a:t>gizateriaren erronkak </a:t>
            </a:r>
            <a:r>
              <a:rPr lang="eu-ES" sz="1400" i="1"/>
              <a:t>konpontzen dituzten enpresei eta talentuari abegi eginez eta lagunduz”</a:t>
            </a:r>
          </a:p>
        </p:txBody>
      </p:sp>
      <p:sp>
        <p:nvSpPr>
          <p:cNvPr id="83" name="36 Rectángulo"/>
          <p:cNvSpPr>
            <a:spLocks noChangeArrowheads="1"/>
          </p:cNvSpPr>
          <p:nvPr/>
        </p:nvSpPr>
        <p:spPr bwMode="auto">
          <a:xfrm>
            <a:off x="3491880" y="1443785"/>
            <a:ext cx="2232248" cy="2352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u-ES" sz="1400" i="1" dirty="0"/>
              <a:t>“Funtsezkoa izatea azpiegitura erreferente, </a:t>
            </a:r>
            <a:r>
              <a:rPr lang="eu-ES" sz="1400" b="1" i="1" dirty="0"/>
              <a:t>berde eta adimendunak </a:t>
            </a:r>
            <a:r>
              <a:rPr lang="eu-ES" sz="1400" i="1" dirty="0"/>
              <a:t>dituzten etorkizuneko eta herrialde mailako proiektuetarako.</a:t>
            </a:r>
          </a:p>
          <a:p>
            <a:pPr>
              <a:spcBef>
                <a:spcPts val="1200"/>
              </a:spcBef>
            </a:pPr>
            <a:r>
              <a:rPr lang="eu-ES" sz="1400" i="1" dirty="0"/>
              <a:t>Gizartearen </a:t>
            </a:r>
            <a:r>
              <a:rPr lang="eu-ES" sz="1400" b="1" i="1" dirty="0"/>
              <a:t>oraina hobetzeko eta etorkizuna sortzeko tokia </a:t>
            </a:r>
            <a:r>
              <a:rPr lang="eu-ES" sz="1400" i="1" dirty="0"/>
              <a:t>izatea.”</a:t>
            </a:r>
          </a:p>
        </p:txBody>
      </p:sp>
      <p:sp>
        <p:nvSpPr>
          <p:cNvPr id="89" name="36 Rectángulo"/>
          <p:cNvSpPr>
            <a:spLocks noChangeArrowheads="1"/>
          </p:cNvSpPr>
          <p:nvPr/>
        </p:nvSpPr>
        <p:spPr bwMode="auto">
          <a:xfrm>
            <a:off x="6099880" y="1433192"/>
            <a:ext cx="1280432" cy="1625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u-ES" sz="1400" i="1">
                <a:solidFill>
                  <a:srgbClr val="73AF14"/>
                </a:solidFill>
              </a:rPr>
              <a:t>&gt;</a:t>
            </a:r>
            <a:r>
              <a:rPr lang="eu-ES" sz="1400" i="1"/>
              <a:t> Bikaintasuna</a:t>
            </a:r>
          </a:p>
          <a:p>
            <a:pPr>
              <a:spcBef>
                <a:spcPts val="900"/>
              </a:spcBef>
            </a:pPr>
            <a:r>
              <a:rPr lang="eu-ES" sz="1400" i="1">
                <a:solidFill>
                  <a:srgbClr val="73AF14"/>
                </a:solidFill>
              </a:rPr>
              <a:t>&gt;</a:t>
            </a:r>
            <a:r>
              <a:rPr lang="eu-ES" sz="1400" i="1"/>
              <a:t> Bezeroa: gure DNA</a:t>
            </a:r>
          </a:p>
          <a:p>
            <a:pPr>
              <a:spcBef>
                <a:spcPts val="900"/>
              </a:spcBef>
            </a:pPr>
            <a:r>
              <a:rPr lang="eu-ES" sz="1400" i="1">
                <a:solidFill>
                  <a:srgbClr val="73AF14"/>
                </a:solidFill>
              </a:rPr>
              <a:t>&gt;</a:t>
            </a:r>
            <a:r>
              <a:rPr lang="eu-ES" sz="1400" i="1"/>
              <a:t> Konpromiso soziala</a:t>
            </a:r>
          </a:p>
        </p:txBody>
      </p:sp>
      <p:sp>
        <p:nvSpPr>
          <p:cNvPr id="90" name="36 Rectángulo"/>
          <p:cNvSpPr>
            <a:spLocks noChangeArrowheads="1"/>
          </p:cNvSpPr>
          <p:nvPr/>
        </p:nvSpPr>
        <p:spPr bwMode="auto">
          <a:xfrm>
            <a:off x="7452320" y="1431181"/>
            <a:ext cx="1656184" cy="13395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u-ES" sz="1400" i="1" dirty="0">
                <a:solidFill>
                  <a:srgbClr val="73AF14"/>
                </a:solidFill>
              </a:rPr>
              <a:t>&gt;</a:t>
            </a:r>
            <a:r>
              <a:rPr lang="eu-ES" sz="1400" i="1" dirty="0"/>
              <a:t> </a:t>
            </a:r>
            <a:r>
              <a:rPr lang="hr-HR" sz="1400" i="1" dirty="0"/>
              <a:t>Erronkekiko   grina</a:t>
            </a:r>
          </a:p>
          <a:p>
            <a:pPr>
              <a:spcBef>
                <a:spcPts val="900"/>
              </a:spcBef>
            </a:pPr>
            <a:r>
              <a:rPr lang="eu-ES" sz="1400" i="1" dirty="0">
                <a:solidFill>
                  <a:srgbClr val="73AF14"/>
                </a:solidFill>
              </a:rPr>
              <a:t>&gt;</a:t>
            </a:r>
            <a:r>
              <a:rPr lang="hr-HR" sz="1400" i="1" dirty="0"/>
              <a:t>Jasangarritasuna</a:t>
            </a:r>
          </a:p>
          <a:p>
            <a:pPr>
              <a:spcBef>
                <a:spcPts val="900"/>
              </a:spcBef>
            </a:pPr>
            <a:r>
              <a:rPr lang="eu-ES" sz="1400" i="1" dirty="0">
                <a:solidFill>
                  <a:srgbClr val="73AF14"/>
                </a:solidFill>
              </a:rPr>
              <a:t>&gt;</a:t>
            </a:r>
            <a:r>
              <a:rPr lang="hr-HR" sz="1400" i="1" dirty="0"/>
              <a:t> SAREA           gara</a:t>
            </a:r>
            <a:endParaRPr lang="eu-ES" sz="1400" i="1" dirty="0"/>
          </a:p>
        </p:txBody>
      </p:sp>
      <p:sp>
        <p:nvSpPr>
          <p:cNvPr id="29" name="Forma libre 28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Funtsezko eragilea </a:t>
            </a:r>
            <a:r>
              <a:rPr lang="eu-ES" sz="1200">
                <a:solidFill>
                  <a:schemeClr val="tx1"/>
                </a:solidFill>
              </a:rPr>
              <a:t>etorkizuneko eta herrialde mailako proiektuetarako</a:t>
            </a: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Azpiegitura berde eta adimendunak, </a:t>
            </a:r>
            <a:r>
              <a:rPr lang="eu-ES" sz="1200">
                <a:solidFill>
                  <a:schemeClr val="tx1"/>
                </a:solidFill>
              </a:rPr>
              <a:t>oraina hobetzeko eta etorkizuna sortzeko</a:t>
            </a:r>
          </a:p>
        </p:txBody>
      </p:sp>
      <p:sp>
        <p:nvSpPr>
          <p:cNvPr id="31" name="Paralelogramo 30"/>
          <p:cNvSpPr/>
          <p:nvPr/>
        </p:nvSpPr>
        <p:spPr>
          <a:xfrm>
            <a:off x="416917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2" name="CuadroTexto 31"/>
          <p:cNvSpPr txBox="1"/>
          <p:nvPr/>
        </p:nvSpPr>
        <p:spPr>
          <a:xfrm>
            <a:off x="829588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XEDEA</a:t>
            </a:r>
          </a:p>
        </p:txBody>
      </p:sp>
      <p:sp>
        <p:nvSpPr>
          <p:cNvPr id="33" name="Paralelogramo 32"/>
          <p:cNvSpPr/>
          <p:nvPr/>
        </p:nvSpPr>
        <p:spPr>
          <a:xfrm>
            <a:off x="6099880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4" name="CuadroTexto 33"/>
          <p:cNvSpPr txBox="1"/>
          <p:nvPr/>
        </p:nvSpPr>
        <p:spPr>
          <a:xfrm>
            <a:off x="6512551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venir Heavy"/>
                <a:cs typeface="Avenir Heavy"/>
              </a:rPr>
              <a:t>BALIOAK</a:t>
            </a:r>
            <a:endParaRPr lang="eu-ES" sz="2400" dirty="0">
              <a:latin typeface="Avenir Heavy"/>
              <a:cs typeface="Avenir Heavy"/>
            </a:endParaRPr>
          </a:p>
        </p:txBody>
      </p:sp>
      <p:sp>
        <p:nvSpPr>
          <p:cNvPr id="35" name="Paralelogramo 34"/>
          <p:cNvSpPr/>
          <p:nvPr/>
        </p:nvSpPr>
        <p:spPr>
          <a:xfrm>
            <a:off x="3332374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6" name="CuadroTexto 35"/>
          <p:cNvSpPr txBox="1"/>
          <p:nvPr/>
        </p:nvSpPr>
        <p:spPr>
          <a:xfrm>
            <a:off x="3745045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venir Heavy"/>
                <a:cs typeface="Avenir Heavy"/>
              </a:rPr>
              <a:t>IKUSPEGIA</a:t>
            </a:r>
            <a:endParaRPr lang="eu-ES" sz="24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802928196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u-ES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grpSp>
        <p:nvGrpSpPr>
          <p:cNvPr id="50" name="Grupo 49"/>
          <p:cNvGrpSpPr>
            <a:grpSpLocks noChangeAspect="1"/>
          </p:cNvGrpSpPr>
          <p:nvPr/>
        </p:nvGrpSpPr>
        <p:grpSpPr>
          <a:xfrm>
            <a:off x="6660232" y="987574"/>
            <a:ext cx="1880064" cy="1139639"/>
            <a:chOff x="186423" y="4138091"/>
            <a:chExt cx="972149" cy="589288"/>
          </a:xfrm>
        </p:grpSpPr>
        <p:sp>
          <p:nvSpPr>
            <p:cNvPr id="51" name="Trapecio 50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sz="180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1800" b="1"/>
                <a:t>ERAGIN</a:t>
              </a:r>
            </a:p>
          </p:txBody>
        </p:sp>
      </p:grpSp>
      <p:sp>
        <p:nvSpPr>
          <p:cNvPr id="60" name="TextBox 18"/>
          <p:cNvSpPr txBox="1"/>
          <p:nvPr/>
        </p:nvSpPr>
        <p:spPr>
          <a:xfrm>
            <a:off x="738814" y="3702410"/>
            <a:ext cx="2328242" cy="249401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Azpiegitura smart eta jasangarria</a:t>
            </a:r>
          </a:p>
        </p:txBody>
      </p:sp>
      <p:sp>
        <p:nvSpPr>
          <p:cNvPr id="61" name="Elipse 60"/>
          <p:cNvSpPr/>
          <p:nvPr/>
        </p:nvSpPr>
        <p:spPr>
          <a:xfrm>
            <a:off x="395536" y="3688082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6705029" y="2785768"/>
            <a:ext cx="1835267" cy="303230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Zerbitzu bereizgarriak</a:t>
            </a:r>
          </a:p>
        </p:txBody>
      </p:sp>
      <p:sp>
        <p:nvSpPr>
          <p:cNvPr id="64" name="Elipse 63"/>
          <p:cNvSpPr/>
          <p:nvPr/>
        </p:nvSpPr>
        <p:spPr>
          <a:xfrm>
            <a:off x="6353954" y="2807978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6" name="Elipse 65"/>
          <p:cNvSpPr/>
          <p:nvPr/>
        </p:nvSpPr>
        <p:spPr>
          <a:xfrm>
            <a:off x="395536" y="2766767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738814" y="2720361"/>
            <a:ext cx="2328242" cy="368637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Hedapen geografikoa eta espezializazioa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738813" y="3237159"/>
            <a:ext cx="2465035" cy="340954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Negozioaren hedapena</a:t>
            </a:r>
          </a:p>
        </p:txBody>
      </p:sp>
      <p:sp>
        <p:nvSpPr>
          <p:cNvPr id="70" name="Elipse 69"/>
          <p:cNvSpPr/>
          <p:nvPr/>
        </p:nvSpPr>
        <p:spPr>
          <a:xfrm>
            <a:off x="395536" y="3261619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" name="TextBox 18"/>
          <p:cNvSpPr txBox="1"/>
          <p:nvPr/>
        </p:nvSpPr>
        <p:spPr>
          <a:xfrm>
            <a:off x="3657279" y="3161665"/>
            <a:ext cx="1275084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Aliantza sarea</a:t>
            </a:r>
          </a:p>
        </p:txBody>
      </p:sp>
      <p:sp>
        <p:nvSpPr>
          <p:cNvPr id="73" name="Elipse 72"/>
          <p:cNvSpPr/>
          <p:nvPr/>
        </p:nvSpPr>
        <p:spPr>
          <a:xfrm>
            <a:off x="3347896" y="3118077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5" name="TextBox 18"/>
          <p:cNvSpPr txBox="1"/>
          <p:nvPr/>
        </p:nvSpPr>
        <p:spPr>
          <a:xfrm>
            <a:off x="6705027" y="3254072"/>
            <a:ext cx="2214569" cy="182540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Parke Markaren proiekzioa</a:t>
            </a:r>
          </a:p>
        </p:txBody>
      </p:sp>
      <p:sp>
        <p:nvSpPr>
          <p:cNvPr id="76" name="Elipse 75"/>
          <p:cNvSpPr/>
          <p:nvPr/>
        </p:nvSpPr>
        <p:spPr>
          <a:xfrm>
            <a:off x="6353954" y="3201342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8" name="TextBox 18"/>
          <p:cNvSpPr txBox="1"/>
          <p:nvPr/>
        </p:nvSpPr>
        <p:spPr>
          <a:xfrm>
            <a:off x="3642868" y="2779470"/>
            <a:ext cx="1275084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Gizartea</a:t>
            </a:r>
          </a:p>
        </p:txBody>
      </p:sp>
      <p:sp>
        <p:nvSpPr>
          <p:cNvPr id="79" name="Elipse 78"/>
          <p:cNvSpPr/>
          <p:nvPr/>
        </p:nvSpPr>
        <p:spPr>
          <a:xfrm>
            <a:off x="3347896" y="2715766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TextBox 18"/>
          <p:cNvSpPr txBox="1"/>
          <p:nvPr/>
        </p:nvSpPr>
        <p:spPr>
          <a:xfrm>
            <a:off x="3657278" y="3571558"/>
            <a:ext cx="2210865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u-ES" sz="1200"/>
              <a:t>Sareko antolaketa-eredu bat integratzea</a:t>
            </a:r>
          </a:p>
        </p:txBody>
      </p:sp>
      <p:sp>
        <p:nvSpPr>
          <p:cNvPr id="82" name="Elipse 81"/>
          <p:cNvSpPr/>
          <p:nvPr/>
        </p:nvSpPr>
        <p:spPr>
          <a:xfrm>
            <a:off x="3347896" y="3520654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u-ES" sz="1050" b="1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45" name="Grupo 44"/>
          <p:cNvGrpSpPr>
            <a:grpSpLocks noChangeAspect="1"/>
          </p:cNvGrpSpPr>
          <p:nvPr/>
        </p:nvGrpSpPr>
        <p:grpSpPr>
          <a:xfrm>
            <a:off x="3693972" y="987574"/>
            <a:ext cx="1880064" cy="1139639"/>
            <a:chOff x="186423" y="4138091"/>
            <a:chExt cx="972149" cy="589288"/>
          </a:xfrm>
        </p:grpSpPr>
        <p:sp>
          <p:nvSpPr>
            <p:cNvPr id="46" name="Trapecio 45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sz="1800"/>
            </a:p>
          </p:txBody>
        </p:sp>
        <p:sp>
          <p:nvSpPr>
            <p:cNvPr id="88" name="CuadroTexto 87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1800" b="1"/>
                <a:t>LAGUNDU</a:t>
              </a:r>
            </a:p>
          </p:txBody>
        </p:sp>
      </p:grpSp>
      <p:grpSp>
        <p:nvGrpSpPr>
          <p:cNvPr id="89" name="Grupo 88"/>
          <p:cNvGrpSpPr>
            <a:grpSpLocks noChangeAspect="1"/>
          </p:cNvGrpSpPr>
          <p:nvPr/>
        </p:nvGrpSpPr>
        <p:grpSpPr>
          <a:xfrm>
            <a:off x="702347" y="987574"/>
            <a:ext cx="1880064" cy="1139639"/>
            <a:chOff x="186423" y="4138091"/>
            <a:chExt cx="972149" cy="589288"/>
          </a:xfrm>
        </p:grpSpPr>
        <p:sp>
          <p:nvSpPr>
            <p:cNvPr id="90" name="Trapecio 8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sz="760"/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1800" b="1"/>
                <a:t>HAZI</a:t>
              </a:r>
            </a:p>
          </p:txBody>
        </p:sp>
      </p:grpSp>
      <p:sp>
        <p:nvSpPr>
          <p:cNvPr id="34" name="Forma libre 33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8 Ildo Estrategiko, 18 ekimen eta 60 ekintza baino gehiago</a:t>
            </a:r>
            <a:endParaRPr lang="eu-ES" sz="1200">
              <a:solidFill>
                <a:schemeClr val="tx1"/>
              </a:solidFill>
            </a:endParaRP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>
                <a:solidFill>
                  <a:schemeClr val="tx1"/>
                </a:solidFill>
                <a:sym typeface="Wingdings"/>
              </a:rPr>
              <a:t>2021etik 2024ra bitarteko </a:t>
            </a:r>
            <a:r>
              <a:rPr lang="eu-ES" sz="1200" b="1">
                <a:solidFill>
                  <a:schemeClr val="tx1"/>
                </a:solidFill>
                <a:sym typeface="Wingdings"/>
              </a:rPr>
              <a:t>garapena</a:t>
            </a:r>
            <a:endParaRPr lang="eu-ES" sz="1200">
              <a:solidFill>
                <a:schemeClr val="tx1"/>
              </a:solidFill>
            </a:endParaRPr>
          </a:p>
        </p:txBody>
      </p:sp>
      <p:sp>
        <p:nvSpPr>
          <p:cNvPr id="36" name="Paralelogramo 35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37" name="CuadroTexto 36"/>
          <p:cNvSpPr txBox="1"/>
          <p:nvPr/>
        </p:nvSpPr>
        <p:spPr>
          <a:xfrm>
            <a:off x="829588" y="350587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>
                <a:latin typeface="Avenir Heavy"/>
                <a:cs typeface="Avenir Heavy"/>
              </a:rPr>
              <a:t>ARDATZAK</a:t>
            </a:r>
          </a:p>
        </p:txBody>
      </p:sp>
      <p:sp>
        <p:nvSpPr>
          <p:cNvPr id="31" name="36 Rectángulo"/>
          <p:cNvSpPr>
            <a:spLocks noChangeArrowheads="1"/>
          </p:cNvSpPr>
          <p:nvPr/>
        </p:nvSpPr>
        <p:spPr bwMode="auto">
          <a:xfrm>
            <a:off x="738813" y="1563171"/>
            <a:ext cx="1941025" cy="739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u-ES" sz="900"/>
              <a:t>modu ordenatuan, ekosistema jasangarriagoak eta eraginkorragoak indartuz</a:t>
            </a:r>
          </a:p>
        </p:txBody>
      </p:sp>
      <p:sp>
        <p:nvSpPr>
          <p:cNvPr id="32" name="36 Rectángulo"/>
          <p:cNvSpPr>
            <a:spLocks noChangeArrowheads="1"/>
          </p:cNvSpPr>
          <p:nvPr/>
        </p:nvSpPr>
        <p:spPr bwMode="auto">
          <a:xfrm>
            <a:off x="3745045" y="1614572"/>
            <a:ext cx="2244115" cy="811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u-ES" sz="900"/>
              <a:t>era aktiboan Euskadiren eta campusetan instalatutako enpresa eta pertsonen teknologia-, enpresa- eta gizarte-hazkundeari</a:t>
            </a:r>
          </a:p>
        </p:txBody>
      </p:sp>
      <p:sp>
        <p:nvSpPr>
          <p:cNvPr id="33" name="36 Rectángulo"/>
          <p:cNvSpPr>
            <a:spLocks noChangeArrowheads="1"/>
          </p:cNvSpPr>
          <p:nvPr/>
        </p:nvSpPr>
        <p:spPr bwMode="auto">
          <a:xfrm>
            <a:off x="6739102" y="1541694"/>
            <a:ext cx="2152485" cy="821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u-ES" sz="900"/>
              <a:t>Ekosistema zientifiko-teknologikoetan, zerbitzu bereizgarrien eta Parke markaren bitartez</a:t>
            </a:r>
          </a:p>
        </p:txBody>
      </p:sp>
    </p:spTree>
    <p:extLst>
      <p:ext uri="{BB962C8B-B14F-4D97-AF65-F5344CB8AC3E}">
        <p14:creationId xmlns:p14="http://schemas.microsoft.com/office/powerpoint/2010/main" val="3223649246"/>
      </p:ext>
    </p:extLst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29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9194" y="1727977"/>
            <a:ext cx="1607465" cy="118800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325130" y="1151913"/>
            <a:ext cx="2520000" cy="2520000"/>
          </a:xfrm>
          <a:prstGeom prst="ellipse">
            <a:avLst/>
          </a:prstGeom>
          <a:noFill/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" name="Elipse 2"/>
          <p:cNvSpPr/>
          <p:nvPr/>
        </p:nvSpPr>
        <p:spPr>
          <a:xfrm>
            <a:off x="4402905" y="95127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299" name="Elipse 298"/>
          <p:cNvSpPr/>
          <p:nvPr/>
        </p:nvSpPr>
        <p:spPr>
          <a:xfrm>
            <a:off x="5418804" y="1483871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4" name="CuadroTexto 3"/>
          <p:cNvSpPr txBox="1"/>
          <p:nvPr/>
        </p:nvSpPr>
        <p:spPr>
          <a:xfrm>
            <a:off x="3604137" y="204917"/>
            <a:ext cx="2376265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 b="1"/>
              <a:t>Hedapen geografikoa:</a:t>
            </a:r>
            <a:r>
              <a:rPr lang="eu-ES" sz="1100"/>
              <a:t>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u-ES" sz="1100"/>
              <a:t>PTA 740.000 m2-ko hazkundea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u-ES" sz="1100"/>
              <a:t>PCTB 200.000 m2-ko hazkundea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u-ES" sz="1100"/>
              <a:t>PCTG 40.000 m2-ko hazkundea</a:t>
            </a:r>
            <a:endParaRPr lang="eu-ES" sz="1100" baseline="30000"/>
          </a:p>
        </p:txBody>
      </p:sp>
      <p:sp>
        <p:nvSpPr>
          <p:cNvPr id="301" name="CuadroTexto 300"/>
          <p:cNvSpPr txBox="1"/>
          <p:nvPr/>
        </p:nvSpPr>
        <p:spPr>
          <a:xfrm>
            <a:off x="739819" y="1439437"/>
            <a:ext cx="242970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 b="1"/>
              <a:t>Negozioaren hedapena, </a:t>
            </a:r>
            <a:r>
              <a:rPr lang="eu-ES" sz="1100"/>
              <a:t>2021-2024 aldian 95m €-ko fakturazio-helburuarekin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PTA - 5 M€ 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PCTB - 65 M€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PCTG - 24,5 M€</a:t>
            </a:r>
          </a:p>
        </p:txBody>
      </p:sp>
      <p:sp>
        <p:nvSpPr>
          <p:cNvPr id="303" name="Elipse 302"/>
          <p:cNvSpPr/>
          <p:nvPr/>
        </p:nvSpPr>
        <p:spPr>
          <a:xfrm>
            <a:off x="5598345" y="2696904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04" name="CuadroTexto 303"/>
          <p:cNvSpPr txBox="1"/>
          <p:nvPr/>
        </p:nvSpPr>
        <p:spPr>
          <a:xfrm>
            <a:off x="6143402" y="2707522"/>
            <a:ext cx="2745213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/>
              <a:t>126M €-ko </a:t>
            </a:r>
            <a:r>
              <a:rPr lang="eu-ES" sz="1100" b="1"/>
              <a:t>inbertsio</a:t>
            </a:r>
            <a:r>
              <a:rPr lang="eu-ES" sz="1100"/>
              <a:t> zenbatetsia 2021-2024 aldian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PTA – 10,2 M€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PCTB – 85 M€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PCTG – 30,9 M€</a:t>
            </a:r>
            <a:endParaRPr lang="eu-ES" sz="800"/>
          </a:p>
        </p:txBody>
      </p:sp>
      <p:pic>
        <p:nvPicPr>
          <p:cNvPr id="306" name="Imagen 3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28" y="2768924"/>
            <a:ext cx="210484" cy="216000"/>
          </a:xfrm>
          <a:prstGeom prst="rect">
            <a:avLst/>
          </a:prstGeom>
        </p:spPr>
      </p:pic>
      <p:sp>
        <p:nvSpPr>
          <p:cNvPr id="307" name="Elipse 306"/>
          <p:cNvSpPr/>
          <p:nvPr/>
        </p:nvSpPr>
        <p:spPr>
          <a:xfrm>
            <a:off x="4483458" y="351102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08" name="CuadroTexto 307"/>
          <p:cNvSpPr txBox="1"/>
          <p:nvPr/>
        </p:nvSpPr>
        <p:spPr>
          <a:xfrm>
            <a:off x="739818" y="2756454"/>
            <a:ext cx="2667099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 b="1"/>
              <a:t>Parke Berdea: </a:t>
            </a:r>
            <a:r>
              <a:rPr lang="eu-ES" sz="1100"/>
              <a:t>17 milioi inbertituko ditugu trantsizio energetikoan, 2035ean autosufizientzia energetikoa bilatzeko. Eraikin kopurua: 35</a:t>
            </a:r>
            <a:endParaRPr lang="eu-ES" sz="500"/>
          </a:p>
        </p:txBody>
      </p:sp>
      <p:sp>
        <p:nvSpPr>
          <p:cNvPr id="311" name="Elipse 310"/>
          <p:cNvSpPr/>
          <p:nvPr/>
        </p:nvSpPr>
        <p:spPr>
          <a:xfrm>
            <a:off x="3230205" y="2696904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16" name="Elipse 315"/>
          <p:cNvSpPr/>
          <p:nvPr/>
        </p:nvSpPr>
        <p:spPr>
          <a:xfrm>
            <a:off x="3375822" y="149125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17" name="CuadroTexto 316"/>
          <p:cNvSpPr txBox="1"/>
          <p:nvPr/>
        </p:nvSpPr>
        <p:spPr>
          <a:xfrm>
            <a:off x="2486743" y="3895941"/>
            <a:ext cx="4358099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 b="1"/>
              <a:t>Smart Parkea, </a:t>
            </a:r>
            <a:r>
              <a:rPr lang="eu-ES" sz="1100"/>
              <a:t>Smart 5G Parkeen eta ingurune ziberseguruen aldeko apustua eginez</a:t>
            </a:r>
            <a:endParaRPr lang="eu-ES" sz="800"/>
          </a:p>
        </p:txBody>
      </p:sp>
      <p:pic>
        <p:nvPicPr>
          <p:cNvPr id="321" name="Imagen 63">
            <a:extLst>
              <a:ext uri="{FF2B5EF4-FFF2-40B4-BE49-F238E27FC236}">
                <a16:creationId xmlns:a16="http://schemas.microsoft.com/office/drawing/2014/main" id="{DBC409C9-4D45-6A44-8B38-78151878B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32" y="981429"/>
            <a:ext cx="270288" cy="288000"/>
          </a:xfrm>
          <a:prstGeom prst="rect">
            <a:avLst/>
          </a:prstGeom>
        </p:spPr>
      </p:pic>
      <p:pic>
        <p:nvPicPr>
          <p:cNvPr id="298" name="Imagen 2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265" y="1527306"/>
            <a:ext cx="260162" cy="2520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6143403" y="1439437"/>
            <a:ext cx="2683730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u-ES" sz="1100" b="1"/>
              <a:t>5 eraikin berri, </a:t>
            </a:r>
            <a:r>
              <a:rPr lang="eu-ES" sz="1100"/>
              <a:t>azpiegitura berrietan 45.000 m2-ko hazkundea ekarriz</a:t>
            </a:r>
          </a:p>
          <a:p>
            <a:pPr marL="171450" indent="-171450">
              <a:buFont typeface="Arial"/>
              <a:buChar char="•"/>
            </a:pPr>
            <a:r>
              <a:rPr lang="eu-ES" sz="1100"/>
              <a:t>PCTB – 3 eraikin</a:t>
            </a:r>
            <a:endParaRPr lang="eu-ES" sz="1100" baseline="30000"/>
          </a:p>
          <a:p>
            <a:pPr marL="171450" indent="-171450">
              <a:buFont typeface="Arial"/>
              <a:buChar char="•"/>
            </a:pPr>
            <a:r>
              <a:rPr lang="eu-ES" sz="1100"/>
              <a:t>PCTG – 2 eraikin</a:t>
            </a:r>
            <a:endParaRPr lang="eu-ES" sz="1100" baseline="30000"/>
          </a:p>
        </p:txBody>
      </p:sp>
      <p:pic>
        <p:nvPicPr>
          <p:cNvPr id="310" name="Imagen 83">
            <a:extLst>
              <a:ext uri="{FF2B5EF4-FFF2-40B4-BE49-F238E27FC236}">
                <a16:creationId xmlns:a16="http://schemas.microsoft.com/office/drawing/2014/main" id="{6367C658-1A1A-E54E-B0EC-90D580222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949" y="2742016"/>
            <a:ext cx="255309" cy="252000"/>
          </a:xfrm>
          <a:prstGeom prst="rect">
            <a:avLst/>
          </a:prstGeom>
        </p:spPr>
      </p:pic>
      <p:pic>
        <p:nvPicPr>
          <p:cNvPr id="302" name="Imagen 3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103" y="1548411"/>
            <a:ext cx="234903" cy="28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762" y="3637397"/>
            <a:ext cx="243354" cy="129861"/>
          </a:xfrm>
          <a:prstGeom prst="rect">
            <a:avLst/>
          </a:prstGeom>
        </p:spPr>
      </p:pic>
      <p:sp>
        <p:nvSpPr>
          <p:cNvPr id="27" name="Forma libre 26"/>
          <p:cNvSpPr/>
          <p:nvPr/>
        </p:nvSpPr>
        <p:spPr>
          <a:xfrm>
            <a:off x="1" y="4300539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34290" rIns="1332000" bIns="3429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Enpresa berriak: + 160</a:t>
            </a:r>
          </a:p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</a:rPr>
              <a:t>EPTSk esfortzua eta bilakaera ikusten du funtsezko parametroetan</a:t>
            </a:r>
            <a:endParaRPr lang="eu-ES" sz="1200">
              <a:solidFill>
                <a:schemeClr val="tx1"/>
              </a:solidFill>
            </a:endParaRPr>
          </a:p>
        </p:txBody>
      </p:sp>
      <p:grpSp>
        <p:nvGrpSpPr>
          <p:cNvPr id="29" name="Grupo 88"/>
          <p:cNvGrpSpPr>
            <a:grpSpLocks noChangeAspect="1"/>
          </p:cNvGrpSpPr>
          <p:nvPr/>
        </p:nvGrpSpPr>
        <p:grpSpPr>
          <a:xfrm>
            <a:off x="456264" y="217029"/>
            <a:ext cx="1880064" cy="1139639"/>
            <a:chOff x="291551" y="4138091"/>
            <a:chExt cx="972149" cy="589288"/>
          </a:xfrm>
        </p:grpSpPr>
        <p:sp>
          <p:nvSpPr>
            <p:cNvPr id="30" name="Trapecio 2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sz="80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91551" y="4372276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2400" dirty="0">
                  <a:latin typeface="Avenir Heavy"/>
                  <a:cs typeface="Avenir Heavy"/>
                </a:rPr>
                <a:t>HAZI</a:t>
              </a:r>
            </a:p>
          </p:txBody>
        </p:sp>
      </p:grpSp>
      <p:sp>
        <p:nvSpPr>
          <p:cNvPr id="26" name="Paralelogramo 25"/>
          <p:cNvSpPr/>
          <p:nvPr/>
        </p:nvSpPr>
        <p:spPr>
          <a:xfrm>
            <a:off x="3461774" y="191547"/>
            <a:ext cx="122635" cy="204820"/>
          </a:xfrm>
          <a:prstGeom prst="parallelogram">
            <a:avLst/>
          </a:prstGeom>
          <a:solidFill>
            <a:srgbClr val="73AF1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28" name="Paralelogramo 27"/>
          <p:cNvSpPr/>
          <p:nvPr/>
        </p:nvSpPr>
        <p:spPr>
          <a:xfrm>
            <a:off x="564841" y="1452453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2" name="Paralelogramo 31"/>
          <p:cNvSpPr/>
          <p:nvPr/>
        </p:nvSpPr>
        <p:spPr>
          <a:xfrm>
            <a:off x="564841" y="2745807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3" name="Paralelogramo 32"/>
          <p:cNvSpPr/>
          <p:nvPr/>
        </p:nvSpPr>
        <p:spPr>
          <a:xfrm>
            <a:off x="6012161" y="1523382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4" name="Paralelogramo 33"/>
          <p:cNvSpPr/>
          <p:nvPr/>
        </p:nvSpPr>
        <p:spPr>
          <a:xfrm>
            <a:off x="6012161" y="2749308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  <p:sp>
        <p:nvSpPr>
          <p:cNvPr id="35" name="Paralelogramo 34"/>
          <p:cNvSpPr/>
          <p:nvPr/>
        </p:nvSpPr>
        <p:spPr>
          <a:xfrm>
            <a:off x="2393307" y="3904779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u-ES" sz="1800"/>
          </a:p>
        </p:txBody>
      </p:sp>
    </p:spTree>
    <p:extLst>
      <p:ext uri="{BB962C8B-B14F-4D97-AF65-F5344CB8AC3E}">
        <p14:creationId xmlns:p14="http://schemas.microsoft.com/office/powerpoint/2010/main" val="2687989849"/>
      </p:ext>
    </p:extLst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 12"/>
          <p:cNvSpPr/>
          <p:nvPr/>
        </p:nvSpPr>
        <p:spPr>
          <a:xfrm>
            <a:off x="0" y="4351801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 6 </a:t>
            </a:r>
            <a:r>
              <a:rPr lang="de-DE" sz="1200" b="1" dirty="0" err="1">
                <a:solidFill>
                  <a:schemeClr val="tx1"/>
                </a:solidFill>
              </a:rPr>
              <a:t>campus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EAEn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eta</a:t>
            </a:r>
            <a:r>
              <a:rPr lang="de-DE" sz="1200" b="1" dirty="0">
                <a:solidFill>
                  <a:schemeClr val="tx1"/>
                </a:solidFill>
              </a:rPr>
              <a:t> 3 </a:t>
            </a:r>
            <a:r>
              <a:rPr lang="de-DE" sz="1200" b="1" dirty="0" err="1">
                <a:solidFill>
                  <a:schemeClr val="tx1"/>
                </a:solidFill>
              </a:rPr>
              <a:t>handitze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aurreikusita</a:t>
            </a:r>
            <a:endParaRPr lang="es-ES" sz="1200" dirty="0">
              <a:solidFill>
                <a:schemeClr val="tx1"/>
              </a:solidFill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hr-HR" sz="1200" dirty="0">
                <a:solidFill>
                  <a:schemeClr val="tx1"/>
                </a:solidFill>
              </a:rPr>
              <a:t>Orain arte </a:t>
            </a:r>
            <a:r>
              <a:rPr lang="hr-HR" sz="1200" b="1" dirty="0">
                <a:solidFill>
                  <a:schemeClr val="tx1"/>
                </a:solidFill>
              </a:rPr>
              <a:t>2</a:t>
            </a:r>
            <a:r>
              <a:rPr lang="hr-HR" sz="1200" dirty="0">
                <a:solidFill>
                  <a:schemeClr val="tx1"/>
                </a:solidFill>
              </a:rPr>
              <a:t> </a:t>
            </a:r>
            <a:r>
              <a:rPr lang="hr-HR" sz="1200" b="1" dirty="0">
                <a:solidFill>
                  <a:schemeClr val="tx1"/>
                </a:solidFill>
              </a:rPr>
              <a:t>Atxikitako campus</a:t>
            </a:r>
            <a:r>
              <a:rPr lang="es-ES" sz="1200" dirty="0">
                <a:solidFill>
                  <a:schemeClr val="tx1"/>
                </a:solidFill>
              </a:rPr>
              <a:t>: </a:t>
            </a:r>
            <a:r>
              <a:rPr lang="es-ES" sz="1200" dirty="0" err="1">
                <a:solidFill>
                  <a:schemeClr val="tx1"/>
                </a:solidFill>
              </a:rPr>
              <a:t>Eibar</a:t>
            </a:r>
            <a:r>
              <a:rPr lang="es-ES" sz="1200" dirty="0">
                <a:solidFill>
                  <a:schemeClr val="tx1"/>
                </a:solidFill>
              </a:rPr>
              <a:t> y Polo </a:t>
            </a:r>
            <a:r>
              <a:rPr lang="es-ES" sz="1200" dirty="0" err="1">
                <a:solidFill>
                  <a:schemeClr val="tx1"/>
                </a:solidFill>
              </a:rPr>
              <a:t>Garaia</a:t>
            </a:r>
            <a:endParaRPr lang="es-ES" sz="1200" dirty="0">
              <a:solidFill>
                <a:schemeClr val="tx1"/>
              </a:solidFill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4 </a:t>
            </a:r>
            <a:r>
              <a:rPr lang="it-IT" sz="1200" b="1" dirty="0">
                <a:solidFill>
                  <a:schemeClr val="tx1"/>
                </a:solidFill>
              </a:rPr>
              <a:t>campus </a:t>
            </a:r>
            <a:r>
              <a:rPr lang="it-IT" sz="1200" b="1" dirty="0" err="1">
                <a:solidFill>
                  <a:schemeClr val="tx1"/>
                </a:solidFill>
              </a:rPr>
              <a:t>berri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proiektatuta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EAEn</a:t>
            </a:r>
            <a:endParaRPr lang="es-ES" sz="1200" dirty="0">
              <a:solidFill>
                <a:schemeClr val="tx1"/>
              </a:solidFill>
            </a:endParaRP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 dirty="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17" name="Paralelogramo 16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29588" y="350587"/>
            <a:ext cx="338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Avenir Heavy"/>
                <a:cs typeface="Avenir Heavy"/>
              </a:rPr>
              <a:t>EPTS-REN CAMPUSA</a:t>
            </a:r>
            <a:endParaRPr lang="es-ES" sz="2400" dirty="0">
              <a:latin typeface="Avenir Heavy"/>
              <a:cs typeface="Avenir Heavy"/>
            </a:endParaRPr>
          </a:p>
        </p:txBody>
      </p:sp>
      <p:pic>
        <p:nvPicPr>
          <p:cNvPr id="39" name="Imagen 38" descr="Un edificio de fondo&#10;&#10;Descripción generada automáticamente">
            <a:extLst>
              <a:ext uri="{FF2B5EF4-FFF2-40B4-BE49-F238E27FC236}">
                <a16:creationId xmlns:a16="http://schemas.microsoft.com/office/drawing/2014/main" id="{E0D1D8CD-2DBA-46F3-B39E-80674113F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83157"/>
            <a:ext cx="1215558" cy="733290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18626"/>
            <a:ext cx="2774366" cy="22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 descr="D:\_TRABAJANDO DISCO DURO\MIRAMÓN\LOGOTIPOS PARKE MIRAMON\LOGOS TODOS\2019-08_Logos_Parke_kolorea\2019-08_logos_carpetas_Parke\Logos -Red - unificados\Marca A\EUS\png\Parke-A-pos-color-eu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36" y="3535076"/>
            <a:ext cx="1016264" cy="508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1 Elipse"/>
          <p:cNvSpPr/>
          <p:nvPr/>
        </p:nvSpPr>
        <p:spPr>
          <a:xfrm>
            <a:off x="4692024" y="218771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6" name="24 Elipse"/>
          <p:cNvSpPr/>
          <p:nvPr/>
        </p:nvSpPr>
        <p:spPr>
          <a:xfrm>
            <a:off x="4476000" y="2211710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7" name="25 Elipse"/>
          <p:cNvSpPr/>
          <p:nvPr/>
        </p:nvSpPr>
        <p:spPr>
          <a:xfrm>
            <a:off x="4331984" y="218771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8" name="26 Elipse"/>
          <p:cNvSpPr/>
          <p:nvPr/>
        </p:nvSpPr>
        <p:spPr>
          <a:xfrm>
            <a:off x="6204192" y="254775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9" name="27 Elipse"/>
          <p:cNvSpPr/>
          <p:nvPr/>
        </p:nvSpPr>
        <p:spPr>
          <a:xfrm>
            <a:off x="5484112" y="2691774"/>
            <a:ext cx="96000" cy="96000"/>
          </a:xfrm>
          <a:prstGeom prst="ellipse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50" name="28 Elipse"/>
          <p:cNvSpPr/>
          <p:nvPr/>
        </p:nvSpPr>
        <p:spPr>
          <a:xfrm>
            <a:off x="5364088" y="2787774"/>
            <a:ext cx="96000" cy="96000"/>
          </a:xfrm>
          <a:prstGeom prst="ellipse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1" name="5 Conector angular"/>
          <p:cNvCxnSpPr>
            <a:stCxn id="48" idx="0"/>
            <a:endCxn id="70" idx="1"/>
          </p:cNvCxnSpPr>
          <p:nvPr/>
        </p:nvCxnSpPr>
        <p:spPr>
          <a:xfrm rot="5400000" flipH="1" flipV="1">
            <a:off x="6661995" y="1689427"/>
            <a:ext cx="448528" cy="1268134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37 Conector angular"/>
          <p:cNvCxnSpPr>
            <a:stCxn id="45" idx="0"/>
            <a:endCxn id="69" idx="2"/>
          </p:cNvCxnSpPr>
          <p:nvPr/>
        </p:nvCxnSpPr>
        <p:spPr>
          <a:xfrm rot="5400000" flipH="1" flipV="1">
            <a:off x="5009026" y="1654676"/>
            <a:ext cx="264040" cy="802045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2056 Conector angular"/>
          <p:cNvCxnSpPr>
            <a:stCxn id="46" idx="0"/>
            <a:endCxn id="39" idx="2"/>
          </p:cNvCxnSpPr>
          <p:nvPr/>
        </p:nvCxnSpPr>
        <p:spPr>
          <a:xfrm rot="16200000" flipV="1">
            <a:off x="4128195" y="1815904"/>
            <a:ext cx="295263" cy="496349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2061 Conector angular"/>
          <p:cNvCxnSpPr>
            <a:stCxn id="47" idx="4"/>
            <a:endCxn id="65" idx="3"/>
          </p:cNvCxnSpPr>
          <p:nvPr/>
        </p:nvCxnSpPr>
        <p:spPr>
          <a:xfrm rot="5400000">
            <a:off x="3561417" y="1944009"/>
            <a:ext cx="478859" cy="1158276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66 Elipse"/>
          <p:cNvSpPr/>
          <p:nvPr/>
        </p:nvSpPr>
        <p:spPr>
          <a:xfrm>
            <a:off x="4836040" y="326783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8" name="2071 Conector angular"/>
          <p:cNvCxnSpPr>
            <a:stCxn id="57" idx="4"/>
            <a:endCxn id="68" idx="3"/>
          </p:cNvCxnSpPr>
          <p:nvPr/>
        </p:nvCxnSpPr>
        <p:spPr>
          <a:xfrm rot="5400000">
            <a:off x="3823191" y="2752689"/>
            <a:ext cx="449700" cy="1671998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76 CuadroTexto"/>
          <p:cNvSpPr txBox="1"/>
          <p:nvPr/>
        </p:nvSpPr>
        <p:spPr>
          <a:xfrm>
            <a:off x="4902652" y="915566"/>
            <a:ext cx="134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Zamudio / Derio</a:t>
            </a:r>
          </a:p>
        </p:txBody>
      </p:sp>
      <p:pic>
        <p:nvPicPr>
          <p:cNvPr id="65" name="Imagen 64" descr="Imagen que contiene naturaleza, árbol, colina, carretera&#10;&#10;Descripción generada automáticamente">
            <a:extLst>
              <a:ext uri="{FF2B5EF4-FFF2-40B4-BE49-F238E27FC236}">
                <a16:creationId xmlns:a16="http://schemas.microsoft.com/office/drawing/2014/main" id="{215974F6-1CC0-41F2-8243-90281C158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52" y="2428853"/>
            <a:ext cx="1252856" cy="667447"/>
          </a:xfrm>
          <a:prstGeom prst="rect">
            <a:avLst/>
          </a:prstGeom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BB8E160A-6EB1-4E5F-988E-76C82606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2" y="3399141"/>
            <a:ext cx="1243190" cy="828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n 68" descr="Imagen que contiene pasto, exterior, casa, árbol&#10;&#10;Descripción generada automáticamente">
            <a:extLst>
              <a:ext uri="{FF2B5EF4-FFF2-40B4-BE49-F238E27FC236}">
                <a16:creationId xmlns:a16="http://schemas.microsoft.com/office/drawing/2014/main" id="{08FB04BC-6CCF-42F9-87A2-075E8D971E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77" y="1183157"/>
            <a:ext cx="1110783" cy="740521"/>
          </a:xfrm>
          <a:prstGeom prst="rect">
            <a:avLst/>
          </a:prstGeom>
        </p:spPr>
      </p:pic>
      <p:pic>
        <p:nvPicPr>
          <p:cNvPr id="70" name="Imagen 69" descr="Imagen que contiene edificio, exterior, frente, grande&#10;&#10;Descripción generada automáticamente">
            <a:extLst>
              <a:ext uri="{FF2B5EF4-FFF2-40B4-BE49-F238E27FC236}">
                <a16:creationId xmlns:a16="http://schemas.microsoft.com/office/drawing/2014/main" id="{132414A2-DBB9-454C-9777-721BEAECB0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26" y="1719358"/>
            <a:ext cx="1225823" cy="759744"/>
          </a:xfrm>
          <a:prstGeom prst="rect">
            <a:avLst/>
          </a:prstGeom>
        </p:spPr>
      </p:pic>
      <p:sp>
        <p:nvSpPr>
          <p:cNvPr id="60" name="75 CuadroTexto"/>
          <p:cNvSpPr txBox="1"/>
          <p:nvPr/>
        </p:nvSpPr>
        <p:spPr>
          <a:xfrm>
            <a:off x="1907704" y="3168308"/>
            <a:ext cx="131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Vitoria-Gasteiz</a:t>
            </a:r>
            <a:endParaRPr lang="es-ES" sz="1200" dirty="0">
              <a:solidFill>
                <a:srgbClr val="FFFFFF"/>
              </a:solidFill>
            </a:endParaRPr>
          </a:p>
        </p:txBody>
      </p:sp>
      <p:sp>
        <p:nvSpPr>
          <p:cNvPr id="76" name="76 CuadroTexto"/>
          <p:cNvSpPr txBox="1"/>
          <p:nvPr/>
        </p:nvSpPr>
        <p:spPr>
          <a:xfrm>
            <a:off x="3322887" y="915566"/>
            <a:ext cx="800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Leioa</a:t>
            </a:r>
            <a:endParaRPr lang="es-ES" sz="1200" b="1" dirty="0"/>
          </a:p>
        </p:txBody>
      </p:sp>
      <p:sp>
        <p:nvSpPr>
          <p:cNvPr id="59" name="74 CuadroTexto"/>
          <p:cNvSpPr txBox="1"/>
          <p:nvPr/>
        </p:nvSpPr>
        <p:spPr>
          <a:xfrm>
            <a:off x="1928497" y="2184949"/>
            <a:ext cx="1171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70B020"/>
                </a:solidFill>
              </a:rPr>
              <a:t>Abanto</a:t>
            </a:r>
          </a:p>
        </p:txBody>
      </p:sp>
      <p:sp>
        <p:nvSpPr>
          <p:cNvPr id="62" name="79 CuadroTexto"/>
          <p:cNvSpPr txBox="1"/>
          <p:nvPr/>
        </p:nvSpPr>
        <p:spPr>
          <a:xfrm>
            <a:off x="7422487" y="1503566"/>
            <a:ext cx="1279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Donostia</a:t>
            </a:r>
            <a:r>
              <a:rPr lang="es-ES" sz="1200" dirty="0">
                <a:solidFill>
                  <a:srgbClr val="FFFFFF"/>
                </a:solidFill>
              </a:rPr>
              <a:t> (</a:t>
            </a:r>
          </a:p>
        </p:txBody>
      </p:sp>
      <p:sp>
        <p:nvSpPr>
          <p:cNvPr id="86" name="CuadroTexto 85"/>
          <p:cNvSpPr txBox="1"/>
          <p:nvPr/>
        </p:nvSpPr>
        <p:spPr>
          <a:xfrm>
            <a:off x="1101377" y="1131590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EGUNGOAK</a:t>
            </a:r>
            <a:endParaRPr lang="es-ES" sz="1000" b="1" dirty="0"/>
          </a:p>
        </p:txBody>
      </p:sp>
      <p:sp>
        <p:nvSpPr>
          <p:cNvPr id="87" name="CuadroTexto 86"/>
          <p:cNvSpPr txBox="1"/>
          <p:nvPr/>
        </p:nvSpPr>
        <p:spPr>
          <a:xfrm>
            <a:off x="251520" y="2274426"/>
            <a:ext cx="1174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>
                <a:solidFill>
                  <a:srgbClr val="73AF14"/>
                </a:solidFill>
              </a:rPr>
              <a:t>PROIEKTATUAK</a:t>
            </a:r>
            <a:endParaRPr lang="es-ES" sz="1000" b="1" dirty="0">
              <a:solidFill>
                <a:srgbClr val="73AF14"/>
              </a:solidFill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1101377" y="1340431"/>
            <a:ext cx="1742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/>
              <a:t>PCTB: Agarre </a:t>
            </a:r>
            <a:r>
              <a:rPr lang="es-ES_tradnl" sz="1000" dirty="0" err="1"/>
              <a:t>handitzea</a:t>
            </a:r>
            <a:endParaRPr lang="es-ES_tradnl" sz="1000" dirty="0"/>
          </a:p>
          <a:p>
            <a:r>
              <a:rPr lang="es-ES_tradnl" sz="1000" dirty="0"/>
              <a:t>PCTG: </a:t>
            </a:r>
            <a:r>
              <a:rPr lang="es-ES_tradnl" sz="1000" dirty="0" err="1"/>
              <a:t>Miramon</a:t>
            </a:r>
            <a:r>
              <a:rPr lang="es-ES_tradnl" sz="1000" dirty="0"/>
              <a:t> </a:t>
            </a:r>
            <a:r>
              <a:rPr lang="es-ES_tradnl" sz="1000" dirty="0" err="1"/>
              <a:t>handitzea</a:t>
            </a:r>
            <a:endParaRPr lang="es-ES_tradnl" sz="1000" dirty="0"/>
          </a:p>
          <a:p>
            <a:r>
              <a:rPr lang="es-ES_tradnl" sz="1000" dirty="0"/>
              <a:t>PTA: </a:t>
            </a:r>
            <a:r>
              <a:rPr lang="es-ES_tradnl" sz="1000" dirty="0" err="1"/>
              <a:t>Miñao</a:t>
            </a:r>
            <a:r>
              <a:rPr lang="es-ES_tradnl" sz="1000" dirty="0"/>
              <a:t> </a:t>
            </a:r>
            <a:r>
              <a:rPr lang="es-ES_tradnl" sz="1000" dirty="0" err="1"/>
              <a:t>handitzea</a:t>
            </a:r>
            <a:endParaRPr lang="es-ES" sz="1000" dirty="0"/>
          </a:p>
        </p:txBody>
      </p:sp>
      <p:sp>
        <p:nvSpPr>
          <p:cNvPr id="89" name="CuadroTexto 88"/>
          <p:cNvSpPr txBox="1"/>
          <p:nvPr/>
        </p:nvSpPr>
        <p:spPr>
          <a:xfrm>
            <a:off x="251520" y="2472270"/>
            <a:ext cx="16693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73AF14"/>
                </a:solidFill>
              </a:rPr>
              <a:t>1. EZKERRALDEA-MEATZALDEA   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     Ortuella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2. EZKERRALDEA-MEATZALDEA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     Abanto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3. ZORROZAURRE (</a:t>
            </a:r>
            <a:r>
              <a:rPr lang="es-ES" sz="1000" b="1" dirty="0" err="1">
                <a:solidFill>
                  <a:srgbClr val="73AF14"/>
                </a:solidFill>
              </a:rPr>
              <a:t>Aztertzen</a:t>
            </a:r>
            <a:r>
              <a:rPr lang="es-ES" sz="1000" b="1" dirty="0">
                <a:solidFill>
                  <a:srgbClr val="73AF14"/>
                </a:solidFill>
              </a:rPr>
              <a:t>)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4. HONDARRIBIA (</a:t>
            </a:r>
            <a:r>
              <a:rPr lang="es-ES" sz="1000" b="1" dirty="0" err="1">
                <a:solidFill>
                  <a:srgbClr val="73AF14"/>
                </a:solidFill>
              </a:rPr>
              <a:t>Aztertzen</a:t>
            </a:r>
            <a:r>
              <a:rPr lang="es-ES" sz="1000" b="1" dirty="0">
                <a:solidFill>
                  <a:srgbClr val="73AF14"/>
                </a:solidFill>
              </a:rPr>
              <a:t>)</a:t>
            </a:r>
          </a:p>
        </p:txBody>
      </p:sp>
      <p:sp>
        <p:nvSpPr>
          <p:cNvPr id="71" name="82 CuadroTexto"/>
          <p:cNvSpPr txBox="1"/>
          <p:nvPr/>
        </p:nvSpPr>
        <p:spPr>
          <a:xfrm>
            <a:off x="6292964" y="2280081"/>
            <a:ext cx="125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rgbClr val="73AF14"/>
                </a:solidFill>
              </a:rPr>
              <a:t>Hondarribia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2" name="27 Elipse"/>
          <p:cNvSpPr/>
          <p:nvPr/>
        </p:nvSpPr>
        <p:spPr>
          <a:xfrm>
            <a:off x="6428600" y="2499742"/>
            <a:ext cx="96000" cy="96000"/>
          </a:xfrm>
          <a:prstGeom prst="ellipse">
            <a:avLst/>
          </a:prstGeom>
          <a:solidFill>
            <a:srgbClr val="70B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74" name="82 CuadroTexto"/>
          <p:cNvSpPr txBox="1"/>
          <p:nvPr/>
        </p:nvSpPr>
        <p:spPr>
          <a:xfrm>
            <a:off x="4359693" y="2283718"/>
            <a:ext cx="11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rgbClr val="73AF14"/>
                </a:solidFill>
              </a:rPr>
              <a:t>Zorrozaurre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5" name="27 Elipse"/>
          <p:cNvSpPr/>
          <p:nvPr/>
        </p:nvSpPr>
        <p:spPr>
          <a:xfrm>
            <a:off x="4611636" y="2283718"/>
            <a:ext cx="96000" cy="96000"/>
          </a:xfrm>
          <a:prstGeom prst="ellipse">
            <a:avLst/>
          </a:prstGeom>
          <a:solidFill>
            <a:srgbClr val="73A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77" name="82 CuadroTexto"/>
          <p:cNvSpPr txBox="1"/>
          <p:nvPr/>
        </p:nvSpPr>
        <p:spPr>
          <a:xfrm>
            <a:off x="3243565" y="2049219"/>
            <a:ext cx="102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 err="1">
                <a:solidFill>
                  <a:srgbClr val="73AF14"/>
                </a:solidFill>
              </a:rPr>
              <a:t>Ortuella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8" name="27 Elipse"/>
          <p:cNvSpPr/>
          <p:nvPr/>
        </p:nvSpPr>
        <p:spPr>
          <a:xfrm>
            <a:off x="4231693" y="2201277"/>
            <a:ext cx="96000" cy="96000"/>
          </a:xfrm>
          <a:prstGeom prst="ellipse">
            <a:avLst/>
          </a:prstGeom>
          <a:solidFill>
            <a:srgbClr val="73A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73AF14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205381" y="3518710"/>
            <a:ext cx="1725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008040"/>
                </a:solidFill>
              </a:rPr>
              <a:t>ATXIKITAKO CAMPUSAK</a:t>
            </a:r>
          </a:p>
          <a:p>
            <a:pPr marL="228600" indent="-228600">
              <a:buAutoNum type="arabicPeriod"/>
            </a:pPr>
            <a:r>
              <a:rPr lang="es-ES" sz="1000" b="1" dirty="0">
                <a:solidFill>
                  <a:srgbClr val="008040"/>
                </a:solidFill>
              </a:rPr>
              <a:t>EIBAR</a:t>
            </a:r>
          </a:p>
          <a:p>
            <a:pPr marL="228600" indent="-228600">
              <a:buAutoNum type="arabicPeriod"/>
            </a:pPr>
            <a:r>
              <a:rPr lang="es-ES" sz="1000" b="1" dirty="0">
                <a:solidFill>
                  <a:srgbClr val="008040"/>
                </a:solidFill>
              </a:rPr>
              <a:t>POLO GARAIA</a:t>
            </a:r>
            <a:endParaRPr lang="es-ES" sz="1000" dirty="0">
              <a:solidFill>
                <a:srgbClr val="008040"/>
              </a:solidFill>
            </a:endParaRPr>
          </a:p>
        </p:txBody>
      </p:sp>
      <p:cxnSp>
        <p:nvCxnSpPr>
          <p:cNvPr id="42" name="5 Conector angular"/>
          <p:cNvCxnSpPr>
            <a:stCxn id="2" idx="1"/>
          </p:cNvCxnSpPr>
          <p:nvPr/>
        </p:nvCxnSpPr>
        <p:spPr>
          <a:xfrm rot="10800000">
            <a:off x="5580115" y="2883791"/>
            <a:ext cx="1625266" cy="911919"/>
          </a:xfrm>
          <a:prstGeom prst="bentConnector3">
            <a:avLst>
              <a:gd name="adj1" fmla="val 50000"/>
            </a:avLst>
          </a:prstGeom>
          <a:ln>
            <a:solidFill>
              <a:srgbClr val="00804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27 Elipse"/>
          <p:cNvSpPr/>
          <p:nvPr/>
        </p:nvSpPr>
        <p:spPr>
          <a:xfrm>
            <a:off x="6276200" y="2691774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4" name="31 Conector angular"/>
          <p:cNvCxnSpPr>
            <a:stCxn id="52" idx="6"/>
            <a:endCxn id="63" idx="1"/>
          </p:cNvCxnSpPr>
          <p:nvPr/>
        </p:nvCxnSpPr>
        <p:spPr>
          <a:xfrm>
            <a:off x="6372200" y="2739774"/>
            <a:ext cx="1148127" cy="272647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n 62">
            <a:extLst>
              <a:ext uri="{FF2B5EF4-FFF2-40B4-BE49-F238E27FC236}">
                <a16:creationId xmlns:a16="http://schemas.microsoft.com/office/drawing/2014/main" id="{88DBAC58-9805-478D-ADB1-D1F658CF29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0327" y="2681643"/>
            <a:ext cx="1225823" cy="661555"/>
          </a:xfrm>
          <a:prstGeom prst="rect">
            <a:avLst/>
          </a:prstGeom>
        </p:spPr>
      </p:pic>
      <p:sp>
        <p:nvSpPr>
          <p:cNvPr id="64" name="80 CuadroTexto"/>
          <p:cNvSpPr txBox="1"/>
          <p:nvPr/>
        </p:nvSpPr>
        <p:spPr>
          <a:xfrm>
            <a:off x="7422486" y="2453319"/>
            <a:ext cx="156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Hernani </a:t>
            </a:r>
            <a:r>
              <a:rPr lang="es-ES" sz="900" dirty="0"/>
              <a:t>(Galarreta)</a:t>
            </a:r>
            <a:endParaRPr lang="es-E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64666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a libre 26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u-ES" sz="1200" b="1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u-ES" sz="1200" b="1">
                <a:solidFill>
                  <a:schemeClr val="tx1"/>
                </a:solidFill>
                <a:sym typeface="Wingdings"/>
              </a:rPr>
              <a:t>Epe luzerako helburua</a:t>
            </a:r>
            <a:r>
              <a:rPr lang="eu-ES" sz="1200">
                <a:solidFill>
                  <a:schemeClr val="tx1"/>
                </a:solidFill>
                <a:sym typeface="Wingdings"/>
              </a:rPr>
              <a:t>: “0 energia-kontsumoko” Parkeak (zero kontsumoa 2035erako)</a:t>
            </a:r>
          </a:p>
        </p:txBody>
      </p:sp>
      <p:grpSp>
        <p:nvGrpSpPr>
          <p:cNvPr id="29" name="Grupo 88"/>
          <p:cNvGrpSpPr>
            <a:grpSpLocks noChangeAspect="1"/>
          </p:cNvGrpSpPr>
          <p:nvPr/>
        </p:nvGrpSpPr>
        <p:grpSpPr>
          <a:xfrm>
            <a:off x="456264" y="217028"/>
            <a:ext cx="1880063" cy="1139639"/>
            <a:chOff x="291551" y="4138091"/>
            <a:chExt cx="972149" cy="589288"/>
          </a:xfrm>
        </p:grpSpPr>
        <p:sp>
          <p:nvSpPr>
            <p:cNvPr id="30" name="Trapecio 2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6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91551" y="4372276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u-ES" sz="2400" dirty="0">
                  <a:latin typeface="Avenir Heavy"/>
                  <a:cs typeface="Avenir Heavy"/>
                </a:rPr>
                <a:t>HAZI</a:t>
              </a:r>
            </a:p>
          </p:txBody>
        </p:sp>
      </p:grpSp>
      <p:sp>
        <p:nvSpPr>
          <p:cNvPr id="52" name="Paralelogramo 51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278353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400" dirty="0">
                <a:latin typeface="Avenir Heavy"/>
                <a:cs typeface="Avenir Heavy"/>
              </a:rPr>
              <a:t>PARKE BERDEA</a:t>
            </a:r>
          </a:p>
          <a:p>
            <a:r>
              <a:rPr lang="eu-ES" sz="2400" dirty="0">
                <a:latin typeface="Avenir Heavy"/>
                <a:cs typeface="Avenir Heavy"/>
              </a:rPr>
              <a:t>SMART PARKEA</a:t>
            </a:r>
          </a:p>
        </p:txBody>
      </p:sp>
      <p:sp>
        <p:nvSpPr>
          <p:cNvPr id="10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5261845" y="3190508"/>
            <a:ext cx="1254371" cy="638470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u-ES" sz="105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Paisaiaren ekintza-plana</a:t>
            </a:r>
          </a:p>
        </p:txBody>
      </p:sp>
      <p:sp>
        <p:nvSpPr>
          <p:cNvPr id="10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36709" y="3136583"/>
            <a:ext cx="1577485" cy="81724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u-ES" sz="105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Erresilientzia bero-uhartea efektuaren aurrean</a:t>
            </a:r>
          </a:p>
        </p:txBody>
      </p:sp>
      <p:sp>
        <p:nvSpPr>
          <p:cNvPr id="10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138627" y="3185476"/>
            <a:ext cx="1577485" cy="66400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Hirigintza-garapen jasangarria</a:t>
            </a:r>
          </a:p>
        </p:txBody>
      </p:sp>
      <p:sp>
        <p:nvSpPr>
          <p:cNvPr id="107" name="Elipse 106"/>
          <p:cNvSpPr/>
          <p:nvPr/>
        </p:nvSpPr>
        <p:spPr>
          <a:xfrm>
            <a:off x="3631411" y="3026245"/>
            <a:ext cx="933575" cy="9335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609168" y="3032923"/>
            <a:ext cx="933233" cy="9332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5573125" y="3038281"/>
            <a:ext cx="927875" cy="927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DBC9AD32-D54B-4386-8391-AFFEFEA7602B}"/>
              </a:ext>
            </a:extLst>
          </p:cNvPr>
          <p:cNvSpPr/>
          <p:nvPr/>
        </p:nvSpPr>
        <p:spPr>
          <a:xfrm>
            <a:off x="629103" y="3108079"/>
            <a:ext cx="2921546" cy="864000"/>
          </a:xfrm>
          <a:prstGeom prst="rect">
            <a:avLst/>
          </a:prstGeom>
          <a:solidFill>
            <a:srgbClr val="0070C0"/>
          </a:solidFill>
          <a:ln w="19050" cap="rnd">
            <a:solidFill>
              <a:srgbClr val="0070C0"/>
            </a:solidFill>
            <a:prstDash val="solid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36AC3867-43B7-4F05-901C-FD8A11CA3F6B}"/>
              </a:ext>
            </a:extLst>
          </p:cNvPr>
          <p:cNvSpPr/>
          <p:nvPr/>
        </p:nvSpPr>
        <p:spPr>
          <a:xfrm>
            <a:off x="702486" y="3190974"/>
            <a:ext cx="27893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400" dirty="0">
                <a:solidFill>
                  <a:schemeClr val="bg1"/>
                </a:solidFill>
              </a:rPr>
              <a:t>Parke</a:t>
            </a:r>
            <a:r>
              <a:rPr lang="eu-ES" sz="1400" b="1" dirty="0">
                <a:solidFill>
                  <a:schemeClr val="bg1"/>
                </a:solidFill>
              </a:rPr>
              <a:t> ERRESILIENTEA </a:t>
            </a:r>
            <a:r>
              <a:rPr lang="eu-ES" sz="1400" dirty="0">
                <a:solidFill>
                  <a:schemeClr val="bg1"/>
                </a:solidFill>
              </a:rPr>
              <a:t>eta</a:t>
            </a:r>
            <a:r>
              <a:rPr lang="eu-ES" sz="1400" b="1" dirty="0">
                <a:solidFill>
                  <a:schemeClr val="bg1"/>
                </a:solidFill>
              </a:rPr>
              <a:t> BIODIBERTSITATEAN ONARRITUA</a:t>
            </a:r>
            <a:endParaRPr lang="eu-ES" sz="1600" b="1" dirty="0">
              <a:solidFill>
                <a:schemeClr val="bg1"/>
              </a:solidFill>
            </a:endParaRPr>
          </a:p>
        </p:txBody>
      </p:sp>
      <p:pic>
        <p:nvPicPr>
          <p:cNvPr id="121" name="Imagen 1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0" y="3237165"/>
            <a:ext cx="605828" cy="605828"/>
          </a:xfrm>
          <a:prstGeom prst="rect">
            <a:avLst/>
          </a:prstGeom>
        </p:spPr>
      </p:pic>
      <p:sp>
        <p:nvSpPr>
          <p:cNvPr id="122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07356" y="3974020"/>
            <a:ext cx="8132584" cy="2539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rnd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marL="85725" lvl="1"/>
            <a:r>
              <a:rPr lang="eu-ES" sz="105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Campus jasangarriaren eta Klimaren Aldaketaren aurrean erresilientea den plangintzan aurrera egitea</a:t>
            </a: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DBC9AD32-D54B-4386-8391-AFFEFEA7602B}"/>
              </a:ext>
            </a:extLst>
          </p:cNvPr>
          <p:cNvSpPr/>
          <p:nvPr/>
        </p:nvSpPr>
        <p:spPr>
          <a:xfrm>
            <a:off x="611560" y="1635646"/>
            <a:ext cx="2958727" cy="828000"/>
          </a:xfrm>
          <a:prstGeom prst="rect">
            <a:avLst/>
          </a:prstGeom>
          <a:solidFill>
            <a:srgbClr val="BECD11"/>
          </a:solidFill>
          <a:ln w="19050" cap="rnd">
            <a:noFill/>
            <a:prstDash val="solid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36AC3867-43B7-4F05-901C-FD8A11CA3F6B}"/>
              </a:ext>
            </a:extLst>
          </p:cNvPr>
          <p:cNvSpPr/>
          <p:nvPr/>
        </p:nvSpPr>
        <p:spPr>
          <a:xfrm>
            <a:off x="691026" y="1644478"/>
            <a:ext cx="2346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u-ES" sz="1600" b="1" dirty="0">
                <a:solidFill>
                  <a:schemeClr val="bg1"/>
                </a:solidFill>
              </a:rPr>
              <a:t>PARKE BERDEA: </a:t>
            </a:r>
            <a:r>
              <a:rPr lang="eu-ES" sz="1600" dirty="0">
                <a:solidFill>
                  <a:schemeClr val="bg1"/>
                </a:solidFill>
              </a:rPr>
              <a:t>Trantsizio Energetikoa eta Neutraltasun </a:t>
            </a:r>
            <a:r>
              <a:rPr lang="eu-ES" sz="1600" b="1" dirty="0">
                <a:solidFill>
                  <a:schemeClr val="bg1"/>
                </a:solidFill>
              </a:rPr>
              <a:t>Klimatikoa</a:t>
            </a:r>
            <a:endParaRPr lang="eu-ES" sz="1400" dirty="0">
              <a:solidFill>
                <a:schemeClr val="bg1"/>
              </a:solidFill>
            </a:endParaRPr>
          </a:p>
        </p:txBody>
      </p:sp>
      <p:pic>
        <p:nvPicPr>
          <p:cNvPr id="130" name="Imagen 1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87" y="1782696"/>
            <a:ext cx="496179" cy="496179"/>
          </a:xfrm>
          <a:prstGeom prst="rect">
            <a:avLst/>
          </a:prstGeom>
        </p:spPr>
      </p:pic>
      <p:sp>
        <p:nvSpPr>
          <p:cNvPr id="131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08938" y="2444286"/>
            <a:ext cx="5475230" cy="4154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rnd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marL="85725" lvl="1"/>
            <a:r>
              <a:rPr lang="eu-ES" sz="105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Energiaren kontsumoa murriztea, energia berriztagarriak handitzea eta autosufizienteak izatea, berotegi-efektuko gasen isurketen balantze neutrora iritsiz</a:t>
            </a:r>
            <a:endParaRPr lang="eu-ES" sz="105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 rotWithShape="1">
          <a:blip r:embed="rId5"/>
          <a:srcRect l="20900" r="47319"/>
          <a:stretch/>
        </p:blipFill>
        <p:spPr>
          <a:xfrm rot="5400000">
            <a:off x="3887322" y="1865314"/>
            <a:ext cx="452918" cy="855060"/>
          </a:xfrm>
          <a:prstGeom prst="rect">
            <a:avLst/>
          </a:prstGeom>
        </p:spPr>
      </p:pic>
      <p:sp>
        <p:nvSpPr>
          <p:cNvPr id="133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1" y="1347614"/>
            <a:ext cx="2262980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Energia-kontsumoaren murrizketa</a:t>
            </a:r>
            <a:endParaRPr lang="eu-ES" sz="1100" b="1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3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5896" y="1499439"/>
            <a:ext cx="1119599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%35</a:t>
            </a:r>
          </a:p>
        </p:txBody>
      </p:sp>
      <p:sp>
        <p:nvSpPr>
          <p:cNvPr id="13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2328" y="2231794"/>
            <a:ext cx="1119599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</a:lstStyle>
          <a:p>
            <a:pPr lvl="1"/>
            <a:r>
              <a:rPr lang="es-ES" sz="1000" dirty="0">
                <a:sym typeface="Trebuchet MS"/>
              </a:rPr>
              <a:t>%40</a:t>
            </a:r>
          </a:p>
        </p:txBody>
      </p:sp>
      <p:sp>
        <p:nvSpPr>
          <p:cNvPr id="13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1" y="2229864"/>
            <a:ext cx="2064004" cy="28943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EEE eraikinak &lt;= B</a:t>
            </a:r>
            <a:endParaRPr lang="eu-ES" sz="1200" b="1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37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2328" y="1844091"/>
            <a:ext cx="1152682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</a:lstStyle>
          <a:p>
            <a:pPr lvl="1"/>
            <a:r>
              <a:rPr lang="es-ES" sz="1000" dirty="0">
                <a:sym typeface="Trebuchet MS"/>
              </a:rPr>
              <a:t>%32</a:t>
            </a:r>
          </a:p>
        </p:txBody>
      </p:sp>
      <p:sp>
        <p:nvSpPr>
          <p:cNvPr id="138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0" y="1869663"/>
            <a:ext cx="2118621" cy="28943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Energia berriztagarriak</a:t>
            </a:r>
            <a:endParaRPr lang="eu-ES" sz="1200" b="1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139" name="Imagen 138"/>
          <p:cNvPicPr>
            <a:picLocks noChangeAspect="1"/>
          </p:cNvPicPr>
          <p:nvPr/>
        </p:nvPicPr>
        <p:blipFill rotWithShape="1">
          <a:blip r:embed="rId6"/>
          <a:srcRect l="20558" r="48056"/>
          <a:stretch/>
        </p:blipFill>
        <p:spPr>
          <a:xfrm rot="5400000">
            <a:off x="3913814" y="1520623"/>
            <a:ext cx="447284" cy="855060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 rotWithShape="1">
          <a:blip r:embed="rId7"/>
          <a:srcRect r="39400"/>
          <a:stretch/>
        </p:blipFill>
        <p:spPr>
          <a:xfrm rot="5400000">
            <a:off x="3852225" y="1039724"/>
            <a:ext cx="522870" cy="1011680"/>
          </a:xfrm>
          <a:prstGeom prst="rect">
            <a:avLst/>
          </a:prstGeom>
        </p:spPr>
      </p:pic>
      <p:pic>
        <p:nvPicPr>
          <p:cNvPr id="141" name="Picture 4" descr="WELL Certification – Energogroup">
            <a:extLst>
              <a:ext uri="{FF2B5EF4-FFF2-40B4-BE49-F238E27FC236}">
                <a16:creationId xmlns:a16="http://schemas.microsoft.com/office/drawing/2014/main" id="{A8750C1B-37C0-4CFA-8997-A6F5E0E6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70" y="367380"/>
            <a:ext cx="736019" cy="741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Breeam | Real de La Quinta">
            <a:extLst>
              <a:ext uri="{FF2B5EF4-FFF2-40B4-BE49-F238E27FC236}">
                <a16:creationId xmlns:a16="http://schemas.microsoft.com/office/drawing/2014/main" id="{5B3F0275-9CF0-41D2-878D-ABFD5E24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38" y="353736"/>
            <a:ext cx="716149" cy="672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Imagen 142"/>
          <p:cNvPicPr>
            <a:picLocks noChangeAspect="1"/>
          </p:cNvPicPr>
          <p:nvPr/>
        </p:nvPicPr>
        <p:blipFill rotWithShape="1">
          <a:blip r:embed="rId10"/>
          <a:srcRect l="17099" r="47923"/>
          <a:stretch/>
        </p:blipFill>
        <p:spPr>
          <a:xfrm rot="5400000">
            <a:off x="7461782" y="2825817"/>
            <a:ext cx="695326" cy="1192768"/>
          </a:xfrm>
          <a:prstGeom prst="rect">
            <a:avLst/>
          </a:prstGeom>
        </p:spPr>
      </p:pic>
      <p:cxnSp>
        <p:nvCxnSpPr>
          <p:cNvPr id="144" name="Conector recto 143"/>
          <p:cNvCxnSpPr>
            <a:stCxn id="164" idx="1"/>
            <a:endCxn id="143" idx="1"/>
          </p:cNvCxnSpPr>
          <p:nvPr/>
        </p:nvCxnSpPr>
        <p:spPr>
          <a:xfrm>
            <a:off x="6479878" y="1731815"/>
            <a:ext cx="1329567" cy="134272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5" name="Elipse 144"/>
          <p:cNvSpPr/>
          <p:nvPr/>
        </p:nvSpPr>
        <p:spPr>
          <a:xfrm>
            <a:off x="6859838" y="2111678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6" name="Elipse 145"/>
          <p:cNvSpPr/>
          <p:nvPr/>
        </p:nvSpPr>
        <p:spPr>
          <a:xfrm>
            <a:off x="7638854" y="2928959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7" name="Elipse 146"/>
          <p:cNvSpPr/>
          <p:nvPr/>
        </p:nvSpPr>
        <p:spPr>
          <a:xfrm>
            <a:off x="13577902" y="3492339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8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087190" y="2032431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2030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sp>
        <p:nvSpPr>
          <p:cNvPr id="149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469725" y="2447210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2035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sp>
        <p:nvSpPr>
          <p:cNvPr id="150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858886" y="2911980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2050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cxnSp>
        <p:nvCxnSpPr>
          <p:cNvPr id="152" name="Conector recto 151"/>
          <p:cNvCxnSpPr/>
          <p:nvPr/>
        </p:nvCxnSpPr>
        <p:spPr>
          <a:xfrm flipV="1">
            <a:off x="13679502" y="3677105"/>
            <a:ext cx="1" cy="26070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3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092155" y="3388721"/>
            <a:ext cx="1119599" cy="340517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%60</a:t>
            </a:r>
          </a:p>
        </p:txBody>
      </p:sp>
      <p:sp>
        <p:nvSpPr>
          <p:cNvPr id="15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610538" y="3173164"/>
            <a:ext cx="1533460" cy="66400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energia-kontsumoaren murrizketa</a:t>
            </a:r>
            <a:endParaRPr lang="eu-ES" sz="1100" b="1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5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269061" y="1951151"/>
            <a:ext cx="1653613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Klima-neutraltasuna</a:t>
            </a: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582144" y="2383058"/>
            <a:ext cx="1670376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u-ES" sz="110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Autosufizientzia energetikoa</a:t>
            </a:r>
          </a:p>
        </p:txBody>
      </p:sp>
      <p:grpSp>
        <p:nvGrpSpPr>
          <p:cNvPr id="160" name="Grupo 68"/>
          <p:cNvGrpSpPr/>
          <p:nvPr/>
        </p:nvGrpSpPr>
        <p:grpSpPr>
          <a:xfrm>
            <a:off x="6006284" y="1356681"/>
            <a:ext cx="841753" cy="557930"/>
            <a:chOff x="6343952" y="3059913"/>
            <a:chExt cx="1122646" cy="744111"/>
          </a:xfrm>
        </p:grpSpPr>
        <p:sp>
          <p:nvSpPr>
            <p:cNvPr id="161" name="Elipse 160"/>
            <p:cNvSpPr/>
            <p:nvPr/>
          </p:nvSpPr>
          <p:spPr>
            <a:xfrm>
              <a:off x="6712744" y="3207544"/>
              <a:ext cx="385762" cy="385762"/>
            </a:xfrm>
            <a:prstGeom prst="ellipse">
              <a:avLst/>
            </a:prstGeom>
            <a:noFill/>
            <a:ln w="19050" cap="rnd">
              <a:solidFill>
                <a:srgbClr val="139E1C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grpSp>
          <p:nvGrpSpPr>
            <p:cNvPr id="162" name="Grupo 66"/>
            <p:cNvGrpSpPr/>
            <p:nvPr/>
          </p:nvGrpSpPr>
          <p:grpSpPr>
            <a:xfrm>
              <a:off x="6343952" y="3059913"/>
              <a:ext cx="1122646" cy="744111"/>
              <a:chOff x="3809802" y="4065703"/>
              <a:chExt cx="1225025" cy="811970"/>
            </a:xfrm>
          </p:grpSpPr>
          <p:pic>
            <p:nvPicPr>
              <p:cNvPr id="163" name="Imagen 16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09802" y="4065703"/>
                <a:ext cx="1225025" cy="735015"/>
              </a:xfrm>
              <a:prstGeom prst="rect">
                <a:avLst/>
              </a:prstGeom>
            </p:spPr>
          </p:pic>
          <p:pic>
            <p:nvPicPr>
              <p:cNvPr id="164" name="Graphic 5" descr="Electric car">
                <a:extLst>
                  <a:ext uri="{FF2B5EF4-FFF2-40B4-BE49-F238E27FC236}">
                    <a16:creationId xmlns:a16="http://schemas.microsoft.com/office/drawing/2014/main" id="{1E1244AF-3420-B545-8016-4299963C4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499036" y="4345618"/>
                <a:ext cx="532055" cy="532055"/>
              </a:xfrm>
              <a:prstGeom prst="rect">
                <a:avLst/>
              </a:prstGeom>
            </p:spPr>
          </p:pic>
        </p:grpSp>
      </p:grpSp>
      <p:sp>
        <p:nvSpPr>
          <p:cNvPr id="16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588223" y="1368625"/>
            <a:ext cx="2555775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u-ES" sz="1100">
                <a:sym typeface="Trebuchet MS"/>
              </a:rPr>
              <a:t>Erregai alternatiboak kontsumitzen dituzten ibilgailuak</a:t>
            </a:r>
            <a:endParaRPr lang="eu-ES" sz="1200" b="1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7225885" y="2494610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8719921"/>
      </p:ext>
    </p:extLst>
  </p:cSld>
  <p:clrMapOvr>
    <a:masterClrMapping/>
  </p:clrMapOvr>
  <p:transition spd="slow">
    <p:push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0Q6IcXQ_aH1w25.4Fpd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PNXYAZQHi06ICKl3UmS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dCXGunTzqugOY7telV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ortadas">
  <a:themeElements>
    <a:clrScheme name="Minsait">
      <a:dk1>
        <a:srgbClr val="1A3B47"/>
      </a:dk1>
      <a:lt1>
        <a:srgbClr val="FFFFFF"/>
      </a:lt1>
      <a:dk2>
        <a:srgbClr val="FDE3D3"/>
      </a:dk2>
      <a:lt2>
        <a:srgbClr val="E7E6E6"/>
      </a:lt2>
      <a:accent1>
        <a:srgbClr val="FFEA80"/>
      </a:accent1>
      <a:accent2>
        <a:srgbClr val="F7AC6F"/>
      </a:accent2>
      <a:accent3>
        <a:srgbClr val="E88AA2"/>
      </a:accent3>
      <a:accent4>
        <a:srgbClr val="79C5B3"/>
      </a:accent4>
      <a:accent5>
        <a:srgbClr val="639FCB"/>
      </a:accent5>
      <a:accent6>
        <a:srgbClr val="7874B3"/>
      </a:accent6>
      <a:hlink>
        <a:srgbClr val="E88AA2"/>
      </a:hlink>
      <a:folHlink>
        <a:srgbClr val="F7AC6F"/>
      </a:folHlink>
    </a:clrScheme>
    <a:fontScheme name="Personalizado 3">
      <a:majorFont>
        <a:latin typeface="Playfair Display"/>
        <a:ea typeface=""/>
        <a:cs typeface=""/>
      </a:majorFont>
      <a:minorFont>
        <a:latin typeface="Soho Gothic Pro Ligh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sait_externa_07092018" id="{BDCD7FBE-5CCC-354F-B23D-2FFF78B0626C}" vid="{0B10B1E6-DDE7-CF48-A0D1-E1BE79F413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Portadas</Template>
  <TotalTime>62802</TotalTime>
  <Words>1195</Words>
  <Application>Microsoft Office PowerPoint</Application>
  <PresentationFormat>Presentación en pantalla (16:9)</PresentationFormat>
  <Paragraphs>273</Paragraphs>
  <Slides>15</Slides>
  <Notes>14</Notes>
  <HiddenSlides>0</HiddenSlides>
  <MMClips>1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Avenir Heavy</vt:lpstr>
      <vt:lpstr>Playfair Display</vt:lpstr>
      <vt:lpstr>Soho Gothic Pro</vt:lpstr>
      <vt:lpstr>Soho Gothic Pro Light</vt:lpstr>
      <vt:lpstr>Verdana</vt:lpstr>
      <vt:lpstr>Wingdings</vt:lpstr>
      <vt:lpstr>Portadas</vt:lpstr>
      <vt:lpstr>Diapositiva de think-cell</vt:lpstr>
      <vt:lpstr>2   24 Plan Estrategikoa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externa</dc:title>
  <dc:creator>Usuario de Microsoft Office</dc:creator>
  <cp:lastModifiedBy>Nerea Barbadillo</cp:lastModifiedBy>
  <cp:revision>2208</cp:revision>
  <cp:lastPrinted>2021-09-24T08:52:58Z</cp:lastPrinted>
  <dcterms:created xsi:type="dcterms:W3CDTF">2018-09-13T08:34:57Z</dcterms:created>
  <dcterms:modified xsi:type="dcterms:W3CDTF">2021-10-18T16:46:11Z</dcterms:modified>
</cp:coreProperties>
</file>