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9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1"/>
  </p:sldMasterIdLst>
  <p:notesMasterIdLst>
    <p:notesMasterId r:id="rId17"/>
  </p:notesMasterIdLst>
  <p:handoutMasterIdLst>
    <p:handoutMasterId r:id="rId18"/>
  </p:handoutMasterIdLst>
  <p:sldIdLst>
    <p:sldId id="1906" r:id="rId2"/>
    <p:sldId id="1855" r:id="rId3"/>
    <p:sldId id="1854" r:id="rId4"/>
    <p:sldId id="1903" r:id="rId5"/>
    <p:sldId id="1910" r:id="rId6"/>
    <p:sldId id="1911" r:id="rId7"/>
    <p:sldId id="1925" r:id="rId8"/>
    <p:sldId id="1921" r:id="rId9"/>
    <p:sldId id="1923" r:id="rId10"/>
    <p:sldId id="1916" r:id="rId11"/>
    <p:sldId id="1917" r:id="rId12"/>
    <p:sldId id="1895" r:id="rId13"/>
    <p:sldId id="1450" r:id="rId14"/>
    <p:sldId id="1914" r:id="rId15"/>
    <p:sldId id="1287" r:id="rId16"/>
  </p:sldIdLst>
  <p:sldSz cx="9144000" cy="5143500" type="screen16x9"/>
  <p:notesSz cx="6797675" cy="9874250"/>
  <p:custDataLst>
    <p:tags r:id="rId19"/>
  </p:custDataLst>
  <p:defaultTextStyle>
    <a:defPPr>
      <a:defRPr lang="es-ES"/>
    </a:defPPr>
    <a:lvl1pPr marL="0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70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42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12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84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56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226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098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68" algn="l" defTabSz="685742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" userDrawn="1">
          <p15:clr>
            <a:srgbClr val="A4A3A4"/>
          </p15:clr>
        </p15:guide>
        <p15:guide id="2" pos="3107" userDrawn="1">
          <p15:clr>
            <a:srgbClr val="A4A3A4"/>
          </p15:clr>
        </p15:guide>
        <p15:guide id="3" pos="1338" userDrawn="1">
          <p15:clr>
            <a:srgbClr val="A4A3A4"/>
          </p15:clr>
        </p15:guide>
        <p15:guide id="4" pos="1927" userDrawn="1">
          <p15:clr>
            <a:srgbClr val="A4A3A4"/>
          </p15:clr>
        </p15:guide>
        <p15:guide id="5" pos="5692" userDrawn="1">
          <p15:clr>
            <a:srgbClr val="A4A3A4"/>
          </p15:clr>
        </p15:guide>
        <p15:guide id="6" orient="horz" pos="27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40"/>
    <a:srgbClr val="BECD11"/>
    <a:srgbClr val="70B020"/>
    <a:srgbClr val="73AF14"/>
    <a:srgbClr val="D7E0D3"/>
    <a:srgbClr val="000000"/>
    <a:srgbClr val="1C5E8A"/>
    <a:srgbClr val="FCE9DB"/>
    <a:srgbClr val="DEF0EC"/>
    <a:srgbClr val="84B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86443" autoAdjust="0"/>
  </p:normalViewPr>
  <p:slideViewPr>
    <p:cSldViewPr snapToObjects="1" showGuides="1">
      <p:cViewPr varScale="1">
        <p:scale>
          <a:sx n="130" d="100"/>
          <a:sy n="130" d="100"/>
        </p:scale>
        <p:origin x="1050" y="114"/>
      </p:cViewPr>
      <p:guideLst>
        <p:guide orient="horz" pos="32"/>
        <p:guide pos="3107"/>
        <p:guide pos="1338"/>
        <p:guide pos="1927"/>
        <p:guide pos="5692"/>
        <p:guide orient="horz" pos="27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Objects="1" showGuides="1">
      <p:cViewPr varScale="1">
        <p:scale>
          <a:sx n="83" d="100"/>
          <a:sy n="83" d="100"/>
        </p:scale>
        <p:origin x="-3616" y="-104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Bizkaia</c:v>
                </c:pt>
              </c:strCache>
            </c:strRef>
          </c:tx>
          <c:spPr>
            <a:solidFill>
              <a:srgbClr val="73AF1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255</c:v>
                </c:pt>
                <c:pt idx="1">
                  <c:v>266</c:v>
                </c:pt>
                <c:pt idx="2">
                  <c:v>271</c:v>
                </c:pt>
                <c:pt idx="3">
                  <c:v>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CC-4967-B96D-13B2914F381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Gipuzkoa</c:v>
                </c:pt>
              </c:strCache>
            </c:strRef>
          </c:tx>
          <c:spPr>
            <a:solidFill>
              <a:srgbClr val="C9D31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Hoja1!$C$2:$C$5</c:f>
              <c:numCache>
                <c:formatCode>General</c:formatCode>
                <c:ptCount val="4"/>
                <c:pt idx="0">
                  <c:v>138</c:v>
                </c:pt>
                <c:pt idx="1">
                  <c:v>140</c:v>
                </c:pt>
                <c:pt idx="2">
                  <c:v>157</c:v>
                </c:pt>
                <c:pt idx="3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CC-4967-B96D-13B2914F381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Araba</c:v>
                </c:pt>
              </c:strCache>
            </c:strRef>
          </c:tx>
          <c:spPr>
            <a:solidFill>
              <a:srgbClr val="84B81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Hoja1!$D$2:$D$5</c:f>
              <c:numCache>
                <c:formatCode>General</c:formatCode>
                <c:ptCount val="4"/>
                <c:pt idx="0">
                  <c:v>137</c:v>
                </c:pt>
                <c:pt idx="1">
                  <c:v>138</c:v>
                </c:pt>
                <c:pt idx="2">
                  <c:v>144</c:v>
                </c:pt>
                <c:pt idx="3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CC-4967-B96D-13B2914F38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45036808"/>
        <c:axId val="-2145033240"/>
        <c:axId val="0"/>
      </c:bar3DChart>
      <c:catAx>
        <c:axId val="-2145036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-2145033240"/>
        <c:crosses val="autoZero"/>
        <c:auto val="1"/>
        <c:lblAlgn val="ctr"/>
        <c:lblOffset val="100"/>
        <c:noMultiLvlLbl val="0"/>
      </c:catAx>
      <c:valAx>
        <c:axId val="-2145033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145036808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Bizkaia</c:v>
                </c:pt>
              </c:strCache>
            </c:strRef>
          </c:tx>
          <c:spPr>
            <a:solidFill>
              <a:srgbClr val="73AF1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9.3000000000000007</c:v>
                </c:pt>
                <c:pt idx="1">
                  <c:v>10</c:v>
                </c:pt>
                <c:pt idx="2">
                  <c:v>11</c:v>
                </c:pt>
                <c:pt idx="3">
                  <c:v>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DE-43D8-B9E2-C19DFB05D89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Gipuzkoa</c:v>
                </c:pt>
              </c:strCache>
            </c:strRef>
          </c:tx>
          <c:spPr>
            <a:solidFill>
              <a:srgbClr val="C9D31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Hoja1!$C$2:$C$5</c:f>
              <c:numCache>
                <c:formatCode>General</c:formatCode>
                <c:ptCount val="4"/>
                <c:pt idx="0">
                  <c:v>4.8</c:v>
                </c:pt>
                <c:pt idx="1">
                  <c:v>5</c:v>
                </c:pt>
                <c:pt idx="2">
                  <c:v>5.2</c:v>
                </c:pt>
                <c:pt idx="3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DE-43D8-B9E2-C19DFB05D898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Araba</c:v>
                </c:pt>
              </c:strCache>
            </c:strRef>
          </c:tx>
          <c:spPr>
            <a:solidFill>
              <a:srgbClr val="84B81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Hoja1!$D$2:$D$5</c:f>
              <c:numCache>
                <c:formatCode>General</c:formatCode>
                <c:ptCount val="4"/>
                <c:pt idx="0">
                  <c:v>3.1</c:v>
                </c:pt>
                <c:pt idx="1">
                  <c:v>3.4</c:v>
                </c:pt>
                <c:pt idx="2">
                  <c:v>3.3</c:v>
                </c:pt>
                <c:pt idx="3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DE-43D8-B9E2-C19DFB05D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0745288"/>
        <c:axId val="2110577736"/>
        <c:axId val="0"/>
      </c:bar3DChart>
      <c:catAx>
        <c:axId val="2110745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10577736"/>
        <c:crosses val="autoZero"/>
        <c:auto val="1"/>
        <c:lblAlgn val="ctr"/>
        <c:lblOffset val="100"/>
        <c:noMultiLvlLbl val="0"/>
      </c:catAx>
      <c:valAx>
        <c:axId val="21105777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10745288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Miles m2 edificios</c:v>
                </c:pt>
              </c:strCache>
            </c:strRef>
          </c:tx>
          <c:spPr>
            <a:solidFill>
              <a:srgbClr val="84B818"/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c:spPr>
          <c:dPt>
            <c:idx val="0"/>
            <c:bubble3D val="0"/>
            <c:spPr>
              <a:solidFill>
                <a:srgbClr val="84B818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2-D73B-46E9-A5CE-5711497DC073}"/>
              </c:ext>
            </c:extLst>
          </c:dPt>
          <c:dPt>
            <c:idx val="1"/>
            <c:bubble3D val="0"/>
            <c:spPr>
              <a:solidFill>
                <a:srgbClr val="C9D312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D73B-46E9-A5CE-5711497DC07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Superficie ocupada</c:v>
                </c:pt>
                <c:pt idx="1">
                  <c:v>Superficie libre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113.9</c:v>
                </c:pt>
                <c:pt idx="1">
                  <c:v>57.8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3B-46E9-A5CE-5711497DC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Miles m2 edificios</c:v>
                </c:pt>
              </c:strCache>
            </c:strRef>
          </c:tx>
          <c:spPr>
            <a:solidFill>
              <a:srgbClr val="84B818"/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c:spPr>
          <c:dPt>
            <c:idx val="0"/>
            <c:bubble3D val="0"/>
            <c:spPr>
              <a:solidFill>
                <a:srgbClr val="84B818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A726-46E4-9DF8-7DD158EF3B97}"/>
              </c:ext>
            </c:extLst>
          </c:dPt>
          <c:dPt>
            <c:idx val="1"/>
            <c:bubble3D val="0"/>
            <c:spPr>
              <a:solidFill>
                <a:srgbClr val="C9D312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A726-46E4-9DF8-7DD158EF3B97}"/>
              </c:ext>
            </c:extLst>
          </c:dPt>
          <c:dLbls>
            <c:dLbl>
              <c:idx val="0"/>
              <c:layout>
                <c:manualLayout>
                  <c:x val="-1.0175151478895601E-2"/>
                  <c:y val="1.1330550062518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26-46E4-9DF8-7DD158EF3B9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Superficie ocupada</c:v>
                </c:pt>
                <c:pt idx="1">
                  <c:v>Superficie libre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1638.8</c:v>
                </c:pt>
                <c:pt idx="1">
                  <c:v>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26-46E4-9DF8-7DD158EF3B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>
          <a:innerShdw blurRad="63500" dist="50800" dir="13500000">
            <a:prstClr val="black">
              <a:alpha val="50000"/>
            </a:prstClr>
          </a:innerShdw>
        </a:effectLst>
      </c:spPr>
    </c:plotArea>
    <c:plotVisOnly val="1"/>
    <c:dispBlanksAs val="gap"/>
    <c:showDLblsOverMax val="0"/>
  </c:chart>
  <c:spPr>
    <a:noFill/>
    <a:ln>
      <a:noFill/>
    </a:ln>
    <a:effectLst>
      <a:innerShdw blurRad="63500" dist="50800" dir="13500000">
        <a:prstClr val="black">
          <a:alpha val="50000"/>
        </a:prstClr>
      </a:innerShdw>
    </a:effectLst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5B29DC9-D08B-4949-81E2-39C6CEC68F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" y="1"/>
            <a:ext cx="2945658" cy="495427"/>
          </a:xfrm>
          <a:prstGeom prst="rect">
            <a:avLst/>
          </a:prstGeom>
        </p:spPr>
        <p:txBody>
          <a:bodyPr vert="horz" lIns="92365" tIns="46184" rIns="92365" bIns="46184" rtlCol="0"/>
          <a:lstStyle>
            <a:lvl1pPr algn="l">
              <a:defRPr sz="1200"/>
            </a:lvl1pPr>
          </a:lstStyle>
          <a:p>
            <a:endParaRPr lang="es-ES" dirty="0">
              <a:latin typeface="Soho Gothic Pro Light" panose="020B0303030504020204" pitchFamily="34" charset="0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99F9DC3-28BB-D94C-85E9-90396F03A5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6" y="1"/>
            <a:ext cx="2945658" cy="495427"/>
          </a:xfrm>
          <a:prstGeom prst="rect">
            <a:avLst/>
          </a:prstGeom>
        </p:spPr>
        <p:txBody>
          <a:bodyPr vert="horz" lIns="92365" tIns="46184" rIns="92365" bIns="46184" rtlCol="0"/>
          <a:lstStyle>
            <a:lvl1pPr algn="r">
              <a:defRPr sz="1200"/>
            </a:lvl1pPr>
          </a:lstStyle>
          <a:p>
            <a:fld id="{44FE4C93-B9AD-774B-B059-E1A53E3045D5}" type="datetimeFigureOut">
              <a:rPr lang="es-ES" smtClean="0">
                <a:latin typeface="Soho Gothic Pro Light" panose="020B0303030504020204" pitchFamily="34" charset="0"/>
              </a:rPr>
              <a:t>18/10/2021</a:t>
            </a:fld>
            <a:endParaRPr lang="es-ES" dirty="0">
              <a:latin typeface="Soho Gothic Pro Light" panose="020B0303030504020204" pitchFamily="34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E33F6B1-C943-874F-81C8-5CB8F4F2E2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" y="9378827"/>
            <a:ext cx="2945658" cy="495426"/>
          </a:xfrm>
          <a:prstGeom prst="rect">
            <a:avLst/>
          </a:prstGeom>
        </p:spPr>
        <p:txBody>
          <a:bodyPr vert="horz" lIns="92365" tIns="46184" rIns="92365" bIns="46184" rtlCol="0" anchor="b"/>
          <a:lstStyle>
            <a:lvl1pPr algn="l">
              <a:defRPr sz="1200"/>
            </a:lvl1pPr>
          </a:lstStyle>
          <a:p>
            <a:endParaRPr lang="es-ES" dirty="0">
              <a:latin typeface="Soho Gothic Pro Light" panose="020B030303050402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EB7C242-1592-974F-B931-024110D2C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6" y="9378827"/>
            <a:ext cx="2945658" cy="495426"/>
          </a:xfrm>
          <a:prstGeom prst="rect">
            <a:avLst/>
          </a:prstGeom>
        </p:spPr>
        <p:txBody>
          <a:bodyPr vert="horz" lIns="92365" tIns="46184" rIns="92365" bIns="46184" rtlCol="0" anchor="b"/>
          <a:lstStyle>
            <a:lvl1pPr algn="r">
              <a:defRPr sz="1200"/>
            </a:lvl1pPr>
          </a:lstStyle>
          <a:p>
            <a:fld id="{13E42EBE-F2C8-DB4B-9CF8-781446FF5229}" type="slidenum">
              <a:rPr lang="es-ES" smtClean="0">
                <a:latin typeface="Soho Gothic Pro Light" panose="020B0303030504020204" pitchFamily="34" charset="0"/>
              </a:rPr>
              <a:t>‹Nº›</a:t>
            </a:fld>
            <a:endParaRPr lang="es-ES" dirty="0">
              <a:latin typeface="Soho Gothic Pro Light" panose="020B0303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596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2945658" cy="495427"/>
          </a:xfrm>
          <a:prstGeom prst="rect">
            <a:avLst/>
          </a:prstGeom>
        </p:spPr>
        <p:txBody>
          <a:bodyPr vert="horz" lIns="92365" tIns="46184" rIns="92365" bIns="46184" rtlCol="0"/>
          <a:lstStyle>
            <a:lvl1pPr algn="l">
              <a:defRPr sz="1200">
                <a:latin typeface="Soho Gothic Pro Light" panose="020B0303030504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8" cy="495427"/>
          </a:xfrm>
          <a:prstGeom prst="rect">
            <a:avLst/>
          </a:prstGeom>
        </p:spPr>
        <p:txBody>
          <a:bodyPr vert="horz" lIns="92365" tIns="46184" rIns="92365" bIns="46184" rtlCol="0"/>
          <a:lstStyle>
            <a:lvl1pPr algn="r">
              <a:defRPr sz="1200">
                <a:latin typeface="Soho Gothic Pro Light" panose="020B0303030504020204" pitchFamily="34" charset="0"/>
              </a:defRPr>
            </a:lvl1pPr>
          </a:lstStyle>
          <a:p>
            <a:fld id="{C82A976D-0EBD-E345-809C-21C952C27942}" type="datetimeFigureOut">
              <a:rPr lang="es-ES" smtClean="0"/>
              <a:pPr/>
              <a:t>18/10/2021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65" tIns="46184" rIns="92365" bIns="46184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51985"/>
            <a:ext cx="5438140" cy="3887984"/>
          </a:xfrm>
          <a:prstGeom prst="rect">
            <a:avLst/>
          </a:prstGeom>
        </p:spPr>
        <p:txBody>
          <a:bodyPr vert="horz" lIns="92365" tIns="46184" rIns="92365" bIns="46184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4" y="9378827"/>
            <a:ext cx="2945658" cy="495426"/>
          </a:xfrm>
          <a:prstGeom prst="rect">
            <a:avLst/>
          </a:prstGeom>
        </p:spPr>
        <p:txBody>
          <a:bodyPr vert="horz" lIns="92365" tIns="46184" rIns="92365" bIns="46184" rtlCol="0" anchor="b"/>
          <a:lstStyle>
            <a:lvl1pPr algn="l">
              <a:defRPr sz="1200">
                <a:latin typeface="Soho Gothic Pro Light" panose="020B0303030504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6" y="9378827"/>
            <a:ext cx="2945658" cy="495426"/>
          </a:xfrm>
          <a:prstGeom prst="rect">
            <a:avLst/>
          </a:prstGeom>
        </p:spPr>
        <p:txBody>
          <a:bodyPr vert="horz" lIns="92365" tIns="46184" rIns="92365" bIns="46184" rtlCol="0" anchor="b"/>
          <a:lstStyle>
            <a:lvl1pPr algn="r">
              <a:defRPr sz="1200">
                <a:latin typeface="Soho Gothic Pro Light" panose="020B0303030504020204" pitchFamily="34" charset="0"/>
              </a:defRPr>
            </a:lvl1pPr>
          </a:lstStyle>
          <a:p>
            <a:fld id="{7001BFE9-5FDD-E045-9186-025D4134121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423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3" rtl="0" eaLnBrk="1" latinLnBrk="0" hangingPunct="1">
      <a:defRPr sz="1200" kern="1200">
        <a:solidFill>
          <a:schemeClr val="tx1"/>
        </a:solidFill>
        <a:latin typeface="Soho Gothic Pro Light" panose="020B0303030504020204" pitchFamily="34" charset="0"/>
        <a:ea typeface="+mn-ea"/>
        <a:cs typeface="+mn-cs"/>
      </a:defRPr>
    </a:lvl1pPr>
    <a:lvl2pPr marL="45716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4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6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8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68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0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2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8569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A1A4-A39C-4ABB-800D-4BA391F412F9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0852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6175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4958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3734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86301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0463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9294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5625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3039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696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A1A4-A39C-4ABB-800D-4BA391F412F9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4367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BFE9-5FDD-E045-9186-025D41341214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2559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48A1A4-A39C-4ABB-800D-4BA391F412F9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4367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jp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jp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jp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jp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Portada bl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10">
            <a:extLst>
              <a:ext uri="{FF2B5EF4-FFF2-40B4-BE49-F238E27FC236}">
                <a16:creationId xmlns:a16="http://schemas.microsoft.com/office/drawing/2014/main" id="{B06D5AB3-85F3-6041-8CF2-938E10DAFE6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52002" y="3311208"/>
            <a:ext cx="4238625" cy="2178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es-ES" dirty="0"/>
              <a:t>Editar el subtitulo de la presentación 
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1821522"/>
            <a:ext cx="4733059" cy="12362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000"/>
            </a:lvl1pPr>
          </a:lstStyle>
          <a:p>
            <a:r>
              <a:rPr lang="es-ES" dirty="0"/>
              <a:t>Haga clic para el título principal</a:t>
            </a:r>
            <a:endParaRPr lang="en-US" dirty="0"/>
          </a:p>
        </p:txBody>
      </p:sp>
      <p:sp>
        <p:nvSpPr>
          <p:cNvPr id="6" name="Marcador de contenido 10">
            <a:extLst>
              <a:ext uri="{FF2B5EF4-FFF2-40B4-BE49-F238E27FC236}">
                <a16:creationId xmlns:a16="http://schemas.microsoft.com/office/drawing/2014/main" id="{0ED2E0BC-0F09-B942-97D8-1F9D0BA0C15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52002" y="3639821"/>
            <a:ext cx="4238625" cy="1495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r>
              <a:rPr lang="es-ES" dirty="0"/>
              <a:t>Lugar. 00.00.0000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5FE453-3A51-064C-9757-E79594281F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2001" y="739776"/>
            <a:ext cx="1349375" cy="47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s-ES" dirty="0"/>
              <a:t>Logo cliente</a:t>
            </a:r>
          </a:p>
        </p:txBody>
      </p:sp>
    </p:spTree>
    <p:extLst>
      <p:ext uri="{BB962C8B-B14F-4D97-AF65-F5344CB8AC3E}">
        <p14:creationId xmlns:p14="http://schemas.microsoft.com/office/powerpoint/2010/main" val="1676536251"/>
      </p:ext>
    </p:extLst>
  </p:cSld>
  <p:clrMapOvr>
    <a:masterClrMapping/>
  </p:clrMapOvr>
  <p:transition spd="slow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exto está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3716723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3" name="Objeto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ES" sz="2000" b="0" i="0" baseline="0" dirty="0">
              <a:latin typeface="Playfair Display" panose="00000500000000000000" pitchFamily="2" charset="0"/>
              <a:ea typeface="+mj-ea"/>
              <a:cs typeface="+mj-cs"/>
              <a:sym typeface="Playfair Display" panose="00000500000000000000" pitchFamily="2" charset="0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A230A8-2396-C04E-BA7D-6A765043E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299567"/>
            <a:ext cx="8639588" cy="6895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s-ES" dirty="0"/>
              <a:t>Haga clic para modificar el título de esta página, cuentas con dos líneas para títulos extensos</a:t>
            </a:r>
            <a:endParaRPr lang="en-US" dirty="0"/>
          </a:p>
        </p:txBody>
      </p:sp>
      <p:sp>
        <p:nvSpPr>
          <p:cNvPr id="9" name="12 Marcador de texto"/>
          <p:cNvSpPr>
            <a:spLocks noGrp="1"/>
          </p:cNvSpPr>
          <p:nvPr>
            <p:ph type="body" sz="quarter" idx="13"/>
          </p:nvPr>
        </p:nvSpPr>
        <p:spPr>
          <a:xfrm>
            <a:off x="252000" y="80498"/>
            <a:ext cx="8639588" cy="18864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marL="0" indent="0">
              <a:buNone/>
              <a:defRPr kumimoji="0" lang="es-ES" sz="800" b="0" i="0" u="none" strike="noStrike" kern="1200" cap="none" spc="0" normalizeH="0" baseline="0" dirty="0" smtClean="0">
                <a:ln>
                  <a:noFill/>
                </a:ln>
                <a:solidFill>
                  <a:srgbClr val="1A3B47"/>
                </a:solidFill>
                <a:effectLst/>
                <a:uLnTx/>
                <a:uFillTx/>
                <a:latin typeface="Soho Gothic Pro" panose="020B0503030504020204" pitchFamily="34" charset="0"/>
                <a:ea typeface="+mn-ea"/>
                <a:cs typeface="Soho Gothic Pro" panose="020B05030305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D3935">
                  <a:lumMod val="75000"/>
                </a:srgbClr>
              </a:buClr>
              <a:buSzTx/>
              <a:buFont typeface="Arial" pitchFamily="34" charset="0"/>
              <a:buNone/>
              <a:tabLst/>
              <a:defRPr/>
            </a:pPr>
            <a:r>
              <a:rPr lang="es-ES" dirty="0"/>
              <a:t>Editar el estilo de texto del patrón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10F3A02-B7CA-9E42-855B-3F51A0093AEE}"/>
              </a:ext>
            </a:extLst>
          </p:cNvPr>
          <p:cNvSpPr txBox="1">
            <a:spLocks/>
          </p:cNvSpPr>
          <p:nvPr userDrawn="1"/>
        </p:nvSpPr>
        <p:spPr>
          <a:xfrm>
            <a:off x="8604449" y="4876006"/>
            <a:ext cx="287140" cy="24276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s-ES"/>
            </a:defPPr>
            <a:lvl1pPr marL="0" algn="l" defTabSz="685800" rtl="0" eaLnBrk="1" latinLnBrk="0" hangingPunct="1">
              <a:defRPr sz="800" kern="1200">
                <a:solidFill>
                  <a:schemeClr val="bg1"/>
                </a:solidFill>
                <a:latin typeface="Soho Gothic Pro" panose="020B0503030504020204" pitchFamily="34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5078871-D93F-4D40-B540-DC74CFDF655C}" type="slidenum">
              <a:rPr lang="es-ES" sz="800" smtClean="0">
                <a:solidFill>
                  <a:schemeClr val="tx1"/>
                </a:solidFill>
              </a:rPr>
              <a:pPr algn="r"/>
              <a:t>‹Nº›</a:t>
            </a:fld>
            <a:endParaRPr lang="es-ES" sz="800" dirty="0">
              <a:solidFill>
                <a:schemeClr val="tx1"/>
              </a:solidFill>
            </a:endParaRPr>
          </a:p>
        </p:txBody>
      </p:sp>
      <p:pic>
        <p:nvPicPr>
          <p:cNvPr id="14" name="Imagen 13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9D13A24C-0F1D-4C17-A832-93E08A04EF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10997" y="74034"/>
            <a:ext cx="248287" cy="39600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018233E-AE5B-4A71-8DD2-FC42222AB6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8138" b="52027"/>
          <a:stretch/>
        </p:blipFill>
        <p:spPr>
          <a:xfrm>
            <a:off x="191313" y="4912645"/>
            <a:ext cx="564264" cy="1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85993"/>
      </p:ext>
    </p:extLst>
  </p:cSld>
  <p:clrMapOvr>
    <a:masterClrMapping/>
  </p:clrMapOvr>
  <p:transition spd="slow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_Endo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ángulo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ES" sz="2000" b="0" i="0" baseline="0" dirty="0">
              <a:latin typeface="Playfair Display" panose="00000500000000000000" pitchFamily="2" charset="0"/>
              <a:ea typeface="+mj-ea"/>
              <a:cs typeface="+mj-cs"/>
              <a:sym typeface="Playfair Display" panose="00000500000000000000" pitchFamily="2" charset="0"/>
            </a:endParaRP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32CE555-1DDB-8942-BE50-84CBE073EB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" y="486818"/>
            <a:ext cx="8639588" cy="6895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s-ES" dirty="0"/>
              <a:t>Haga clic para modificar el título de esta página, cuentas con dos líneas para títulos extensos</a:t>
            </a:r>
            <a:endParaRPr lang="en-US" dirty="0"/>
          </a:p>
        </p:txBody>
      </p:sp>
      <p:pic>
        <p:nvPicPr>
          <p:cNvPr id="5" name="Imagen 4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9D13A24C-0F1D-4C17-A832-93E08A04EF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10997" y="74034"/>
            <a:ext cx="248287" cy="396000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2018233E-AE5B-4A71-8DD2-FC42222AB6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8138" b="52027"/>
          <a:stretch/>
        </p:blipFill>
        <p:spPr>
          <a:xfrm>
            <a:off x="191313" y="4912645"/>
            <a:ext cx="564264" cy="1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37581"/>
      </p:ext>
    </p:extLst>
  </p:cSld>
  <p:clrMapOvr>
    <a:masterClrMapping/>
  </p:clrMapOvr>
  <p:transition spd="slow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026494011"/>
              </p:ext>
            </p:extLst>
          </p:nvPr>
        </p:nvGraphicFramePr>
        <p:xfrm>
          <a:off x="1588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678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678" r:id="rId2"/>
    <p:sldLayoutId id="2147483798" r:id="rId3"/>
  </p:sldLayoutIdLst>
  <p:transition spd="slow">
    <p:push dir="d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Playfair Display" pitchFamily="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Soho Gothic Pro Light" panose="020B0303030504020204" pitchFamily="34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69" userDrawn="1">
          <p15:clr>
            <a:srgbClr val="F26B43"/>
          </p15:clr>
        </p15:guide>
        <p15:guide id="4" orient="horz" pos="3072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10" pos="5601" userDrawn="1">
          <p15:clr>
            <a:srgbClr val="F26B43"/>
          </p15:clr>
        </p15:guide>
        <p15:guide id="15" pos="159" userDrawn="1">
          <p15:clr>
            <a:srgbClr val="F26B43"/>
          </p15:clr>
        </p15:guide>
        <p15:guide id="17" orient="horz" pos="5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emf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5.emf"/><Relationship Id="rId11" Type="http://schemas.openxmlformats.org/officeDocument/2006/relationships/image" Target="../media/image46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5.em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.emf"/><Relationship Id="rId11" Type="http://schemas.openxmlformats.org/officeDocument/2006/relationships/image" Target="../media/image23.jpe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2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 hidden="1"/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6853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3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layfair Display" panose="00000500000000000000" pitchFamily="2" charset="0"/>
              <a:ea typeface="+mn-ea"/>
              <a:cs typeface="+mn-cs"/>
              <a:sym typeface="Playfair Display" panose="00000500000000000000" pitchFamily="2" charset="0"/>
            </a:endParaRPr>
          </a:p>
        </p:txBody>
      </p:sp>
      <p:sp>
        <p:nvSpPr>
          <p:cNvPr id="36" name="Título 9">
            <a:extLst>
              <a:ext uri="{FF2B5EF4-FFF2-40B4-BE49-F238E27FC236}">
                <a16:creationId xmlns:a16="http://schemas.microsoft.com/office/drawing/2014/main" id="{7D0F4E9E-D4B3-B547-A9DC-4D8880C9F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2991678"/>
            <a:ext cx="8639588" cy="660192"/>
          </a:xfrm>
        </p:spPr>
        <p:txBody>
          <a:bodyPr/>
          <a:lstStyle/>
          <a:p>
            <a:pPr algn="ctr"/>
            <a:r>
              <a:rPr lang="es-ES" sz="2800" dirty="0"/>
              <a:t>Plan Estratégico 2   24</a:t>
            </a:r>
          </a:p>
        </p:txBody>
      </p:sp>
      <p:pic>
        <p:nvPicPr>
          <p:cNvPr id="30" name="Imagen 29" descr="Logotipo&#10;&#10;Descripción generada automáticamente">
            <a:extLst>
              <a:ext uri="{FF2B5EF4-FFF2-40B4-BE49-F238E27FC236}">
                <a16:creationId xmlns:a16="http://schemas.microsoft.com/office/drawing/2014/main" id="{2018233E-AE5B-4A71-8DD2-FC42222AB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896" y="910827"/>
            <a:ext cx="2679311" cy="13728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/>
          <a:srcRect l="42519" t="61900" r="20075" b="31100"/>
          <a:stretch/>
        </p:blipFill>
        <p:spPr>
          <a:xfrm>
            <a:off x="0" y="4393548"/>
            <a:ext cx="9180512" cy="4979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6027" y="187489"/>
            <a:ext cx="573474" cy="573474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4128" y="3075806"/>
            <a:ext cx="266434" cy="26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81240"/>
      </p:ext>
    </p:extLst>
  </p:cSld>
  <p:clrMapOvr>
    <a:masterClrMapping/>
  </p:clrMapOvr>
  <p:transition spd="slow">
    <p:push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n 49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46677"/>
            <a:ext cx="390259" cy="390259"/>
          </a:xfrm>
          <a:prstGeom prst="rect">
            <a:avLst/>
          </a:prstGeom>
        </p:spPr>
      </p:pic>
      <p:pic>
        <p:nvPicPr>
          <p:cNvPr id="49" name="Imagen 48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849309"/>
            <a:ext cx="306617" cy="306617"/>
          </a:xfrm>
          <a:prstGeom prst="rect">
            <a:avLst/>
          </a:prstGeom>
        </p:spPr>
      </p:pic>
      <p:pic>
        <p:nvPicPr>
          <p:cNvPr id="48" name="Imagen 47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63484"/>
            <a:ext cx="594649" cy="594649"/>
          </a:xfrm>
          <a:prstGeom prst="rect">
            <a:avLst/>
          </a:prstGeom>
        </p:spPr>
      </p:pic>
      <p:sp>
        <p:nvSpPr>
          <p:cNvPr id="12" name="Forma libre 11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Talento de Alta especialización </a:t>
            </a:r>
            <a:r>
              <a:rPr lang="es-ES" sz="1200" dirty="0">
                <a:solidFill>
                  <a:schemeClr val="tx1"/>
                </a:solidFill>
              </a:rPr>
              <a:t>para contribuir al crecimiento y bienestar social de Euskadi</a:t>
            </a:r>
          </a:p>
        </p:txBody>
      </p:sp>
      <p:sp>
        <p:nvSpPr>
          <p:cNvPr id="13" name="Trapecio 12"/>
          <p:cNvSpPr>
            <a:spLocks noChangeAspect="1"/>
          </p:cNvSpPr>
          <p:nvPr/>
        </p:nvSpPr>
        <p:spPr>
          <a:xfrm rot="5400000">
            <a:off x="484069" y="402442"/>
            <a:ext cx="1139639" cy="741604"/>
          </a:xfrm>
          <a:prstGeom prst="trapezoid">
            <a:avLst>
              <a:gd name="adj" fmla="val 28199"/>
            </a:avLst>
          </a:prstGeom>
          <a:noFill/>
          <a:ln w="1079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4" name="CuadroTexto 13"/>
          <p:cNvSpPr txBox="1"/>
          <p:nvPr/>
        </p:nvSpPr>
        <p:spPr>
          <a:xfrm>
            <a:off x="323528" y="650291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CONTRIBUIR</a:t>
            </a:r>
            <a:endParaRPr lang="es-ES" sz="2400" b="1" dirty="0"/>
          </a:p>
        </p:txBody>
      </p:sp>
      <p:sp>
        <p:nvSpPr>
          <p:cNvPr id="17" name="Triángulo isósceles 16"/>
          <p:cNvSpPr/>
          <p:nvPr/>
        </p:nvSpPr>
        <p:spPr>
          <a:xfrm rot="5400000">
            <a:off x="3107460" y="2239440"/>
            <a:ext cx="2655917" cy="134477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 rot="16200000">
            <a:off x="-473285" y="2685860"/>
            <a:ext cx="2631356" cy="461665"/>
          </a:xfrm>
          <a:prstGeom prst="rect">
            <a:avLst/>
          </a:prstGeom>
          <a:solidFill>
            <a:srgbClr val="C1D9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Impulso a la Cultura Tecnológica y de Innovación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84653" y="1610768"/>
            <a:ext cx="2678376" cy="12390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8A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29" name="CuadroTexto 28"/>
          <p:cNvSpPr txBox="1"/>
          <p:nvPr/>
        </p:nvSpPr>
        <p:spPr>
          <a:xfrm>
            <a:off x="1084652" y="1827856"/>
            <a:ext cx="2582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dirty="0"/>
              <a:t>Red de Alianzas</a:t>
            </a:r>
            <a:r>
              <a:rPr lang="es-ES" sz="1050" dirty="0"/>
              <a:t>: </a:t>
            </a:r>
          </a:p>
          <a:p>
            <a:r>
              <a:rPr lang="es-ES_tradnl" sz="1050" dirty="0"/>
              <a:t>Universidades, incubadoras (</a:t>
            </a:r>
            <a:r>
              <a:rPr lang="es-ES_tradnl" sz="1050" dirty="0" err="1"/>
              <a:t>BICs</a:t>
            </a:r>
            <a:r>
              <a:rPr lang="es-ES_tradnl" sz="1050" dirty="0"/>
              <a:t>, UPV-EHU y Deusto), APTE e IASP, Alianzas transfronterizas, proveedores</a:t>
            </a:r>
            <a:endParaRPr lang="es-ES" sz="500" dirty="0"/>
          </a:p>
        </p:txBody>
      </p:sp>
      <p:sp>
        <p:nvSpPr>
          <p:cNvPr id="33" name="Rectángulo 32"/>
          <p:cNvSpPr/>
          <p:nvPr/>
        </p:nvSpPr>
        <p:spPr>
          <a:xfrm>
            <a:off x="1084653" y="2849857"/>
            <a:ext cx="2678376" cy="13825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34" name="CuadroTexto 33"/>
          <p:cNvSpPr txBox="1"/>
          <p:nvPr/>
        </p:nvSpPr>
        <p:spPr>
          <a:xfrm>
            <a:off x="1084653" y="2849857"/>
            <a:ext cx="25829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/>
              <a:t>Modelo organizativo de </a:t>
            </a:r>
            <a:r>
              <a:rPr lang="pt-BR" sz="1050" b="1" dirty="0" err="1"/>
              <a:t>Red</a:t>
            </a:r>
            <a:r>
              <a:rPr lang="es-ES" sz="1050" dirty="0"/>
              <a:t>: </a:t>
            </a:r>
          </a:p>
          <a:p>
            <a:r>
              <a:rPr lang="es-ES_tradnl" sz="1050" dirty="0"/>
              <a:t>Consolidación gestión por procesos, compra pública verde y compra pública innovadora, plan director de sistemas, gestión del talento interno y gestión por competencias, plan de comunicación interno, plan de igualdad, plan de euskara.</a:t>
            </a:r>
            <a:endParaRPr lang="es-ES" sz="500" dirty="0"/>
          </a:p>
        </p:txBody>
      </p:sp>
      <p:pic>
        <p:nvPicPr>
          <p:cNvPr id="2" name="Imagen 1" descr="hands-on-icon-13.jpg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25023"/>
            <a:ext cx="2520876" cy="2520876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 flipV="1">
            <a:off x="6300192" y="3723878"/>
            <a:ext cx="1538252" cy="72008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/>
          <p:cNvCxnSpPr/>
          <p:nvPr/>
        </p:nvCxnSpPr>
        <p:spPr>
          <a:xfrm flipV="1">
            <a:off x="5796136" y="1275607"/>
            <a:ext cx="1256710" cy="504055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/>
          <p:cNvCxnSpPr/>
          <p:nvPr/>
        </p:nvCxnSpPr>
        <p:spPr>
          <a:xfrm>
            <a:off x="8341052" y="1111956"/>
            <a:ext cx="263396" cy="52369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Imagen 35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64" y="1104878"/>
            <a:ext cx="1656184" cy="1656184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4613917" y="1413131"/>
            <a:ext cx="12882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sz="900" b="1" dirty="0"/>
              <a:t>Impulso de las vocaciones científico-tecnológicas</a:t>
            </a:r>
            <a:r>
              <a:rPr lang="es-ES_tradnl" sz="900" dirty="0"/>
              <a:t>:</a:t>
            </a:r>
          </a:p>
          <a:p>
            <a:pPr lvl="0" algn="ctr"/>
            <a:r>
              <a:rPr lang="es-ES_tradnl" sz="700" dirty="0"/>
              <a:t>llegamos a más de 1.700 alumnos-as / año</a:t>
            </a:r>
          </a:p>
          <a:p>
            <a:pPr lvl="0" algn="ctr"/>
            <a:r>
              <a:rPr lang="es-ES_tradnl" sz="500" dirty="0"/>
              <a:t>(Foro FP- </a:t>
            </a:r>
            <a:r>
              <a:rPr lang="es-ES_tradnl" sz="500" dirty="0" err="1"/>
              <a:t>Parke</a:t>
            </a:r>
            <a:r>
              <a:rPr lang="es-ES_tradnl" sz="500" dirty="0"/>
              <a:t> + Jornada Ciencia y Tecnología en femenino)</a:t>
            </a:r>
          </a:p>
        </p:txBody>
      </p:sp>
      <p:pic>
        <p:nvPicPr>
          <p:cNvPr id="39" name="Imagen 38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02" y="261399"/>
            <a:ext cx="1596293" cy="1596293"/>
          </a:xfrm>
          <a:prstGeom prst="rect">
            <a:avLst/>
          </a:prstGeom>
        </p:spPr>
      </p:pic>
      <p:pic>
        <p:nvPicPr>
          <p:cNvPr id="42" name="Imagen 41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44" y="1503107"/>
            <a:ext cx="1284667" cy="1284667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7052846" y="582376"/>
            <a:ext cx="128820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sz="900" b="1" dirty="0"/>
              <a:t>Impulso al papel </a:t>
            </a:r>
            <a:br>
              <a:rPr lang="es-ES_tradnl" sz="900" b="1" dirty="0"/>
            </a:br>
            <a:r>
              <a:rPr lang="es-ES_tradnl" sz="900" b="1" dirty="0"/>
              <a:t>de las mujeres en ciencia y tecnología</a:t>
            </a:r>
            <a:r>
              <a:rPr lang="es-ES_tradnl" sz="900" dirty="0"/>
              <a:t>:</a:t>
            </a:r>
          </a:p>
          <a:p>
            <a:pPr lvl="0" algn="ctr"/>
            <a:r>
              <a:rPr lang="es-ES_tradnl" sz="700" dirty="0"/>
              <a:t>contamos con la colaboración de más de 200 mujeres de la Red 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7838444" y="1833029"/>
            <a:ext cx="128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sz="900" b="1" dirty="0"/>
              <a:t>Divulgación </a:t>
            </a:r>
            <a:br>
              <a:rPr lang="es-ES_tradnl" sz="900" b="1" dirty="0"/>
            </a:br>
            <a:r>
              <a:rPr lang="es-ES_tradnl" sz="900" b="1" dirty="0"/>
              <a:t>de las actividades científico-tecnológicas </a:t>
            </a:r>
            <a:endParaRPr lang="es-ES_tradnl" sz="500" b="1" dirty="0"/>
          </a:p>
        </p:txBody>
      </p:sp>
      <p:pic>
        <p:nvPicPr>
          <p:cNvPr id="45" name="Imagen 44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11" y="2734690"/>
            <a:ext cx="1869776" cy="1869776"/>
          </a:xfrm>
          <a:prstGeom prst="rect">
            <a:avLst/>
          </a:prstGeom>
        </p:spPr>
      </p:pic>
      <p:sp>
        <p:nvSpPr>
          <p:cNvPr id="47" name="CuadroTexto 46"/>
          <p:cNvSpPr txBox="1"/>
          <p:nvPr/>
        </p:nvSpPr>
        <p:spPr>
          <a:xfrm>
            <a:off x="4923110" y="3246394"/>
            <a:ext cx="1348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/>
              <a:t>Objetivo de nº de personas participantes en acciones vinculadas a la Ciencia y Tecnología en el periodo 2021-2024: + </a:t>
            </a:r>
            <a:r>
              <a:rPr lang="es-ES_tradnl" sz="900" b="1" dirty="0"/>
              <a:t>8.900 participantes </a:t>
            </a:r>
            <a:endParaRPr lang="es-ES_tradnl" sz="900" dirty="0"/>
          </a:p>
        </p:txBody>
      </p:sp>
      <p:pic>
        <p:nvPicPr>
          <p:cNvPr id="51" name="Imagen 50" descr="kisspng-green-sphere-car-fluo-paint-on-substance-source-5d4c0d4adb7157.9100101015652652268988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278" y="2643759"/>
            <a:ext cx="1513040" cy="1513040"/>
          </a:xfrm>
          <a:prstGeom prst="rect">
            <a:avLst/>
          </a:prstGeom>
        </p:spPr>
      </p:pic>
      <p:sp>
        <p:nvSpPr>
          <p:cNvPr id="54" name="CuadroTexto 53"/>
          <p:cNvSpPr txBox="1"/>
          <p:nvPr/>
        </p:nvSpPr>
        <p:spPr>
          <a:xfrm>
            <a:off x="7585156" y="2984125"/>
            <a:ext cx="13484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/>
              <a:t>Servicios </a:t>
            </a:r>
            <a:br>
              <a:rPr lang="es-ES_tradnl" sz="900" dirty="0"/>
            </a:br>
            <a:r>
              <a:rPr lang="es-ES_tradnl" sz="900" dirty="0"/>
              <a:t>diferenciales de la red </a:t>
            </a:r>
            <a:br>
              <a:rPr lang="es-ES_tradnl" sz="900" dirty="0"/>
            </a:br>
            <a:r>
              <a:rPr lang="es-ES_tradnl" sz="500" dirty="0"/>
              <a:t>(servicios especializados + servicios generales y de bienestar)</a:t>
            </a:r>
            <a:r>
              <a:rPr lang="es-ES_tradnl" sz="900" dirty="0"/>
              <a:t> </a:t>
            </a:r>
          </a:p>
          <a:p>
            <a:pPr algn="ctr"/>
            <a:r>
              <a:rPr lang="es-ES_tradnl" sz="900" b="1" dirty="0"/>
              <a:t>Objetivo </a:t>
            </a:r>
            <a:r>
              <a:rPr lang="es-ES_tradnl" sz="900" dirty="0"/>
              <a:t>en el periodo 2021-2024</a:t>
            </a:r>
            <a:r>
              <a:rPr lang="es-ES_tradnl" sz="900" b="1" dirty="0"/>
              <a:t>:  +14.000 participantes </a:t>
            </a:r>
          </a:p>
        </p:txBody>
      </p:sp>
      <p:sp>
        <p:nvSpPr>
          <p:cNvPr id="30" name="Paralelogramo 29"/>
          <p:cNvSpPr/>
          <p:nvPr/>
        </p:nvSpPr>
        <p:spPr>
          <a:xfrm>
            <a:off x="2370867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CuadroTexto 30"/>
          <p:cNvSpPr txBox="1"/>
          <p:nvPr/>
        </p:nvSpPr>
        <p:spPr>
          <a:xfrm>
            <a:off x="2783538" y="339502"/>
            <a:ext cx="286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COMPROMISO SOCIAL</a:t>
            </a:r>
          </a:p>
        </p:txBody>
      </p:sp>
    </p:spTree>
    <p:extLst>
      <p:ext uri="{BB962C8B-B14F-4D97-AF65-F5344CB8AC3E}">
        <p14:creationId xmlns:p14="http://schemas.microsoft.com/office/powerpoint/2010/main" val="2178230216"/>
      </p:ext>
    </p:extLst>
  </p:cSld>
  <p:clrMapOvr>
    <a:masterClrMapping/>
  </p:clrMapOvr>
  <p:transition spd="slow">
    <p:push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49"/>
          <p:cNvGrpSpPr>
            <a:grpSpLocks noChangeAspect="1"/>
          </p:cNvGrpSpPr>
          <p:nvPr/>
        </p:nvGrpSpPr>
        <p:grpSpPr>
          <a:xfrm>
            <a:off x="251520" y="195486"/>
            <a:ext cx="1880064" cy="1139639"/>
            <a:chOff x="186423" y="4138091"/>
            <a:chExt cx="972149" cy="589288"/>
          </a:xfrm>
        </p:grpSpPr>
        <p:sp>
          <p:nvSpPr>
            <p:cNvPr id="13" name="Trapecio 12"/>
            <p:cNvSpPr>
              <a:spLocks noChangeAspect="1"/>
            </p:cNvSpPr>
            <p:nvPr/>
          </p:nvSpPr>
          <p:spPr>
            <a:xfrm rot="5400000">
              <a:off x="298168" y="4240999"/>
              <a:ext cx="589288" cy="383471"/>
            </a:xfrm>
            <a:prstGeom prst="trapezoid">
              <a:avLst>
                <a:gd name="adj" fmla="val 28199"/>
              </a:avLst>
            </a:prstGeom>
            <a:noFill/>
            <a:ln w="10795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186423" y="4373262"/>
              <a:ext cx="972149" cy="2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>
                  <a:latin typeface="Avenir Heavy"/>
                  <a:cs typeface="Avenir Heavy"/>
                </a:rPr>
                <a:t>IMPACTAR</a:t>
              </a: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0" y="2067694"/>
            <a:ext cx="9144000" cy="2376264"/>
            <a:chOff x="0" y="1851670"/>
            <a:chExt cx="9144000" cy="2376264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2F40A8AD-5C2D-48A5-9791-31886994D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1485" b="24119"/>
            <a:stretch/>
          </p:blipFill>
          <p:spPr>
            <a:xfrm>
              <a:off x="0" y="1851670"/>
              <a:ext cx="9144000" cy="2250726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107504" y="4011910"/>
              <a:ext cx="144016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3635896" y="4011910"/>
              <a:ext cx="151216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Forma libre 8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Creación de un Ecosistema de negocio y de vida </a:t>
            </a:r>
            <a:r>
              <a:rPr lang="es-ES" sz="1200" dirty="0">
                <a:solidFill>
                  <a:schemeClr val="tx1"/>
                </a:solidFill>
              </a:rPr>
              <a:t>a través de los servicios de la RTPE</a:t>
            </a:r>
          </a:p>
        </p:txBody>
      </p:sp>
      <p:sp>
        <p:nvSpPr>
          <p:cNvPr id="22" name="Google Shape;151;p18"/>
          <p:cNvSpPr/>
          <p:nvPr/>
        </p:nvSpPr>
        <p:spPr>
          <a:xfrm>
            <a:off x="5420110" y="854806"/>
            <a:ext cx="2749824" cy="1683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ECECE"/>
            </a:outerShdw>
          </a:effectLst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76923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" name="Rectángulo: esquinas redondeadas 1">
            <a:extLst>
              <a:ext uri="{FF2B5EF4-FFF2-40B4-BE49-F238E27FC236}">
                <a16:creationId xmlns:a16="http://schemas.microsoft.com/office/drawing/2014/main" id="{FB95F1C6-0A08-496B-B0DA-8EC54FA92187}"/>
              </a:ext>
            </a:extLst>
          </p:cNvPr>
          <p:cNvSpPr/>
          <p:nvPr/>
        </p:nvSpPr>
        <p:spPr>
          <a:xfrm>
            <a:off x="4899816" y="103811"/>
            <a:ext cx="3601093" cy="1819867"/>
          </a:xfrm>
          <a:prstGeom prst="round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C7A89DBA">
            <a:hlinkClick r:id="" action="ppaction://media"/>
            <a:extLst>
              <a:ext uri="{FF2B5EF4-FFF2-40B4-BE49-F238E27FC236}">
                <a16:creationId xmlns:a16="http://schemas.microsoft.com/office/drawing/2014/main" id="{1400C9D1-D496-486C-AFB2-0E379BCA87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2437" y="230245"/>
            <a:ext cx="2843907" cy="1585910"/>
          </a:xfrm>
          <a:prstGeom prst="rect">
            <a:avLst/>
          </a:prstGeom>
        </p:spPr>
      </p:pic>
      <p:sp>
        <p:nvSpPr>
          <p:cNvPr id="25" name="Elipse 24"/>
          <p:cNvSpPr/>
          <p:nvPr/>
        </p:nvSpPr>
        <p:spPr>
          <a:xfrm>
            <a:off x="5013522" y="887485"/>
            <a:ext cx="290300" cy="290300"/>
          </a:xfrm>
          <a:prstGeom prst="ellipse">
            <a:avLst/>
          </a:prstGeom>
          <a:solidFill>
            <a:srgbClr val="000000"/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Paralelogramo 31"/>
          <p:cNvSpPr/>
          <p:nvPr/>
        </p:nvSpPr>
        <p:spPr>
          <a:xfrm>
            <a:off x="2370867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/>
          <p:cNvSpPr txBox="1"/>
          <p:nvPr/>
        </p:nvSpPr>
        <p:spPr>
          <a:xfrm>
            <a:off x="2783538" y="339502"/>
            <a:ext cx="2004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SERVICIOS PARKE</a:t>
            </a:r>
          </a:p>
        </p:txBody>
      </p:sp>
    </p:spTree>
    <p:extLst>
      <p:ext uri="{BB962C8B-B14F-4D97-AF65-F5344CB8AC3E}">
        <p14:creationId xmlns:p14="http://schemas.microsoft.com/office/powerpoint/2010/main" val="342580491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/>
          <p:cNvSpPr txBox="1"/>
          <p:nvPr/>
        </p:nvSpPr>
        <p:spPr>
          <a:xfrm>
            <a:off x="829588" y="339502"/>
            <a:ext cx="286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ÁREAS DE POTENCIACIÓN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771464"/>
              </p:ext>
            </p:extLst>
          </p:nvPr>
        </p:nvGraphicFramePr>
        <p:xfrm>
          <a:off x="1083581" y="1364655"/>
          <a:ext cx="7304842" cy="2631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2421">
                  <a:extLst>
                    <a:ext uri="{9D8B030D-6E8A-4147-A177-3AD203B41FA5}">
                      <a16:colId xmlns:a16="http://schemas.microsoft.com/office/drawing/2014/main" val="598856772"/>
                    </a:ext>
                  </a:extLst>
                </a:gridCol>
                <a:gridCol w="3652421">
                  <a:extLst>
                    <a:ext uri="{9D8B030D-6E8A-4147-A177-3AD203B41FA5}">
                      <a16:colId xmlns:a16="http://schemas.microsoft.com/office/drawing/2014/main" val="1375295051"/>
                    </a:ext>
                  </a:extLst>
                </a:gridCol>
              </a:tblGrid>
              <a:tr h="1315679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592639"/>
                  </a:ext>
                </a:extLst>
              </a:tr>
              <a:tr h="1315679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12567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4730750" y="2698750"/>
            <a:ext cx="3657673" cy="12972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 rot="16200000">
            <a:off x="-771463" y="2541836"/>
            <a:ext cx="2631356" cy="276999"/>
          </a:xfrm>
          <a:prstGeom prst="rect">
            <a:avLst/>
          </a:prstGeom>
          <a:solidFill>
            <a:srgbClr val="C9D31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Huella RPTE en el sector Euskadi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732284" y="4002914"/>
            <a:ext cx="1979470" cy="277445"/>
          </a:xfrm>
          <a:prstGeom prst="rect">
            <a:avLst/>
          </a:prstGeom>
          <a:solidFill>
            <a:srgbClr val="C9D312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Atractivo del sector </a:t>
            </a:r>
          </a:p>
        </p:txBody>
      </p:sp>
      <p:sp>
        <p:nvSpPr>
          <p:cNvPr id="4" name="Elipse 3"/>
          <p:cNvSpPr/>
          <p:nvPr/>
        </p:nvSpPr>
        <p:spPr>
          <a:xfrm>
            <a:off x="4877661" y="1810972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5171288" y="1842167"/>
            <a:ext cx="701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err="1"/>
              <a:t>TICs</a:t>
            </a:r>
            <a:endParaRPr lang="es-ES" sz="1000" dirty="0"/>
          </a:p>
        </p:txBody>
      </p:sp>
      <p:sp>
        <p:nvSpPr>
          <p:cNvPr id="9" name="Rectángulo 8"/>
          <p:cNvSpPr/>
          <p:nvPr/>
        </p:nvSpPr>
        <p:spPr>
          <a:xfrm>
            <a:off x="2134079" y="2027624"/>
            <a:ext cx="1656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/>
              <a:t>Ingeniería / Consultoría</a:t>
            </a:r>
          </a:p>
          <a:p>
            <a:pPr algn="ctr"/>
            <a:r>
              <a:rPr lang="es-ES" sz="1000" dirty="0"/>
              <a:t>Servicios avanzados</a:t>
            </a:r>
          </a:p>
        </p:txBody>
      </p:sp>
      <p:sp>
        <p:nvSpPr>
          <p:cNvPr id="10" name="Elipse 9"/>
          <p:cNvSpPr/>
          <p:nvPr/>
        </p:nvSpPr>
        <p:spPr>
          <a:xfrm>
            <a:off x="3707253" y="2091245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2627784" y="2841796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1466552" y="3255862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/>
          <p:cNvSpPr/>
          <p:nvPr/>
        </p:nvSpPr>
        <p:spPr>
          <a:xfrm>
            <a:off x="5243183" y="3120961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4847288" y="2391766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5734544" y="3430487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5676600" y="3027474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7081410" y="3013046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8064423" y="2632473"/>
            <a:ext cx="324000" cy="32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5235404" y="2413320"/>
            <a:ext cx="20729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/>
              <a:t>Aeronáutico / Aeroespacial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969383" y="2861607"/>
            <a:ext cx="1998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/>
              <a:t>Maquinaria y otros equipos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1259632" y="2984718"/>
            <a:ext cx="7378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/>
              <a:t>Movilidad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5198263" y="3741656"/>
            <a:ext cx="14490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/>
              <a:t>Smart </a:t>
            </a:r>
            <a:r>
              <a:rPr lang="es-ES" sz="1000" dirty="0" err="1"/>
              <a:t>Mobility</a:t>
            </a:r>
            <a:endParaRPr lang="es-ES" sz="1000" dirty="0"/>
          </a:p>
        </p:txBody>
      </p:sp>
      <p:sp>
        <p:nvSpPr>
          <p:cNvPr id="26" name="Rectángulo 25"/>
          <p:cNvSpPr/>
          <p:nvPr/>
        </p:nvSpPr>
        <p:spPr>
          <a:xfrm>
            <a:off x="4712121" y="3387628"/>
            <a:ext cx="14490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/>
              <a:t>Alimentación Saludable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5334026" y="2789313"/>
            <a:ext cx="14490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/>
              <a:t>Energías + limpias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7204982" y="3035534"/>
            <a:ext cx="1070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/>
              <a:t>Industria Inteligente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6687648" y="2704755"/>
            <a:ext cx="14490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/>
              <a:t>Salud personalizada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2111879" y="4007486"/>
            <a:ext cx="7378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 err="1"/>
              <a:t>Estandar</a:t>
            </a:r>
            <a:endParaRPr lang="es-ES" sz="1000" b="1" dirty="0"/>
          </a:p>
        </p:txBody>
      </p:sp>
      <p:sp>
        <p:nvSpPr>
          <p:cNvPr id="31" name="Rectángulo 30"/>
          <p:cNvSpPr/>
          <p:nvPr/>
        </p:nvSpPr>
        <p:spPr>
          <a:xfrm>
            <a:off x="6546040" y="4033101"/>
            <a:ext cx="7378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/>
              <a:t>Premium</a:t>
            </a:r>
          </a:p>
        </p:txBody>
      </p:sp>
      <p:sp>
        <p:nvSpPr>
          <p:cNvPr id="32" name="Rectángulo 31"/>
          <p:cNvSpPr/>
          <p:nvPr/>
        </p:nvSpPr>
        <p:spPr>
          <a:xfrm rot="16200000">
            <a:off x="292416" y="1929439"/>
            <a:ext cx="11824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/>
              <a:t>Penetración Alta</a:t>
            </a:r>
          </a:p>
        </p:txBody>
      </p:sp>
      <p:sp>
        <p:nvSpPr>
          <p:cNvPr id="33" name="Rectángulo 32"/>
          <p:cNvSpPr/>
          <p:nvPr/>
        </p:nvSpPr>
        <p:spPr>
          <a:xfrm rot="16200000">
            <a:off x="225397" y="3178875"/>
            <a:ext cx="13164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/>
              <a:t>Penetración Baja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148586" y="1380583"/>
            <a:ext cx="216024" cy="34855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A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8160198" y="3648613"/>
            <a:ext cx="216024" cy="3508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B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1098663" y="3648613"/>
            <a:ext cx="216024" cy="33926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D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099174" y="1384626"/>
            <a:ext cx="216024" cy="3431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</a:t>
            </a:r>
          </a:p>
        </p:txBody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64AD5227-C9FF-46E2-A97D-13747394A4BE}"/>
              </a:ext>
            </a:extLst>
          </p:cNvPr>
          <p:cNvSpPr/>
          <p:nvPr/>
        </p:nvSpPr>
        <p:spPr>
          <a:xfrm>
            <a:off x="1331096" y="3643932"/>
            <a:ext cx="1000718" cy="34855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es-ES" sz="1200" b="1" dirty="0">
                <a:solidFill>
                  <a:schemeClr val="bg1"/>
                </a:solidFill>
                <a:highlight>
                  <a:srgbClr val="A32020"/>
                </a:highlight>
              </a:rPr>
              <a:t>Conservar</a:t>
            </a:r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64AD5227-C9FF-46E2-A97D-13747394A4BE}"/>
              </a:ext>
            </a:extLst>
          </p:cNvPr>
          <p:cNvSpPr/>
          <p:nvPr/>
        </p:nvSpPr>
        <p:spPr>
          <a:xfrm>
            <a:off x="1326675" y="1379220"/>
            <a:ext cx="928710" cy="34855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es-ES" sz="1200" b="1" dirty="0">
                <a:solidFill>
                  <a:schemeClr val="bg1"/>
                </a:solidFill>
                <a:highlight>
                  <a:srgbClr val="A32020"/>
                </a:highlight>
              </a:rPr>
              <a:t>Arrastrar</a:t>
            </a:r>
          </a:p>
        </p:txBody>
      </p:sp>
      <p:sp>
        <p:nvSpPr>
          <p:cNvPr id="40" name="Rectangle 9">
            <a:extLst>
              <a:ext uri="{FF2B5EF4-FFF2-40B4-BE49-F238E27FC236}">
                <a16:creationId xmlns:a16="http://schemas.microsoft.com/office/drawing/2014/main" id="{64AD5227-C9FF-46E2-A97D-13747394A4BE}"/>
              </a:ext>
            </a:extLst>
          </p:cNvPr>
          <p:cNvSpPr/>
          <p:nvPr/>
        </p:nvSpPr>
        <p:spPr>
          <a:xfrm>
            <a:off x="7111499" y="1380583"/>
            <a:ext cx="1052240" cy="34855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es-ES" sz="1200" b="1" dirty="0">
                <a:solidFill>
                  <a:schemeClr val="bg1"/>
                </a:solidFill>
                <a:highlight>
                  <a:srgbClr val="A32020"/>
                </a:highlight>
              </a:rPr>
              <a:t>Reivindicar</a:t>
            </a:r>
          </a:p>
        </p:txBody>
      </p:sp>
      <p:sp>
        <p:nvSpPr>
          <p:cNvPr id="41" name="Rectangle 9">
            <a:extLst>
              <a:ext uri="{FF2B5EF4-FFF2-40B4-BE49-F238E27FC236}">
                <a16:creationId xmlns:a16="http://schemas.microsoft.com/office/drawing/2014/main" id="{64AD5227-C9FF-46E2-A97D-13747394A4BE}"/>
              </a:ext>
            </a:extLst>
          </p:cNvPr>
          <p:cNvSpPr/>
          <p:nvPr/>
        </p:nvSpPr>
        <p:spPr>
          <a:xfrm>
            <a:off x="7149958" y="3648613"/>
            <a:ext cx="1052240" cy="34855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es-ES" sz="1200" b="1" dirty="0">
                <a:solidFill>
                  <a:schemeClr val="bg1"/>
                </a:solidFill>
                <a:highlight>
                  <a:srgbClr val="A32020"/>
                </a:highlight>
              </a:rPr>
              <a:t>Impulsar</a:t>
            </a:r>
          </a:p>
        </p:txBody>
      </p:sp>
      <p:sp>
        <p:nvSpPr>
          <p:cNvPr id="42" name="Forma libre 41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  <a:sym typeface="Wingdings"/>
              </a:rPr>
              <a:t>T</a:t>
            </a:r>
            <a:r>
              <a:rPr lang="es-ES" sz="1200" b="1" dirty="0">
                <a:solidFill>
                  <a:schemeClr val="tx1"/>
                </a:solidFill>
              </a:rPr>
              <a:t>res sectores RIS3 </a:t>
            </a:r>
            <a:r>
              <a:rPr lang="es-ES" sz="1200" dirty="0">
                <a:solidFill>
                  <a:schemeClr val="tx1"/>
                </a:solidFill>
              </a:rPr>
              <a:t>(Salud personalizada, Energías más limpias e Industria Inteligente)</a:t>
            </a:r>
          </a:p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  <a:sym typeface="Wingdings"/>
              </a:rPr>
              <a:t>Dos ámbitos</a:t>
            </a:r>
            <a:r>
              <a:rPr lang="es-ES" sz="1200" b="1" dirty="0">
                <a:solidFill>
                  <a:schemeClr val="tx1"/>
                </a:solidFill>
              </a:rPr>
              <a:t> </a:t>
            </a:r>
            <a:r>
              <a:rPr lang="es-ES" sz="1200" dirty="0">
                <a:solidFill>
                  <a:schemeClr val="tx1"/>
                </a:solidFill>
              </a:rPr>
              <a:t>(Smart </a:t>
            </a:r>
            <a:r>
              <a:rPr lang="es-ES" sz="1200" dirty="0" err="1">
                <a:solidFill>
                  <a:schemeClr val="tx1"/>
                </a:solidFill>
              </a:rPr>
              <a:t>Mobility</a:t>
            </a:r>
            <a:r>
              <a:rPr lang="es-ES" sz="1200" dirty="0">
                <a:solidFill>
                  <a:schemeClr val="tx1"/>
                </a:solidFill>
              </a:rPr>
              <a:t> y Alimentación Saludable)</a:t>
            </a:r>
          </a:p>
        </p:txBody>
      </p:sp>
      <p:sp>
        <p:nvSpPr>
          <p:cNvPr id="43" name="Paralelogramo 42"/>
          <p:cNvSpPr/>
          <p:nvPr/>
        </p:nvSpPr>
        <p:spPr>
          <a:xfrm>
            <a:off x="416917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/>
          <p:cNvSpPr/>
          <p:nvPr/>
        </p:nvSpPr>
        <p:spPr>
          <a:xfrm>
            <a:off x="682714" y="1364654"/>
            <a:ext cx="400867" cy="1334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ángulo 44"/>
          <p:cNvSpPr/>
          <p:nvPr/>
        </p:nvSpPr>
        <p:spPr>
          <a:xfrm>
            <a:off x="683568" y="2698749"/>
            <a:ext cx="400867" cy="1279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Rectángulo 45"/>
          <p:cNvSpPr/>
          <p:nvPr/>
        </p:nvSpPr>
        <p:spPr>
          <a:xfrm>
            <a:off x="1098662" y="3992489"/>
            <a:ext cx="2633621" cy="2878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/>
          <p:cNvSpPr/>
          <p:nvPr/>
        </p:nvSpPr>
        <p:spPr>
          <a:xfrm>
            <a:off x="5711754" y="4012669"/>
            <a:ext cx="2664468" cy="2878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0482979"/>
      </p:ext>
    </p:extLst>
  </p:cSld>
  <p:clrMapOvr>
    <a:masterClrMapping/>
  </p:clrMapOvr>
  <p:transition spd="slow">
    <p:push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OD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8" y="526085"/>
            <a:ext cx="8100392" cy="3515265"/>
          </a:xfrm>
          <a:prstGeom prst="rect">
            <a:avLst/>
          </a:prstGeom>
        </p:spPr>
      </p:pic>
      <p:sp>
        <p:nvSpPr>
          <p:cNvPr id="13" name="Forma libre 12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Impacto de la RPTE </a:t>
            </a:r>
            <a:r>
              <a:rPr lang="es-ES" sz="1200" dirty="0">
                <a:solidFill>
                  <a:schemeClr val="tx1"/>
                </a:solidFill>
              </a:rPr>
              <a:t>en 14 de los 17 ODS</a:t>
            </a:r>
          </a:p>
        </p:txBody>
      </p:sp>
      <p:graphicFrame>
        <p:nvGraphicFramePr>
          <p:cNvPr id="8" name="Objeto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270" imgH="270" progId="TCLayout.ActiveDocument.1">
                  <p:embed/>
                </p:oleObj>
              </mc:Choice>
              <mc:Fallback>
                <p:oleObj name="Diapositiva de think-cell" r:id="rId6" imgW="270" imgH="270" progId="TCLayout.ActiveDocument.1">
                  <p:embed/>
                  <p:pic>
                    <p:nvPicPr>
                      <p:cNvPr id="8" name="Objeto 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/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4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ES" sz="2400" dirty="0">
              <a:solidFill>
                <a:srgbClr val="1A3B47"/>
              </a:solidFill>
              <a:latin typeface="Playfair Display" panose="00000500000000000000" pitchFamily="2" charset="0"/>
              <a:sym typeface="Playfair Display" panose="00000500000000000000" pitchFamily="2" charset="0"/>
            </a:endParaRPr>
          </a:p>
        </p:txBody>
      </p:sp>
      <p:sp>
        <p:nvSpPr>
          <p:cNvPr id="156" name="CuadroTexto 155"/>
          <p:cNvSpPr txBox="1"/>
          <p:nvPr/>
        </p:nvSpPr>
        <p:spPr>
          <a:xfrm>
            <a:off x="3563888" y="4011910"/>
            <a:ext cx="3168352" cy="215444"/>
          </a:xfrm>
          <a:prstGeom prst="rect">
            <a:avLst/>
          </a:prstGeom>
          <a:solidFill>
            <a:srgbClr val="FCE9DB"/>
          </a:solidFill>
        </p:spPr>
        <p:txBody>
          <a:bodyPr wrap="square" rtlCol="0">
            <a:spAutoFit/>
          </a:bodyPr>
          <a:lstStyle/>
          <a:p>
            <a:r>
              <a:rPr lang="es-ES" sz="800" dirty="0"/>
              <a:t>ODS con </a:t>
            </a:r>
            <a:r>
              <a:rPr lang="es-ES" sz="800" b="1" dirty="0"/>
              <a:t>mayor número de líneas </a:t>
            </a:r>
            <a:r>
              <a:rPr lang="es-ES" sz="800" dirty="0"/>
              <a:t>estratégicas que les impactan </a:t>
            </a:r>
          </a:p>
        </p:txBody>
      </p:sp>
      <p:sp>
        <p:nvSpPr>
          <p:cNvPr id="162" name="CuadroTexto 161"/>
          <p:cNvSpPr txBox="1"/>
          <p:nvPr/>
        </p:nvSpPr>
        <p:spPr>
          <a:xfrm>
            <a:off x="8231781" y="2283718"/>
            <a:ext cx="794515" cy="707886"/>
          </a:xfrm>
          <a:prstGeom prst="rect">
            <a:avLst/>
          </a:prstGeom>
          <a:solidFill>
            <a:srgbClr val="DEF0EC"/>
          </a:solidFill>
        </p:spPr>
        <p:txBody>
          <a:bodyPr wrap="square" rtlCol="0">
            <a:spAutoFit/>
          </a:bodyPr>
          <a:lstStyle/>
          <a:p>
            <a:r>
              <a:rPr lang="es-ES" sz="800" dirty="0"/>
              <a:t>Líneas estratégicas que </a:t>
            </a:r>
            <a:r>
              <a:rPr lang="es-ES" sz="800" b="1" dirty="0"/>
              <a:t>impactan en más ODS</a:t>
            </a:r>
          </a:p>
        </p:txBody>
      </p:sp>
      <p:sp>
        <p:nvSpPr>
          <p:cNvPr id="17" name="Paralelogramo 16"/>
          <p:cNvSpPr/>
          <p:nvPr/>
        </p:nvSpPr>
        <p:spPr>
          <a:xfrm>
            <a:off x="416917" y="150853"/>
            <a:ext cx="325944" cy="544379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829588" y="350587"/>
            <a:ext cx="2230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ODS</a:t>
            </a:r>
          </a:p>
        </p:txBody>
      </p:sp>
    </p:spTree>
    <p:extLst>
      <p:ext uri="{BB962C8B-B14F-4D97-AF65-F5344CB8AC3E}">
        <p14:creationId xmlns:p14="http://schemas.microsoft.com/office/powerpoint/2010/main" val="3498344165"/>
      </p:ext>
    </p:extLst>
  </p:cSld>
  <p:clrMapOvr>
    <a:masterClrMapping/>
  </p:clrMapOvr>
  <p:transition spd="slow">
    <p:push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ángulo 39"/>
          <p:cNvSpPr/>
          <p:nvPr/>
        </p:nvSpPr>
        <p:spPr>
          <a:xfrm>
            <a:off x="-1" y="4300538"/>
            <a:ext cx="9143999" cy="5047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endParaRPr lang="en-GB" sz="1200" b="1">
              <a:solidFill>
                <a:srgbClr val="84B818"/>
              </a:solidFill>
              <a:latin typeface="Wingdings"/>
              <a:ea typeface="Wingdings"/>
              <a:cs typeface="Wingdings"/>
            </a:endParaRPr>
          </a:p>
        </p:txBody>
      </p:sp>
      <p:sp>
        <p:nvSpPr>
          <p:cNvPr id="55" name="Forma libre 54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El Plan Estratégico </a:t>
            </a:r>
            <a:r>
              <a:rPr lang="es-ES" sz="1200" dirty="0">
                <a:solidFill>
                  <a:schemeClr val="tx1"/>
                </a:solidFill>
              </a:rPr>
              <a:t>identifica 5 aspectos clave hasta 2024</a:t>
            </a:r>
          </a:p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Desarrollo sistemático </a:t>
            </a:r>
            <a:r>
              <a:rPr lang="es-ES" sz="1200" dirty="0">
                <a:solidFill>
                  <a:schemeClr val="tx1"/>
                </a:solidFill>
              </a:rPr>
              <a:t>para permitir su adaptación a las nuevas condiciones del entorno</a:t>
            </a:r>
          </a:p>
        </p:txBody>
      </p:sp>
      <p:graphicFrame>
        <p:nvGraphicFramePr>
          <p:cNvPr id="8" name="Objeto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8" name="Objeto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/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4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ES" sz="2400">
              <a:solidFill>
                <a:srgbClr val="1A3B47"/>
              </a:solidFill>
              <a:latin typeface="Playfair Display" panose="00000500000000000000" pitchFamily="2" charset="0"/>
              <a:sym typeface="Playfair Display" panose="00000500000000000000" pitchFamily="2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4139159" y="771550"/>
            <a:ext cx="864096" cy="74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9"/>
          </a:p>
        </p:txBody>
      </p:sp>
      <p:sp>
        <p:nvSpPr>
          <p:cNvPr id="33" name="Rectangle 32"/>
          <p:cNvSpPr/>
          <p:nvPr/>
        </p:nvSpPr>
        <p:spPr>
          <a:xfrm>
            <a:off x="165559" y="2671260"/>
            <a:ext cx="1616804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900" dirty="0"/>
              <a:t>Un periodo con objetivos de ampliación de la RPTE,  crecimiento de inversión, facturación, número de empresas y suelo e infraestructuras disponibles</a:t>
            </a:r>
          </a:p>
        </p:txBody>
      </p:sp>
      <p:sp>
        <p:nvSpPr>
          <p:cNvPr id="42" name="Rectangle 35"/>
          <p:cNvSpPr/>
          <p:nvPr/>
        </p:nvSpPr>
        <p:spPr>
          <a:xfrm>
            <a:off x="1853961" y="1882441"/>
            <a:ext cx="1803640" cy="10618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900" dirty="0"/>
              <a:t>El Plan se ha diseñado bajo la directriz fundamental de alinear la estrategia de la RPTE con la Agenda </a:t>
            </a:r>
            <a:r>
              <a:rPr lang="es-ES" sz="900" dirty="0" err="1"/>
              <a:t>Basque</a:t>
            </a:r>
            <a:r>
              <a:rPr lang="es-ES" sz="900" dirty="0"/>
              <a:t> Country 2030 y de optimizar el alcance e intensidad de la contribución de la RPTE a los ODS </a:t>
            </a:r>
          </a:p>
        </p:txBody>
      </p:sp>
      <p:sp>
        <p:nvSpPr>
          <p:cNvPr id="43" name="Oval 19"/>
          <p:cNvSpPr>
            <a:spLocks noChangeArrowheads="1"/>
          </p:cNvSpPr>
          <p:nvPr/>
        </p:nvSpPr>
        <p:spPr bwMode="auto">
          <a:xfrm>
            <a:off x="2473019" y="3213033"/>
            <a:ext cx="540000" cy="540105"/>
          </a:xfrm>
          <a:prstGeom prst="ellipse">
            <a:avLst/>
          </a:prstGeom>
          <a:solidFill>
            <a:srgbClr val="C9D312"/>
          </a:solidFill>
          <a:ln>
            <a:noFill/>
          </a:ln>
        </p:spPr>
        <p:txBody>
          <a:bodyPr vert="horz" wrap="square" lIns="55721" tIns="27861" rIns="55721" bIns="278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63"/>
          </a:p>
        </p:txBody>
      </p:sp>
      <p:sp>
        <p:nvSpPr>
          <p:cNvPr id="44" name="Rectangle 35"/>
          <p:cNvSpPr/>
          <p:nvPr/>
        </p:nvSpPr>
        <p:spPr>
          <a:xfrm>
            <a:off x="3676185" y="2831832"/>
            <a:ext cx="1772735" cy="7848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900" dirty="0"/>
              <a:t>Impulso a la transición digital, siendo pioneros con infraestructuras de vanguardia que incorporen tecnología punta.</a:t>
            </a:r>
          </a:p>
        </p:txBody>
      </p:sp>
      <p:sp>
        <p:nvSpPr>
          <p:cNvPr id="45" name="Oval 19"/>
          <p:cNvSpPr>
            <a:spLocks noChangeArrowheads="1"/>
          </p:cNvSpPr>
          <p:nvPr/>
        </p:nvSpPr>
        <p:spPr bwMode="auto">
          <a:xfrm>
            <a:off x="4287469" y="2155423"/>
            <a:ext cx="540000" cy="540102"/>
          </a:xfrm>
          <a:prstGeom prst="ellipse">
            <a:avLst/>
          </a:prstGeom>
          <a:solidFill>
            <a:srgbClr val="C9D312"/>
          </a:solidFill>
          <a:ln>
            <a:noFill/>
          </a:ln>
        </p:spPr>
        <p:txBody>
          <a:bodyPr vert="horz" wrap="square" lIns="55721" tIns="27861" rIns="55721" bIns="278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63"/>
          </a:p>
        </p:txBody>
      </p:sp>
      <p:sp>
        <p:nvSpPr>
          <p:cNvPr id="46" name="Rectangle 36"/>
          <p:cNvSpPr/>
          <p:nvPr/>
        </p:nvSpPr>
        <p:spPr>
          <a:xfrm>
            <a:off x="5477443" y="1923091"/>
            <a:ext cx="1846715" cy="10618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900" dirty="0"/>
              <a:t>Avance hacia infraestructuras de referencia, entre otras cosas, por su sostenibilidad y un objetivo de autoconsumo, con el objetivo de alcanzar la autosuficiencia energética en 2035 </a:t>
            </a:r>
          </a:p>
        </p:txBody>
      </p:sp>
      <p:sp>
        <p:nvSpPr>
          <p:cNvPr id="47" name="Oval 20"/>
          <p:cNvSpPr>
            <a:spLocks noChangeArrowheads="1"/>
          </p:cNvSpPr>
          <p:nvPr/>
        </p:nvSpPr>
        <p:spPr bwMode="auto">
          <a:xfrm>
            <a:off x="6207671" y="3213033"/>
            <a:ext cx="540000" cy="540105"/>
          </a:xfrm>
          <a:prstGeom prst="ellipse">
            <a:avLst/>
          </a:prstGeom>
          <a:solidFill>
            <a:srgbClr val="C9D312"/>
          </a:solidFill>
          <a:ln>
            <a:noFill/>
          </a:ln>
        </p:spPr>
        <p:txBody>
          <a:bodyPr vert="horz" wrap="square" lIns="55721" tIns="27861" rIns="55721" bIns="278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63"/>
          </a:p>
        </p:txBody>
      </p:sp>
      <p:sp>
        <p:nvSpPr>
          <p:cNvPr id="48" name="Rectangle 32"/>
          <p:cNvSpPr/>
          <p:nvPr/>
        </p:nvSpPr>
        <p:spPr>
          <a:xfrm>
            <a:off x="266324" y="1635646"/>
            <a:ext cx="1480794" cy="276999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latin typeface="+mj-lt"/>
              </a:rPr>
              <a:t>Crecimiento</a:t>
            </a:r>
          </a:p>
        </p:txBody>
      </p:sp>
      <p:sp>
        <p:nvSpPr>
          <p:cNvPr id="49" name="Rectangle 32"/>
          <p:cNvSpPr/>
          <p:nvPr/>
        </p:nvSpPr>
        <p:spPr>
          <a:xfrm>
            <a:off x="1848223" y="1563638"/>
            <a:ext cx="1800323" cy="276999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latin typeface="+mj-lt"/>
              </a:rPr>
              <a:t>Contribución a los ODS</a:t>
            </a:r>
          </a:p>
        </p:txBody>
      </p:sp>
      <p:sp>
        <p:nvSpPr>
          <p:cNvPr id="50" name="Rectangle 32"/>
          <p:cNvSpPr/>
          <p:nvPr/>
        </p:nvSpPr>
        <p:spPr>
          <a:xfrm>
            <a:off x="3617584" y="1605598"/>
            <a:ext cx="1879770" cy="46166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latin typeface="+mj-lt"/>
              </a:rPr>
              <a:t>Digitalización: </a:t>
            </a:r>
            <a:r>
              <a:rPr lang="es-ES" sz="1200" dirty="0" err="1">
                <a:latin typeface="+mj-lt"/>
              </a:rPr>
              <a:t>Parke</a:t>
            </a:r>
            <a:r>
              <a:rPr lang="es-ES" sz="1200" dirty="0">
                <a:latin typeface="+mj-lt"/>
              </a:rPr>
              <a:t> Smart</a:t>
            </a:r>
          </a:p>
        </p:txBody>
      </p:sp>
      <p:sp>
        <p:nvSpPr>
          <p:cNvPr id="51" name="Rectangle 32"/>
          <p:cNvSpPr/>
          <p:nvPr/>
        </p:nvSpPr>
        <p:spPr>
          <a:xfrm>
            <a:off x="5665880" y="1419622"/>
            <a:ext cx="1480794" cy="46166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latin typeface="+mj-lt"/>
              </a:rPr>
              <a:t>Sostenibilidad: Parke Verde</a:t>
            </a:r>
          </a:p>
        </p:txBody>
      </p:sp>
      <p:sp>
        <p:nvSpPr>
          <p:cNvPr id="52" name="Rectangle 32"/>
          <p:cNvSpPr/>
          <p:nvPr/>
        </p:nvSpPr>
        <p:spPr>
          <a:xfrm>
            <a:off x="7380537" y="1790264"/>
            <a:ext cx="1480794" cy="276999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latin typeface="+mj-lt"/>
              </a:rPr>
              <a:t>Imagen </a:t>
            </a:r>
          </a:p>
        </p:txBody>
      </p:sp>
      <p:sp>
        <p:nvSpPr>
          <p:cNvPr id="53" name="Oval 20"/>
          <p:cNvSpPr>
            <a:spLocks noChangeArrowheads="1"/>
          </p:cNvSpPr>
          <p:nvPr/>
        </p:nvSpPr>
        <p:spPr bwMode="auto">
          <a:xfrm>
            <a:off x="7850934" y="2155422"/>
            <a:ext cx="540000" cy="540106"/>
          </a:xfrm>
          <a:prstGeom prst="ellipse">
            <a:avLst/>
          </a:prstGeom>
          <a:solidFill>
            <a:srgbClr val="C9D312"/>
          </a:solidFill>
          <a:ln>
            <a:noFill/>
          </a:ln>
        </p:spPr>
        <p:txBody>
          <a:bodyPr vert="horz" wrap="square" lIns="55721" tIns="27861" rIns="55721" bIns="278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63"/>
          </a:p>
        </p:txBody>
      </p:sp>
      <p:sp>
        <p:nvSpPr>
          <p:cNvPr id="54" name="Rectangle 35"/>
          <p:cNvSpPr/>
          <p:nvPr/>
        </p:nvSpPr>
        <p:spPr>
          <a:xfrm>
            <a:off x="7352683" y="2769771"/>
            <a:ext cx="170181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900" dirty="0"/>
              <a:t>Reforzar el  reconocimiento de la marca Parke y su valor para todas las entidades que forman parte de la RPTE </a:t>
            </a: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5039" y="3327243"/>
            <a:ext cx="315960" cy="311684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7997" y="2247937"/>
            <a:ext cx="351562" cy="378474"/>
          </a:xfrm>
          <a:prstGeom prst="rect">
            <a:avLst/>
          </a:prstGeom>
          <a:solidFill>
            <a:srgbClr val="C9D312"/>
          </a:solidFill>
        </p:spPr>
      </p:pic>
      <p:sp>
        <p:nvSpPr>
          <p:cNvPr id="67" name="Rectángulo 66"/>
          <p:cNvSpPr/>
          <p:nvPr/>
        </p:nvSpPr>
        <p:spPr>
          <a:xfrm>
            <a:off x="1422429" y="3979944"/>
            <a:ext cx="144016" cy="139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799"/>
          </a:p>
        </p:txBody>
      </p:sp>
      <p:cxnSp>
        <p:nvCxnSpPr>
          <p:cNvPr id="68" name="Conector recto 67"/>
          <p:cNvCxnSpPr/>
          <p:nvPr/>
        </p:nvCxnSpPr>
        <p:spPr>
          <a:xfrm flipV="1">
            <a:off x="7315201" y="1564784"/>
            <a:ext cx="1828800" cy="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/>
          <p:cNvCxnSpPr/>
          <p:nvPr/>
        </p:nvCxnSpPr>
        <p:spPr>
          <a:xfrm flipV="1">
            <a:off x="5486401" y="3833458"/>
            <a:ext cx="1828800" cy="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69"/>
          <p:cNvCxnSpPr/>
          <p:nvPr/>
        </p:nvCxnSpPr>
        <p:spPr>
          <a:xfrm flipV="1">
            <a:off x="3657601" y="1564784"/>
            <a:ext cx="1828800" cy="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 flipV="1">
            <a:off x="1828801" y="3822690"/>
            <a:ext cx="1828800" cy="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/>
          <p:cNvCxnSpPr/>
          <p:nvPr/>
        </p:nvCxnSpPr>
        <p:spPr>
          <a:xfrm flipV="1">
            <a:off x="1" y="1564784"/>
            <a:ext cx="1828800" cy="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/>
          <p:cNvCxnSpPr/>
          <p:nvPr/>
        </p:nvCxnSpPr>
        <p:spPr>
          <a:xfrm>
            <a:off x="7315201" y="1564784"/>
            <a:ext cx="0" cy="226800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/>
          <p:cNvCxnSpPr/>
          <p:nvPr/>
        </p:nvCxnSpPr>
        <p:spPr>
          <a:xfrm>
            <a:off x="3657601" y="1564784"/>
            <a:ext cx="0" cy="226800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75"/>
          <p:cNvCxnSpPr/>
          <p:nvPr/>
        </p:nvCxnSpPr>
        <p:spPr>
          <a:xfrm>
            <a:off x="1828801" y="1564784"/>
            <a:ext cx="0" cy="226800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76"/>
          <p:cNvCxnSpPr/>
          <p:nvPr/>
        </p:nvCxnSpPr>
        <p:spPr>
          <a:xfrm>
            <a:off x="1828801" y="1753066"/>
            <a:ext cx="0" cy="111618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84"/>
          <p:cNvCxnSpPr/>
          <p:nvPr/>
        </p:nvCxnSpPr>
        <p:spPr>
          <a:xfrm>
            <a:off x="5486401" y="1564784"/>
            <a:ext cx="0" cy="2268000"/>
          </a:xfrm>
          <a:prstGeom prst="line">
            <a:avLst/>
          </a:prstGeom>
          <a:ln w="25400">
            <a:solidFill>
              <a:srgbClr val="73AF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20"/>
          <p:cNvSpPr>
            <a:spLocks noChangeArrowheads="1"/>
          </p:cNvSpPr>
          <p:nvPr/>
        </p:nvSpPr>
        <p:spPr bwMode="auto">
          <a:xfrm>
            <a:off x="647624" y="2003040"/>
            <a:ext cx="540000" cy="540105"/>
          </a:xfrm>
          <a:prstGeom prst="ellipse">
            <a:avLst/>
          </a:prstGeom>
          <a:solidFill>
            <a:srgbClr val="C9D312"/>
          </a:solidFill>
          <a:ln>
            <a:noFill/>
          </a:ln>
        </p:spPr>
        <p:txBody>
          <a:bodyPr vert="horz" wrap="square" lIns="55721" tIns="27861" rIns="55721" bIns="278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63"/>
          </a:p>
        </p:txBody>
      </p:sp>
      <p:pic>
        <p:nvPicPr>
          <p:cNvPr id="89" name="Imagen 8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105" y="2117250"/>
            <a:ext cx="410573" cy="303434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2167" y="3319835"/>
            <a:ext cx="471008" cy="339608"/>
          </a:xfrm>
          <a:prstGeom prst="rect">
            <a:avLst/>
          </a:prstGeom>
        </p:spPr>
      </p:pic>
      <p:pic>
        <p:nvPicPr>
          <p:cNvPr id="91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337" y="2247937"/>
            <a:ext cx="337772" cy="38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CuadroTexto 56"/>
          <p:cNvSpPr txBox="1"/>
          <p:nvPr/>
        </p:nvSpPr>
        <p:spPr>
          <a:xfrm>
            <a:off x="829588" y="339502"/>
            <a:ext cx="286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PRINCIPALES CLAVES</a:t>
            </a:r>
          </a:p>
        </p:txBody>
      </p:sp>
      <p:sp>
        <p:nvSpPr>
          <p:cNvPr id="58" name="Paralelogramo 57"/>
          <p:cNvSpPr/>
          <p:nvPr/>
        </p:nvSpPr>
        <p:spPr>
          <a:xfrm>
            <a:off x="416917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1955748" y="2842193"/>
            <a:ext cx="1623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dirty="0">
                <a:solidFill>
                  <a:srgbClr val="73AF14"/>
                </a:solidFill>
              </a:rPr>
              <a:t>Impacto de la RPTE en </a:t>
            </a:r>
            <a:r>
              <a:rPr lang="es-ES" sz="1050" b="1" dirty="0">
                <a:solidFill>
                  <a:srgbClr val="73AF14"/>
                </a:solidFill>
              </a:rPr>
              <a:t>14 de los 17 ODS</a:t>
            </a:r>
            <a:endParaRPr lang="en-GB" sz="1050" b="1" dirty="0">
              <a:solidFill>
                <a:srgbClr val="73AF14"/>
              </a:solidFill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-18583" y="3625035"/>
            <a:ext cx="19240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dirty="0">
                <a:solidFill>
                  <a:srgbClr val="73AF14"/>
                </a:solidFill>
              </a:rPr>
              <a:t>Inversión  de </a:t>
            </a:r>
            <a:r>
              <a:rPr lang="es-ES" sz="1050" b="1" dirty="0">
                <a:solidFill>
                  <a:srgbClr val="73AF14"/>
                </a:solidFill>
              </a:rPr>
              <a:t>+126M€</a:t>
            </a:r>
          </a:p>
          <a:p>
            <a:pPr algn="ctr"/>
            <a:r>
              <a:rPr lang="es-ES" sz="1050" b="1" dirty="0">
                <a:solidFill>
                  <a:srgbClr val="73AF14"/>
                </a:solidFill>
              </a:rPr>
              <a:t>+1M m</a:t>
            </a:r>
            <a:r>
              <a:rPr lang="es-ES" sz="1050" b="1" baseline="30000" dirty="0">
                <a:solidFill>
                  <a:srgbClr val="73AF14"/>
                </a:solidFill>
              </a:rPr>
              <a:t>2 </a:t>
            </a:r>
            <a:r>
              <a:rPr lang="es-ES" sz="1050" b="1" dirty="0">
                <a:solidFill>
                  <a:srgbClr val="73AF14"/>
                </a:solidFill>
              </a:rPr>
              <a:t> </a:t>
            </a:r>
            <a:r>
              <a:rPr lang="es-ES" sz="1050" dirty="0">
                <a:solidFill>
                  <a:srgbClr val="73AF14"/>
                </a:solidFill>
              </a:rPr>
              <a:t>de terreno </a:t>
            </a:r>
          </a:p>
          <a:p>
            <a:pPr algn="ctr"/>
            <a:r>
              <a:rPr lang="es-ES" sz="1050" b="1" dirty="0">
                <a:solidFill>
                  <a:srgbClr val="73AF14"/>
                </a:solidFill>
              </a:rPr>
              <a:t>+45.000 m</a:t>
            </a:r>
            <a:r>
              <a:rPr lang="es-ES" sz="1050" b="1" baseline="30000" dirty="0">
                <a:solidFill>
                  <a:srgbClr val="73AF14"/>
                </a:solidFill>
              </a:rPr>
              <a:t>2</a:t>
            </a:r>
            <a:r>
              <a:rPr lang="es-ES" sz="1050" b="1" dirty="0">
                <a:solidFill>
                  <a:srgbClr val="73AF14"/>
                </a:solidFill>
              </a:rPr>
              <a:t> </a:t>
            </a:r>
            <a:r>
              <a:rPr lang="es-ES" sz="1050" dirty="0">
                <a:solidFill>
                  <a:srgbClr val="73AF14"/>
                </a:solidFill>
              </a:rPr>
              <a:t>en 5 edificios</a:t>
            </a:r>
          </a:p>
          <a:p>
            <a:pPr algn="ctr"/>
            <a:r>
              <a:rPr lang="es-ES" sz="1050" dirty="0">
                <a:solidFill>
                  <a:srgbClr val="73AF14"/>
                </a:solidFill>
              </a:rPr>
              <a:t>Nuevas empresas: </a:t>
            </a:r>
            <a:r>
              <a:rPr lang="es-ES" sz="1050" b="1" dirty="0">
                <a:solidFill>
                  <a:srgbClr val="73AF14"/>
                </a:solidFill>
              </a:rPr>
              <a:t>+160</a:t>
            </a:r>
            <a:endParaRPr lang="en-GB" sz="1050" b="1" dirty="0">
              <a:solidFill>
                <a:srgbClr val="73AF14"/>
              </a:solidFill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3551377" y="3586081"/>
            <a:ext cx="192407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dirty="0">
                <a:solidFill>
                  <a:srgbClr val="73AF14"/>
                </a:solidFill>
              </a:rPr>
              <a:t>Inversión  de </a:t>
            </a:r>
            <a:r>
              <a:rPr lang="es-ES" sz="1050" b="1" dirty="0">
                <a:solidFill>
                  <a:srgbClr val="73AF14"/>
                </a:solidFill>
              </a:rPr>
              <a:t>+3M€</a:t>
            </a:r>
          </a:p>
        </p:txBody>
      </p:sp>
      <p:sp>
        <p:nvSpPr>
          <p:cNvPr id="61" name="Rectángulo 60"/>
          <p:cNvSpPr/>
          <p:nvPr/>
        </p:nvSpPr>
        <p:spPr>
          <a:xfrm>
            <a:off x="5400087" y="2965906"/>
            <a:ext cx="192407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dirty="0">
                <a:solidFill>
                  <a:srgbClr val="73AF14"/>
                </a:solidFill>
              </a:rPr>
              <a:t>Inversión  de </a:t>
            </a:r>
            <a:r>
              <a:rPr lang="es-ES" sz="1050" b="1" dirty="0">
                <a:solidFill>
                  <a:srgbClr val="73AF14"/>
                </a:solidFill>
              </a:rPr>
              <a:t>+17M€</a:t>
            </a:r>
          </a:p>
        </p:txBody>
      </p:sp>
      <p:sp>
        <p:nvSpPr>
          <p:cNvPr id="63" name="Rectángulo 62"/>
          <p:cNvSpPr/>
          <p:nvPr/>
        </p:nvSpPr>
        <p:spPr>
          <a:xfrm>
            <a:off x="7277719" y="3547093"/>
            <a:ext cx="19240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b="1" dirty="0">
                <a:solidFill>
                  <a:srgbClr val="73AF14"/>
                </a:solidFill>
              </a:rPr>
              <a:t>+71.400 </a:t>
            </a:r>
            <a:r>
              <a:rPr lang="es-ES" sz="1050" dirty="0">
                <a:solidFill>
                  <a:srgbClr val="73AF14"/>
                </a:solidFill>
              </a:rPr>
              <a:t>seguidores en medios digitales</a:t>
            </a:r>
          </a:p>
        </p:txBody>
      </p:sp>
    </p:spTree>
    <p:extLst>
      <p:ext uri="{BB962C8B-B14F-4D97-AF65-F5344CB8AC3E}">
        <p14:creationId xmlns:p14="http://schemas.microsoft.com/office/powerpoint/2010/main" val="1858322811"/>
      </p:ext>
    </p:extLst>
  </p:cSld>
  <p:clrMapOvr>
    <a:masterClrMapping/>
  </p:clrMapOvr>
  <p:transition spd="slow">
    <p:push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596336" y="0"/>
            <a:ext cx="1547664" cy="843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018233E-AE5B-4A71-8DD2-FC42222AB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635646"/>
            <a:ext cx="323218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01765"/>
      </p:ext>
    </p:extLst>
  </p:cSld>
  <p:clrMapOvr>
    <a:masterClrMapping/>
  </p:clrMapOvr>
  <p:transition spd="slow">
    <p:push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6481" t="5798" r="21152" b="13679"/>
          <a:stretch/>
        </p:blipFill>
        <p:spPr>
          <a:xfrm>
            <a:off x="3563888" y="627534"/>
            <a:ext cx="5554641" cy="37509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B60CB5-7EA7-3445-A4FD-8797B7AF47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938"/>
          <a:stretch/>
        </p:blipFill>
        <p:spPr>
          <a:xfrm>
            <a:off x="-36512" y="0"/>
            <a:ext cx="3521318" cy="430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rma libre 6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Alta concentración </a:t>
            </a:r>
            <a:r>
              <a:rPr lang="es-ES" sz="1200" dirty="0">
                <a:solidFill>
                  <a:schemeClr val="tx1"/>
                </a:solidFill>
              </a:rPr>
              <a:t>de empresas tractoras medianas y grandes</a:t>
            </a:r>
          </a:p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Intensidad tecnológica</a:t>
            </a:r>
          </a:p>
        </p:txBody>
      </p:sp>
    </p:spTree>
    <p:extLst>
      <p:ext uri="{BB962C8B-B14F-4D97-AF65-F5344CB8AC3E}">
        <p14:creationId xmlns:p14="http://schemas.microsoft.com/office/powerpoint/2010/main" val="2096834852"/>
      </p:ext>
    </p:extLst>
  </p:cSld>
  <p:clrMapOvr>
    <a:masterClrMapping/>
  </p:clrMapOvr>
  <p:transition spd="slow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2346835645"/>
              </p:ext>
            </p:extLst>
          </p:nvPr>
        </p:nvGraphicFramePr>
        <p:xfrm>
          <a:off x="425475" y="1513776"/>
          <a:ext cx="4040121" cy="2784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CuadroTexto 21"/>
          <p:cNvSpPr txBox="1"/>
          <p:nvPr/>
        </p:nvSpPr>
        <p:spPr>
          <a:xfrm>
            <a:off x="6189127" y="1275606"/>
            <a:ext cx="1047169" cy="276999"/>
          </a:xfrm>
          <a:prstGeom prst="rect">
            <a:avLst/>
          </a:prstGeom>
          <a:solidFill>
            <a:srgbClr val="E1EFF4"/>
          </a:solidFill>
        </p:spPr>
        <p:txBody>
          <a:bodyPr wrap="square" rtlCol="0">
            <a:spAutoFit/>
          </a:bodyPr>
          <a:lstStyle/>
          <a:p>
            <a:r>
              <a:rPr lang="es-ES" sz="700" b="1" dirty="0"/>
              <a:t>TACC: </a:t>
            </a:r>
            <a:r>
              <a:rPr lang="es-ES" sz="1200" b="1" dirty="0"/>
              <a:t>+3,2%</a:t>
            </a:r>
          </a:p>
        </p:txBody>
      </p:sp>
      <p:graphicFrame>
        <p:nvGraphicFramePr>
          <p:cNvPr id="23" name="Gráfico 22"/>
          <p:cNvGraphicFramePr/>
          <p:nvPr>
            <p:extLst>
              <p:ext uri="{D42A27DB-BD31-4B8C-83A1-F6EECF244321}">
                <p14:modId xmlns:p14="http://schemas.microsoft.com/office/powerpoint/2010/main" val="1879456349"/>
              </p:ext>
            </p:extLst>
          </p:nvPr>
        </p:nvGraphicFramePr>
        <p:xfrm>
          <a:off x="4636335" y="1513776"/>
          <a:ext cx="4040121" cy="2784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CuadroTexto 23"/>
          <p:cNvSpPr txBox="1"/>
          <p:nvPr/>
        </p:nvSpPr>
        <p:spPr>
          <a:xfrm>
            <a:off x="1847482" y="1275606"/>
            <a:ext cx="1054706" cy="27699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700" b="1" dirty="0"/>
              <a:t>TACC: </a:t>
            </a:r>
            <a:r>
              <a:rPr lang="es-ES" sz="1200" b="1" dirty="0"/>
              <a:t>+2,3%</a:t>
            </a:r>
          </a:p>
        </p:txBody>
      </p:sp>
      <p:cxnSp>
        <p:nvCxnSpPr>
          <p:cNvPr id="25" name="Conector recto de flecha 24"/>
          <p:cNvCxnSpPr/>
          <p:nvPr/>
        </p:nvCxnSpPr>
        <p:spPr>
          <a:xfrm>
            <a:off x="1115616" y="1539886"/>
            <a:ext cx="2664296" cy="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ipse 30"/>
          <p:cNvSpPr/>
          <p:nvPr/>
        </p:nvSpPr>
        <p:spPr>
          <a:xfrm>
            <a:off x="1187624" y="1715182"/>
            <a:ext cx="360008" cy="25272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1000" b="1" dirty="0">
                <a:solidFill>
                  <a:schemeClr val="tx1"/>
                </a:solidFill>
              </a:rPr>
              <a:t>530</a:t>
            </a:r>
          </a:p>
        </p:txBody>
      </p:sp>
      <p:sp>
        <p:nvSpPr>
          <p:cNvPr id="32" name="Elipse 31"/>
          <p:cNvSpPr/>
          <p:nvPr/>
        </p:nvSpPr>
        <p:spPr>
          <a:xfrm>
            <a:off x="1835696" y="1715182"/>
            <a:ext cx="357086" cy="25272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1000" b="1" dirty="0">
                <a:solidFill>
                  <a:schemeClr val="tx1"/>
                </a:solidFill>
              </a:rPr>
              <a:t>544</a:t>
            </a:r>
          </a:p>
        </p:txBody>
      </p:sp>
      <p:sp>
        <p:nvSpPr>
          <p:cNvPr id="33" name="Elipse 32"/>
          <p:cNvSpPr/>
          <p:nvPr/>
        </p:nvSpPr>
        <p:spPr>
          <a:xfrm>
            <a:off x="2555776" y="1621441"/>
            <a:ext cx="346412" cy="290055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1000" b="1" dirty="0">
                <a:solidFill>
                  <a:schemeClr val="tx1"/>
                </a:solidFill>
              </a:rPr>
              <a:t>572</a:t>
            </a:r>
          </a:p>
        </p:txBody>
      </p:sp>
      <p:sp>
        <p:nvSpPr>
          <p:cNvPr id="34" name="Elipse 33"/>
          <p:cNvSpPr/>
          <p:nvPr/>
        </p:nvSpPr>
        <p:spPr>
          <a:xfrm>
            <a:off x="3275856" y="1621441"/>
            <a:ext cx="413384" cy="29297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1000" b="1" dirty="0">
                <a:solidFill>
                  <a:schemeClr val="tx1"/>
                </a:solidFill>
              </a:rPr>
              <a:t>580</a:t>
            </a:r>
          </a:p>
        </p:txBody>
      </p:sp>
      <p:cxnSp>
        <p:nvCxnSpPr>
          <p:cNvPr id="35" name="Conector recto de flecha 34"/>
          <p:cNvCxnSpPr/>
          <p:nvPr/>
        </p:nvCxnSpPr>
        <p:spPr>
          <a:xfrm>
            <a:off x="5364056" y="1539886"/>
            <a:ext cx="2652590" cy="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ipse 41"/>
          <p:cNvSpPr/>
          <p:nvPr/>
        </p:nvSpPr>
        <p:spPr>
          <a:xfrm>
            <a:off x="5436096" y="1715182"/>
            <a:ext cx="360040" cy="274804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1000" b="1" dirty="0">
                <a:solidFill>
                  <a:schemeClr val="tx1"/>
                </a:solidFill>
              </a:rPr>
              <a:t>17,2</a:t>
            </a:r>
          </a:p>
        </p:txBody>
      </p:sp>
      <p:sp>
        <p:nvSpPr>
          <p:cNvPr id="43" name="Elipse 42"/>
          <p:cNvSpPr/>
          <p:nvPr/>
        </p:nvSpPr>
        <p:spPr>
          <a:xfrm>
            <a:off x="6084988" y="1621442"/>
            <a:ext cx="399066" cy="29297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1000" b="1" dirty="0">
                <a:solidFill>
                  <a:schemeClr val="tx1"/>
                </a:solidFill>
              </a:rPr>
              <a:t>18,5</a:t>
            </a:r>
          </a:p>
        </p:txBody>
      </p:sp>
      <p:sp>
        <p:nvSpPr>
          <p:cNvPr id="44" name="Elipse 43"/>
          <p:cNvSpPr/>
          <p:nvPr/>
        </p:nvSpPr>
        <p:spPr>
          <a:xfrm>
            <a:off x="6797440" y="1621442"/>
            <a:ext cx="411197" cy="25934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1000" b="1" dirty="0">
                <a:solidFill>
                  <a:schemeClr val="tx1"/>
                </a:solidFill>
              </a:rPr>
              <a:t>19,7</a:t>
            </a:r>
          </a:p>
        </p:txBody>
      </p:sp>
      <p:sp>
        <p:nvSpPr>
          <p:cNvPr id="45" name="Elipse 44"/>
          <p:cNvSpPr/>
          <p:nvPr/>
        </p:nvSpPr>
        <p:spPr>
          <a:xfrm>
            <a:off x="7524328" y="1621442"/>
            <a:ext cx="360040" cy="292978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" sz="1000" b="1" dirty="0">
                <a:solidFill>
                  <a:schemeClr val="tx1"/>
                </a:solidFill>
              </a:rPr>
              <a:t>19,5</a:t>
            </a:r>
          </a:p>
        </p:txBody>
      </p:sp>
      <p:sp>
        <p:nvSpPr>
          <p:cNvPr id="26" name="Forma libre 25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Crecimiento sostenido </a:t>
            </a:r>
            <a:r>
              <a:rPr lang="es-ES" sz="1200" dirty="0">
                <a:solidFill>
                  <a:schemeClr val="tx1"/>
                </a:solidFill>
              </a:rPr>
              <a:t>de empresas instaladas</a:t>
            </a:r>
          </a:p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Aumento progresivo </a:t>
            </a:r>
            <a:r>
              <a:rPr lang="es-ES" sz="1200" dirty="0">
                <a:solidFill>
                  <a:schemeClr val="tx1"/>
                </a:solidFill>
              </a:rPr>
              <a:t>de personas empleadas</a:t>
            </a:r>
          </a:p>
        </p:txBody>
      </p:sp>
      <p:sp>
        <p:nvSpPr>
          <p:cNvPr id="3" name="Paralelogramo 2"/>
          <p:cNvSpPr/>
          <p:nvPr/>
        </p:nvSpPr>
        <p:spPr>
          <a:xfrm>
            <a:off x="416917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829588" y="339502"/>
            <a:ext cx="286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Nº EMPRESAS INSTALADAS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5148064" y="339502"/>
            <a:ext cx="286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Nº PERSONAS EMPLEADAS</a:t>
            </a:r>
          </a:p>
        </p:txBody>
      </p:sp>
      <p:sp>
        <p:nvSpPr>
          <p:cNvPr id="36" name="Paralelogramo 35"/>
          <p:cNvSpPr/>
          <p:nvPr/>
        </p:nvSpPr>
        <p:spPr>
          <a:xfrm>
            <a:off x="4750112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0583408"/>
      </p:ext>
    </p:extLst>
  </p:cSld>
  <p:clrMapOvr>
    <a:masterClrMapping/>
  </p:clrMapOvr>
  <p:transition spd="slow">
    <p:push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a libre 17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Ocupación total </a:t>
            </a:r>
            <a:r>
              <a:rPr lang="es-ES" sz="1200" dirty="0">
                <a:solidFill>
                  <a:schemeClr val="tx1"/>
                </a:solidFill>
              </a:rPr>
              <a:t>de las infraestructuras: </a:t>
            </a:r>
            <a:r>
              <a:rPr lang="es-ES" sz="1200" b="1" dirty="0">
                <a:solidFill>
                  <a:schemeClr val="tx1"/>
                </a:solidFill>
              </a:rPr>
              <a:t>66% </a:t>
            </a:r>
            <a:r>
              <a:rPr lang="es-ES" sz="1200" dirty="0">
                <a:solidFill>
                  <a:schemeClr val="tx1"/>
                </a:solidFill>
              </a:rPr>
              <a:t>(Araba 27% - </a:t>
            </a:r>
            <a:r>
              <a:rPr lang="es-ES" sz="1200" dirty="0" err="1">
                <a:solidFill>
                  <a:schemeClr val="tx1"/>
                </a:solidFill>
              </a:rPr>
              <a:t>Bizkaia</a:t>
            </a:r>
            <a:r>
              <a:rPr lang="es-ES" sz="1200" dirty="0">
                <a:solidFill>
                  <a:schemeClr val="tx1"/>
                </a:solidFill>
              </a:rPr>
              <a:t> 77% - </a:t>
            </a:r>
            <a:r>
              <a:rPr lang="es-ES" sz="1200" dirty="0" err="1">
                <a:solidFill>
                  <a:schemeClr val="tx1"/>
                </a:solidFill>
              </a:rPr>
              <a:t>Gipuzkoa</a:t>
            </a:r>
            <a:r>
              <a:rPr lang="es-ES" sz="1200" dirty="0">
                <a:solidFill>
                  <a:schemeClr val="tx1"/>
                </a:solidFill>
              </a:rPr>
              <a:t> 94%)</a:t>
            </a:r>
          </a:p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Suelo comercializable </a:t>
            </a:r>
            <a:r>
              <a:rPr lang="es-ES" sz="1200" dirty="0">
                <a:solidFill>
                  <a:schemeClr val="tx1"/>
                </a:solidFill>
              </a:rPr>
              <a:t>ocupado al </a:t>
            </a:r>
            <a:r>
              <a:rPr lang="es-ES" sz="1200" b="1" dirty="0">
                <a:solidFill>
                  <a:schemeClr val="tx1"/>
                </a:solidFill>
              </a:rPr>
              <a:t>77% </a:t>
            </a:r>
            <a:r>
              <a:rPr lang="es-ES" sz="1200" dirty="0">
                <a:solidFill>
                  <a:schemeClr val="tx1"/>
                </a:solidFill>
              </a:rPr>
              <a:t>(Araba 73% - </a:t>
            </a:r>
            <a:r>
              <a:rPr lang="es-ES" sz="1200" dirty="0" err="1">
                <a:solidFill>
                  <a:schemeClr val="tx1"/>
                </a:solidFill>
              </a:rPr>
              <a:t>Bizkaia</a:t>
            </a:r>
            <a:r>
              <a:rPr lang="es-ES" sz="1200" dirty="0">
                <a:solidFill>
                  <a:schemeClr val="tx1"/>
                </a:solidFill>
              </a:rPr>
              <a:t> 79% - </a:t>
            </a:r>
            <a:r>
              <a:rPr lang="es-ES" sz="1200" dirty="0" err="1">
                <a:solidFill>
                  <a:schemeClr val="tx1"/>
                </a:solidFill>
              </a:rPr>
              <a:t>Gipuzkoa</a:t>
            </a:r>
            <a:r>
              <a:rPr lang="es-ES" sz="1200" dirty="0">
                <a:solidFill>
                  <a:schemeClr val="tx1"/>
                </a:solidFill>
              </a:rPr>
              <a:t> 77%)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3497282" y="2570240"/>
            <a:ext cx="177360" cy="129669"/>
          </a:xfrm>
          <a:prstGeom prst="rect">
            <a:avLst/>
          </a:prstGeom>
          <a:solidFill>
            <a:srgbClr val="C9D3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>
            <a:off x="3500956" y="2386224"/>
            <a:ext cx="177360" cy="129669"/>
          </a:xfrm>
          <a:prstGeom prst="rect">
            <a:avLst/>
          </a:prstGeom>
          <a:solidFill>
            <a:srgbClr val="84B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3634858" y="2541322"/>
            <a:ext cx="16572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/>
              <a:t>Superficie libre (miles de m2 / %)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637152" y="2355726"/>
            <a:ext cx="16549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0" dirty="0"/>
              <a:t>Superficie ocupada (miles de m2 / %)</a:t>
            </a: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829241119"/>
              </p:ext>
            </p:extLst>
          </p:nvPr>
        </p:nvGraphicFramePr>
        <p:xfrm>
          <a:off x="96496" y="1430194"/>
          <a:ext cx="3744416" cy="2241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Gráfico 25"/>
          <p:cNvGraphicFramePr/>
          <p:nvPr>
            <p:extLst>
              <p:ext uri="{D42A27DB-BD31-4B8C-83A1-F6EECF244321}">
                <p14:modId xmlns:p14="http://schemas.microsoft.com/office/powerpoint/2010/main" val="4067006635"/>
              </p:ext>
            </p:extLst>
          </p:nvPr>
        </p:nvGraphicFramePr>
        <p:xfrm>
          <a:off x="4883992" y="1419622"/>
          <a:ext cx="3744416" cy="2241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Paralelogramo 18"/>
          <p:cNvSpPr/>
          <p:nvPr/>
        </p:nvSpPr>
        <p:spPr>
          <a:xfrm>
            <a:off x="416917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/>
          <p:cNvSpPr txBox="1"/>
          <p:nvPr/>
        </p:nvSpPr>
        <p:spPr>
          <a:xfrm>
            <a:off x="829588" y="339502"/>
            <a:ext cx="286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OCUPACIÓN DE EDIFICIOS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148064" y="339502"/>
            <a:ext cx="286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OCUPACIÓN DE SUELO</a:t>
            </a:r>
          </a:p>
        </p:txBody>
      </p:sp>
      <p:sp>
        <p:nvSpPr>
          <p:cNvPr id="22" name="Paralelogramo 21"/>
          <p:cNvSpPr/>
          <p:nvPr/>
        </p:nvSpPr>
        <p:spPr>
          <a:xfrm>
            <a:off x="4750112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796892"/>
      </p:ext>
    </p:extLst>
  </p:cSld>
  <p:clrMapOvr>
    <a:masterClrMapping/>
  </p:clrMapOvr>
  <p:transition spd="slow">
    <p:push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-1" y="4300538"/>
            <a:ext cx="9143999" cy="5047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endParaRPr lang="en-GB" sz="1200" b="1">
              <a:solidFill>
                <a:srgbClr val="84B818"/>
              </a:solidFill>
              <a:latin typeface="Wingdings"/>
              <a:ea typeface="Wingdings"/>
              <a:cs typeface="Wingdings"/>
            </a:endParaRPr>
          </a:p>
        </p:txBody>
      </p:sp>
      <p:pic>
        <p:nvPicPr>
          <p:cNvPr id="71" name="Picture 68" descr="Inicio - Red de Parques de Euskadi"/>
          <p:cNvPicPr>
            <a:picLocks noChangeAspect="1" noChangeArrowheads="1"/>
          </p:cNvPicPr>
          <p:nvPr/>
        </p:nvPicPr>
        <p:blipFill rotWithShape="1"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9" r="12673" b="31959"/>
          <a:stretch/>
        </p:blipFill>
        <p:spPr bwMode="auto">
          <a:xfrm>
            <a:off x="-1" y="-164554"/>
            <a:ext cx="9144000" cy="45365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to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270" imgH="270" progId="TCLayout.ActiveDocument.1">
                  <p:embed/>
                </p:oleObj>
              </mc:Choice>
              <mc:Fallback>
                <p:oleObj name="Diapositiva de think-cell" r:id="rId6" imgW="270" imgH="270" progId="TCLayout.ActiveDocument.1">
                  <p:embed/>
                  <p:pic>
                    <p:nvPicPr>
                      <p:cNvPr id="8" name="Objeto 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/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4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ES" sz="2400">
              <a:solidFill>
                <a:srgbClr val="1A3B47"/>
              </a:solidFill>
              <a:latin typeface="Playfair Display" panose="00000500000000000000" pitchFamily="2" charset="0"/>
              <a:sym typeface="Playfair Display" panose="00000500000000000000" pitchFamily="2" charset="0"/>
            </a:endParaRPr>
          </a:p>
        </p:txBody>
      </p:sp>
      <p:sp>
        <p:nvSpPr>
          <p:cNvPr id="77" name="36 Rectángulo"/>
          <p:cNvSpPr>
            <a:spLocks noChangeArrowheads="1"/>
          </p:cNvSpPr>
          <p:nvPr/>
        </p:nvSpPr>
        <p:spPr bwMode="auto">
          <a:xfrm>
            <a:off x="683568" y="1443785"/>
            <a:ext cx="2088232" cy="14709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000" tIns="27000" rIns="27000" bIns="27000" anchor="t" anchorCtr="0">
            <a:noAutofit/>
          </a:bodyPr>
          <a:lstStyle/>
          <a:p>
            <a:pPr>
              <a:spcBef>
                <a:spcPts val="400"/>
              </a:spcBef>
            </a:pPr>
            <a:r>
              <a:rPr lang="es-ES" sz="1400" i="1" dirty="0"/>
              <a:t>“Conformamos </a:t>
            </a:r>
            <a:r>
              <a:rPr lang="es-ES" sz="1400" b="1" i="1" dirty="0"/>
              <a:t>ecosistemas tecnológico-empresariales </a:t>
            </a:r>
            <a:r>
              <a:rPr lang="es-ES" sz="1400" i="1" dirty="0"/>
              <a:t>acogiendo y acompañando a las empresas y al talento que resuelven los </a:t>
            </a:r>
            <a:r>
              <a:rPr lang="es-ES" sz="1400" b="1" i="1" dirty="0"/>
              <a:t>retos de la humanidad</a:t>
            </a:r>
            <a:r>
              <a:rPr lang="es-ES" sz="1400" i="1" dirty="0"/>
              <a:t>”</a:t>
            </a:r>
          </a:p>
        </p:txBody>
      </p:sp>
      <p:sp>
        <p:nvSpPr>
          <p:cNvPr id="83" name="36 Rectángulo"/>
          <p:cNvSpPr>
            <a:spLocks noChangeArrowheads="1"/>
          </p:cNvSpPr>
          <p:nvPr/>
        </p:nvSpPr>
        <p:spPr bwMode="auto">
          <a:xfrm>
            <a:off x="3491880" y="1443785"/>
            <a:ext cx="2232248" cy="17040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000" tIns="27000" rIns="27000" bIns="27000" anchor="t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s-ES" sz="1400" i="1" dirty="0"/>
              <a:t>“Ser esencial para proyectos de futuro y de país con infraestructuras </a:t>
            </a:r>
            <a:r>
              <a:rPr lang="es-ES" sz="1400" b="1" i="1" dirty="0"/>
              <a:t>referentes, verdes e inteligentes</a:t>
            </a:r>
            <a:r>
              <a:rPr lang="es-ES" sz="1400" i="1" dirty="0"/>
              <a:t>.</a:t>
            </a:r>
          </a:p>
          <a:p>
            <a:pPr>
              <a:spcBef>
                <a:spcPts val="1200"/>
              </a:spcBef>
            </a:pPr>
            <a:r>
              <a:rPr lang="es-ES" sz="1400" i="1" dirty="0"/>
              <a:t>Ser el lugar en el que se </a:t>
            </a:r>
            <a:r>
              <a:rPr lang="es-ES" sz="1400" b="1" i="1" dirty="0"/>
              <a:t>mejora el presente y se crea el futuro </a:t>
            </a:r>
            <a:r>
              <a:rPr lang="es-ES" sz="1400" i="1" dirty="0"/>
              <a:t>de la sociedad.”</a:t>
            </a:r>
          </a:p>
          <a:p>
            <a:pPr>
              <a:spcBef>
                <a:spcPts val="400"/>
              </a:spcBef>
            </a:pPr>
            <a:endParaRPr lang="es-ES" sz="1400" i="1" dirty="0"/>
          </a:p>
        </p:txBody>
      </p:sp>
      <p:sp>
        <p:nvSpPr>
          <p:cNvPr id="89" name="36 Rectángulo"/>
          <p:cNvSpPr>
            <a:spLocks noChangeArrowheads="1"/>
          </p:cNvSpPr>
          <p:nvPr/>
        </p:nvSpPr>
        <p:spPr bwMode="auto">
          <a:xfrm>
            <a:off x="6099880" y="1433192"/>
            <a:ext cx="1280432" cy="16255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000" tIns="27000" rIns="27000" bIns="27000" anchor="t" anchorCtr="0">
            <a:noAutofit/>
          </a:bodyPr>
          <a:lstStyle/>
          <a:p>
            <a:pPr>
              <a:spcBef>
                <a:spcPts val="900"/>
              </a:spcBef>
            </a:pPr>
            <a:r>
              <a:rPr lang="es-ES" sz="1400" i="1" dirty="0">
                <a:solidFill>
                  <a:srgbClr val="73AF14"/>
                </a:solidFill>
              </a:rPr>
              <a:t>&gt;</a:t>
            </a:r>
            <a:r>
              <a:rPr lang="es-ES" sz="1400" i="1" dirty="0"/>
              <a:t> Excelencia</a:t>
            </a:r>
          </a:p>
          <a:p>
            <a:pPr>
              <a:spcBef>
                <a:spcPts val="900"/>
              </a:spcBef>
            </a:pPr>
            <a:r>
              <a:rPr lang="es-ES" sz="1400" i="1" dirty="0">
                <a:solidFill>
                  <a:srgbClr val="73AF14"/>
                </a:solidFill>
              </a:rPr>
              <a:t>&gt;</a:t>
            </a:r>
            <a:r>
              <a:rPr lang="es-ES" sz="1400" i="1" dirty="0"/>
              <a:t> Cliente: nuestro ADN</a:t>
            </a:r>
          </a:p>
          <a:p>
            <a:pPr>
              <a:spcBef>
                <a:spcPts val="900"/>
              </a:spcBef>
            </a:pPr>
            <a:r>
              <a:rPr lang="es-ES" sz="1400" i="1" dirty="0">
                <a:solidFill>
                  <a:srgbClr val="73AF14"/>
                </a:solidFill>
              </a:rPr>
              <a:t>&gt;</a:t>
            </a:r>
            <a:r>
              <a:rPr lang="es-ES" sz="1400" i="1" dirty="0"/>
              <a:t> Compromiso social</a:t>
            </a:r>
          </a:p>
        </p:txBody>
      </p:sp>
      <p:sp>
        <p:nvSpPr>
          <p:cNvPr id="90" name="36 Rectángulo"/>
          <p:cNvSpPr>
            <a:spLocks noChangeArrowheads="1"/>
          </p:cNvSpPr>
          <p:nvPr/>
        </p:nvSpPr>
        <p:spPr bwMode="auto">
          <a:xfrm>
            <a:off x="7684056" y="1431181"/>
            <a:ext cx="1352440" cy="13395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000" tIns="27000" rIns="27000" bIns="27000" anchor="t" anchorCtr="0">
            <a:noAutofit/>
          </a:bodyPr>
          <a:lstStyle/>
          <a:p>
            <a:pPr>
              <a:spcBef>
                <a:spcPts val="900"/>
              </a:spcBef>
            </a:pPr>
            <a:r>
              <a:rPr lang="es-ES" sz="1400" i="1" dirty="0">
                <a:solidFill>
                  <a:srgbClr val="73AF14"/>
                </a:solidFill>
              </a:rPr>
              <a:t>&gt;</a:t>
            </a:r>
            <a:r>
              <a:rPr lang="es-ES" sz="1400" i="1" dirty="0"/>
              <a:t> Pasión por los retos</a:t>
            </a:r>
          </a:p>
          <a:p>
            <a:pPr>
              <a:spcBef>
                <a:spcPts val="900"/>
              </a:spcBef>
            </a:pPr>
            <a:r>
              <a:rPr lang="es-ES" sz="1400" i="1" dirty="0">
                <a:solidFill>
                  <a:srgbClr val="73AF14"/>
                </a:solidFill>
              </a:rPr>
              <a:t>&gt;</a:t>
            </a:r>
            <a:r>
              <a:rPr lang="es-ES" sz="1400" i="1" dirty="0"/>
              <a:t>Sostenibilidad</a:t>
            </a:r>
          </a:p>
          <a:p>
            <a:pPr>
              <a:spcBef>
                <a:spcPts val="900"/>
              </a:spcBef>
            </a:pPr>
            <a:r>
              <a:rPr lang="es-ES" sz="1400" i="1" dirty="0">
                <a:solidFill>
                  <a:srgbClr val="73AF14"/>
                </a:solidFill>
              </a:rPr>
              <a:t>&gt;</a:t>
            </a:r>
            <a:r>
              <a:rPr lang="es-ES" sz="1400" i="1" dirty="0"/>
              <a:t> Somos    RED</a:t>
            </a:r>
          </a:p>
        </p:txBody>
      </p:sp>
      <p:sp>
        <p:nvSpPr>
          <p:cNvPr id="29" name="Forma libre 28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Agente esencial </a:t>
            </a:r>
            <a:r>
              <a:rPr lang="es-ES" sz="1200" dirty="0">
                <a:solidFill>
                  <a:schemeClr val="tx1"/>
                </a:solidFill>
              </a:rPr>
              <a:t>para proyectos de futuro y de País</a:t>
            </a:r>
          </a:p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Infraestructuras verdes e inteligentes </a:t>
            </a:r>
            <a:r>
              <a:rPr lang="es-ES" sz="1200" dirty="0">
                <a:solidFill>
                  <a:schemeClr val="tx1"/>
                </a:solidFill>
              </a:rPr>
              <a:t>para mejorar el presente y crear el futuro</a:t>
            </a:r>
          </a:p>
        </p:txBody>
      </p:sp>
      <p:sp>
        <p:nvSpPr>
          <p:cNvPr id="31" name="Paralelogramo 30"/>
          <p:cNvSpPr/>
          <p:nvPr/>
        </p:nvSpPr>
        <p:spPr>
          <a:xfrm>
            <a:off x="416917" y="406521"/>
            <a:ext cx="325944" cy="544379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CuadroTexto 31"/>
          <p:cNvSpPr txBox="1"/>
          <p:nvPr/>
        </p:nvSpPr>
        <p:spPr>
          <a:xfrm>
            <a:off x="829588" y="606255"/>
            <a:ext cx="2230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MISIÓN</a:t>
            </a:r>
          </a:p>
        </p:txBody>
      </p:sp>
      <p:sp>
        <p:nvSpPr>
          <p:cNvPr id="33" name="Paralelogramo 32"/>
          <p:cNvSpPr/>
          <p:nvPr/>
        </p:nvSpPr>
        <p:spPr>
          <a:xfrm>
            <a:off x="6099880" y="406521"/>
            <a:ext cx="325944" cy="544379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CuadroTexto 33"/>
          <p:cNvSpPr txBox="1"/>
          <p:nvPr/>
        </p:nvSpPr>
        <p:spPr>
          <a:xfrm>
            <a:off x="6512551" y="606255"/>
            <a:ext cx="2230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VALORES</a:t>
            </a:r>
          </a:p>
        </p:txBody>
      </p:sp>
      <p:sp>
        <p:nvSpPr>
          <p:cNvPr id="35" name="Paralelogramo 34"/>
          <p:cNvSpPr/>
          <p:nvPr/>
        </p:nvSpPr>
        <p:spPr>
          <a:xfrm>
            <a:off x="3332374" y="406521"/>
            <a:ext cx="325944" cy="544379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35"/>
          <p:cNvSpPr txBox="1"/>
          <p:nvPr/>
        </p:nvSpPr>
        <p:spPr>
          <a:xfrm>
            <a:off x="3745045" y="606255"/>
            <a:ext cx="2230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VISIÓN</a:t>
            </a:r>
          </a:p>
        </p:txBody>
      </p:sp>
    </p:spTree>
    <p:extLst>
      <p:ext uri="{BB962C8B-B14F-4D97-AF65-F5344CB8AC3E}">
        <p14:creationId xmlns:p14="http://schemas.microsoft.com/office/powerpoint/2010/main" val="1802928196"/>
      </p:ext>
    </p:extLst>
  </p:cSld>
  <p:clrMapOvr>
    <a:masterClrMapping/>
  </p:clrMapOvr>
  <p:transition spd="slow">
    <p:push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-1" y="4300538"/>
            <a:ext cx="9143999" cy="5047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endParaRPr lang="en-GB" sz="1200" b="1">
              <a:solidFill>
                <a:srgbClr val="84B818"/>
              </a:solidFill>
              <a:latin typeface="Wingdings"/>
              <a:ea typeface="Wingdings"/>
              <a:cs typeface="Wingdings"/>
            </a:endParaRPr>
          </a:p>
        </p:txBody>
      </p:sp>
      <p:grpSp>
        <p:nvGrpSpPr>
          <p:cNvPr id="50" name="Grupo 49"/>
          <p:cNvGrpSpPr>
            <a:grpSpLocks noChangeAspect="1"/>
          </p:cNvGrpSpPr>
          <p:nvPr/>
        </p:nvGrpSpPr>
        <p:grpSpPr>
          <a:xfrm>
            <a:off x="6660232" y="987574"/>
            <a:ext cx="1880064" cy="1139639"/>
            <a:chOff x="186423" y="4138091"/>
            <a:chExt cx="972149" cy="589288"/>
          </a:xfrm>
        </p:grpSpPr>
        <p:sp>
          <p:nvSpPr>
            <p:cNvPr id="51" name="Trapecio 50"/>
            <p:cNvSpPr>
              <a:spLocks noChangeAspect="1"/>
            </p:cNvSpPr>
            <p:nvPr/>
          </p:nvSpPr>
          <p:spPr>
            <a:xfrm rot="5400000">
              <a:off x="298168" y="4240999"/>
              <a:ext cx="589288" cy="383471"/>
            </a:xfrm>
            <a:prstGeom prst="trapezoid">
              <a:avLst>
                <a:gd name="adj" fmla="val 28199"/>
              </a:avLst>
            </a:prstGeom>
            <a:noFill/>
            <a:ln w="10795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52" name="CuadroTexto 51"/>
            <p:cNvSpPr txBox="1"/>
            <p:nvPr/>
          </p:nvSpPr>
          <p:spPr>
            <a:xfrm>
              <a:off x="186423" y="4373262"/>
              <a:ext cx="972149" cy="190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800" b="1" dirty="0"/>
                <a:t>IMPACTAR</a:t>
              </a:r>
            </a:p>
          </p:txBody>
        </p:sp>
      </p:grpSp>
      <p:sp>
        <p:nvSpPr>
          <p:cNvPr id="60" name="TextBox 18"/>
          <p:cNvSpPr txBox="1"/>
          <p:nvPr/>
        </p:nvSpPr>
        <p:spPr>
          <a:xfrm>
            <a:off x="738814" y="3702410"/>
            <a:ext cx="2328242" cy="249401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s-ES" sz="1200" dirty="0"/>
              <a:t>Infraestructura </a:t>
            </a:r>
            <a:r>
              <a:rPr lang="es-ES" sz="1200" dirty="0" err="1"/>
              <a:t>smart</a:t>
            </a:r>
            <a:r>
              <a:rPr lang="es-ES" sz="1200" dirty="0"/>
              <a:t> y sostenible</a:t>
            </a:r>
          </a:p>
        </p:txBody>
      </p:sp>
      <p:sp>
        <p:nvSpPr>
          <p:cNvPr id="61" name="Elipse 60"/>
          <p:cNvSpPr/>
          <p:nvPr/>
        </p:nvSpPr>
        <p:spPr>
          <a:xfrm>
            <a:off x="395536" y="3688082"/>
            <a:ext cx="288000" cy="288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3" name="TextBox 18"/>
          <p:cNvSpPr txBox="1"/>
          <p:nvPr/>
        </p:nvSpPr>
        <p:spPr>
          <a:xfrm>
            <a:off x="6705029" y="2785768"/>
            <a:ext cx="1835267" cy="303230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s-ES" sz="1200" dirty="0"/>
              <a:t>Servicios diferenciales</a:t>
            </a:r>
          </a:p>
        </p:txBody>
      </p:sp>
      <p:sp>
        <p:nvSpPr>
          <p:cNvPr id="64" name="Elipse 63"/>
          <p:cNvSpPr/>
          <p:nvPr/>
        </p:nvSpPr>
        <p:spPr>
          <a:xfrm>
            <a:off x="6353954" y="2807978"/>
            <a:ext cx="288000" cy="288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66" name="Elipse 65"/>
          <p:cNvSpPr/>
          <p:nvPr/>
        </p:nvSpPr>
        <p:spPr>
          <a:xfrm>
            <a:off x="395536" y="2766767"/>
            <a:ext cx="288000" cy="288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7" name="TextBox 18"/>
          <p:cNvSpPr txBox="1"/>
          <p:nvPr/>
        </p:nvSpPr>
        <p:spPr>
          <a:xfrm>
            <a:off x="738814" y="2720361"/>
            <a:ext cx="2328242" cy="368637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s-ES" sz="1200" dirty="0"/>
              <a:t>Expansión geográfica y especialización</a:t>
            </a:r>
          </a:p>
        </p:txBody>
      </p:sp>
      <p:sp>
        <p:nvSpPr>
          <p:cNvPr id="69" name="TextBox 18"/>
          <p:cNvSpPr txBox="1"/>
          <p:nvPr/>
        </p:nvSpPr>
        <p:spPr>
          <a:xfrm>
            <a:off x="738813" y="3237159"/>
            <a:ext cx="2465035" cy="340954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s-ES" sz="1200" dirty="0"/>
              <a:t>Expansión del negocio</a:t>
            </a:r>
          </a:p>
        </p:txBody>
      </p:sp>
      <p:sp>
        <p:nvSpPr>
          <p:cNvPr id="70" name="Elipse 69"/>
          <p:cNvSpPr/>
          <p:nvPr/>
        </p:nvSpPr>
        <p:spPr>
          <a:xfrm>
            <a:off x="395536" y="3261619"/>
            <a:ext cx="288000" cy="2880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2" name="TextBox 18"/>
          <p:cNvSpPr txBox="1"/>
          <p:nvPr/>
        </p:nvSpPr>
        <p:spPr>
          <a:xfrm>
            <a:off x="3657279" y="3161665"/>
            <a:ext cx="1275084" cy="177235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s-ES" sz="1200" dirty="0"/>
              <a:t>Red de alianzas</a:t>
            </a:r>
          </a:p>
        </p:txBody>
      </p:sp>
      <p:sp>
        <p:nvSpPr>
          <p:cNvPr id="73" name="Elipse 72"/>
          <p:cNvSpPr/>
          <p:nvPr/>
        </p:nvSpPr>
        <p:spPr>
          <a:xfrm>
            <a:off x="3347896" y="3118077"/>
            <a:ext cx="288000" cy="288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5" name="TextBox 18"/>
          <p:cNvSpPr txBox="1"/>
          <p:nvPr/>
        </p:nvSpPr>
        <p:spPr>
          <a:xfrm>
            <a:off x="6705027" y="3254072"/>
            <a:ext cx="2214569" cy="182540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s-ES" sz="1200" dirty="0"/>
              <a:t>Proyección de la Marca Parke</a:t>
            </a:r>
          </a:p>
        </p:txBody>
      </p:sp>
      <p:sp>
        <p:nvSpPr>
          <p:cNvPr id="76" name="Elipse 75"/>
          <p:cNvSpPr/>
          <p:nvPr/>
        </p:nvSpPr>
        <p:spPr>
          <a:xfrm>
            <a:off x="6353954" y="3201342"/>
            <a:ext cx="288000" cy="288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8" name="TextBox 18"/>
          <p:cNvSpPr txBox="1"/>
          <p:nvPr/>
        </p:nvSpPr>
        <p:spPr>
          <a:xfrm>
            <a:off x="3642868" y="2779470"/>
            <a:ext cx="1275084" cy="177235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s-ES" sz="1200" dirty="0"/>
              <a:t>Sociedad</a:t>
            </a:r>
          </a:p>
        </p:txBody>
      </p:sp>
      <p:sp>
        <p:nvSpPr>
          <p:cNvPr id="79" name="Elipse 78"/>
          <p:cNvSpPr/>
          <p:nvPr/>
        </p:nvSpPr>
        <p:spPr>
          <a:xfrm>
            <a:off x="3347896" y="2715766"/>
            <a:ext cx="288000" cy="288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1" name="TextBox 18"/>
          <p:cNvSpPr txBox="1"/>
          <p:nvPr/>
        </p:nvSpPr>
        <p:spPr>
          <a:xfrm>
            <a:off x="3657278" y="3571558"/>
            <a:ext cx="2210865" cy="177235"/>
          </a:xfrm>
          <a:prstGeom prst="rect">
            <a:avLst/>
          </a:prstGeom>
          <a:ln>
            <a:noFill/>
          </a:ln>
        </p:spPr>
        <p:txBody>
          <a:bodyPr vert="horz" wrap="square" lIns="51435" tIns="25718" rIns="51435" bIns="25718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+mj-lt"/>
                <a:cs typeface="Georgia"/>
              </a:defRPr>
            </a:lvl1pPr>
          </a:lstStyle>
          <a:p>
            <a:pPr algn="l">
              <a:spcBef>
                <a:spcPts val="675"/>
              </a:spcBef>
            </a:pPr>
            <a:r>
              <a:rPr lang="es-ES" sz="1200" dirty="0"/>
              <a:t>Integración de un Modelo organizativo en Red</a:t>
            </a:r>
          </a:p>
        </p:txBody>
      </p:sp>
      <p:sp>
        <p:nvSpPr>
          <p:cNvPr id="82" name="Elipse 81"/>
          <p:cNvSpPr/>
          <p:nvPr/>
        </p:nvSpPr>
        <p:spPr>
          <a:xfrm>
            <a:off x="3347896" y="3520654"/>
            <a:ext cx="288000" cy="288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45" name="Grupo 44"/>
          <p:cNvGrpSpPr>
            <a:grpSpLocks noChangeAspect="1"/>
          </p:cNvGrpSpPr>
          <p:nvPr/>
        </p:nvGrpSpPr>
        <p:grpSpPr>
          <a:xfrm>
            <a:off x="3693972" y="987574"/>
            <a:ext cx="1880064" cy="1139639"/>
            <a:chOff x="186423" y="4138091"/>
            <a:chExt cx="972149" cy="589288"/>
          </a:xfrm>
        </p:grpSpPr>
        <p:sp>
          <p:nvSpPr>
            <p:cNvPr id="46" name="Trapecio 45"/>
            <p:cNvSpPr>
              <a:spLocks noChangeAspect="1"/>
            </p:cNvSpPr>
            <p:nvPr/>
          </p:nvSpPr>
          <p:spPr>
            <a:xfrm rot="5400000">
              <a:off x="298168" y="4240999"/>
              <a:ext cx="589288" cy="383471"/>
            </a:xfrm>
            <a:prstGeom prst="trapezoid">
              <a:avLst>
                <a:gd name="adj" fmla="val 28199"/>
              </a:avLst>
            </a:prstGeom>
            <a:noFill/>
            <a:ln w="1079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88" name="CuadroTexto 87"/>
            <p:cNvSpPr txBox="1"/>
            <p:nvPr/>
          </p:nvSpPr>
          <p:spPr>
            <a:xfrm>
              <a:off x="186423" y="4373262"/>
              <a:ext cx="972149" cy="190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800" b="1" dirty="0"/>
                <a:t>CONTRIBUIR</a:t>
              </a:r>
            </a:p>
          </p:txBody>
        </p:sp>
      </p:grpSp>
      <p:grpSp>
        <p:nvGrpSpPr>
          <p:cNvPr id="89" name="Grupo 88"/>
          <p:cNvGrpSpPr>
            <a:grpSpLocks noChangeAspect="1"/>
          </p:cNvGrpSpPr>
          <p:nvPr/>
        </p:nvGrpSpPr>
        <p:grpSpPr>
          <a:xfrm>
            <a:off x="702347" y="987574"/>
            <a:ext cx="1880064" cy="1139639"/>
            <a:chOff x="186423" y="4138091"/>
            <a:chExt cx="972149" cy="589288"/>
          </a:xfrm>
        </p:grpSpPr>
        <p:sp>
          <p:nvSpPr>
            <p:cNvPr id="90" name="Trapecio 89"/>
            <p:cNvSpPr>
              <a:spLocks noChangeAspect="1"/>
            </p:cNvSpPr>
            <p:nvPr/>
          </p:nvSpPr>
          <p:spPr>
            <a:xfrm rot="5400000">
              <a:off x="298168" y="4240999"/>
              <a:ext cx="589288" cy="383471"/>
            </a:xfrm>
            <a:prstGeom prst="trapezoid">
              <a:avLst>
                <a:gd name="adj" fmla="val 28199"/>
              </a:avLst>
            </a:prstGeom>
            <a:noFill/>
            <a:ln w="1079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760"/>
            </a:p>
          </p:txBody>
        </p:sp>
        <p:sp>
          <p:nvSpPr>
            <p:cNvPr id="91" name="CuadroTexto 90"/>
            <p:cNvSpPr txBox="1"/>
            <p:nvPr/>
          </p:nvSpPr>
          <p:spPr>
            <a:xfrm>
              <a:off x="186423" y="4373262"/>
              <a:ext cx="972149" cy="190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800" b="1" dirty="0"/>
                <a:t>CRECER</a:t>
              </a:r>
            </a:p>
          </p:txBody>
        </p:sp>
      </p:grpSp>
      <p:sp>
        <p:nvSpPr>
          <p:cNvPr id="34" name="Forma libre 33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8 Líneas Estratégicas, 18 iniciativas y más de 60 acciones</a:t>
            </a:r>
            <a:endParaRPr lang="es-ES" sz="1200" dirty="0">
              <a:solidFill>
                <a:schemeClr val="tx1"/>
              </a:solidFill>
            </a:endParaRPr>
          </a:p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  <a:sym typeface="Wingdings"/>
              </a:rPr>
              <a:t>Desarrollo</a:t>
            </a:r>
            <a:r>
              <a:rPr lang="es-ES" sz="1200" b="1" dirty="0">
                <a:solidFill>
                  <a:schemeClr val="tx1"/>
                </a:solidFill>
              </a:rPr>
              <a:t> </a:t>
            </a:r>
            <a:r>
              <a:rPr lang="es-ES" sz="1200" dirty="0">
                <a:solidFill>
                  <a:schemeClr val="tx1"/>
                </a:solidFill>
              </a:rPr>
              <a:t>entre 2021 y 2024</a:t>
            </a:r>
          </a:p>
        </p:txBody>
      </p:sp>
      <p:sp>
        <p:nvSpPr>
          <p:cNvPr id="36" name="Paralelogramo 35"/>
          <p:cNvSpPr/>
          <p:nvPr/>
        </p:nvSpPr>
        <p:spPr>
          <a:xfrm>
            <a:off x="416917" y="150853"/>
            <a:ext cx="325944" cy="544379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CuadroTexto 36"/>
          <p:cNvSpPr txBox="1"/>
          <p:nvPr/>
        </p:nvSpPr>
        <p:spPr>
          <a:xfrm>
            <a:off x="829588" y="350587"/>
            <a:ext cx="2230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EJES</a:t>
            </a:r>
          </a:p>
        </p:txBody>
      </p:sp>
      <p:sp>
        <p:nvSpPr>
          <p:cNvPr id="31" name="36 Rectángulo"/>
          <p:cNvSpPr>
            <a:spLocks noChangeArrowheads="1"/>
          </p:cNvSpPr>
          <p:nvPr/>
        </p:nvSpPr>
        <p:spPr bwMode="auto">
          <a:xfrm>
            <a:off x="738813" y="1563171"/>
            <a:ext cx="1941025" cy="7393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000" tIns="27000" rIns="27000" bIns="27000" anchor="ctr" anchorCtr="0">
            <a:noAutofit/>
          </a:bodyPr>
          <a:lstStyle/>
          <a:p>
            <a:pPr>
              <a:spcBef>
                <a:spcPts val="900"/>
              </a:spcBef>
            </a:pPr>
            <a:r>
              <a:rPr lang="es-ES" sz="900" dirty="0"/>
              <a:t>ordenadamente a través del fortalecimiento de unos ecosistemas más sostenibles y eficientes</a:t>
            </a:r>
          </a:p>
        </p:txBody>
      </p:sp>
      <p:sp>
        <p:nvSpPr>
          <p:cNvPr id="32" name="36 Rectángulo"/>
          <p:cNvSpPr>
            <a:spLocks noChangeArrowheads="1"/>
          </p:cNvSpPr>
          <p:nvPr/>
        </p:nvSpPr>
        <p:spPr bwMode="auto">
          <a:xfrm>
            <a:off x="3745045" y="1614572"/>
            <a:ext cx="2244115" cy="8119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000" tIns="27000" rIns="27000" bIns="27000" anchor="ctr" anchorCtr="0">
            <a:noAutofit/>
          </a:bodyPr>
          <a:lstStyle/>
          <a:p>
            <a:pPr>
              <a:spcBef>
                <a:spcPts val="900"/>
              </a:spcBef>
            </a:pPr>
            <a:r>
              <a:rPr lang="es-ES" sz="900" dirty="0"/>
              <a:t>activamente al crecimiento tecnológico, empresarial y social de Euskadi y de las empresas y personas instaladas en los campus</a:t>
            </a:r>
          </a:p>
        </p:txBody>
      </p:sp>
      <p:sp>
        <p:nvSpPr>
          <p:cNvPr id="33" name="36 Rectángulo"/>
          <p:cNvSpPr>
            <a:spLocks noChangeArrowheads="1"/>
          </p:cNvSpPr>
          <p:nvPr/>
        </p:nvSpPr>
        <p:spPr bwMode="auto">
          <a:xfrm>
            <a:off x="6739102" y="1541694"/>
            <a:ext cx="2152485" cy="8217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7000" tIns="27000" rIns="27000" bIns="27000" anchor="ctr" anchorCtr="0">
            <a:noAutofit/>
          </a:bodyPr>
          <a:lstStyle/>
          <a:p>
            <a:pPr>
              <a:spcBef>
                <a:spcPts val="900"/>
              </a:spcBef>
            </a:pPr>
            <a:r>
              <a:rPr lang="es-ES" sz="900" dirty="0"/>
              <a:t>en los ecosistemas científico tecnológicos a través de servicios diferenciales y de la marca Parke</a:t>
            </a:r>
          </a:p>
        </p:txBody>
      </p:sp>
    </p:spTree>
    <p:extLst>
      <p:ext uri="{BB962C8B-B14F-4D97-AF65-F5344CB8AC3E}">
        <p14:creationId xmlns:p14="http://schemas.microsoft.com/office/powerpoint/2010/main" val="3223649246"/>
      </p:ext>
    </p:extLst>
  </p:cSld>
  <p:clrMapOvr>
    <a:masterClrMapping/>
  </p:clrMapOvr>
  <p:transition spd="slow">
    <p:push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n 296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79194" y="1727977"/>
            <a:ext cx="1607465" cy="1188000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3325130" y="1151913"/>
            <a:ext cx="2520000" cy="2520000"/>
          </a:xfrm>
          <a:prstGeom prst="ellipse">
            <a:avLst/>
          </a:prstGeom>
          <a:noFill/>
          <a:ln w="1016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ES" sz="1800"/>
          </a:p>
        </p:txBody>
      </p:sp>
      <p:sp>
        <p:nvSpPr>
          <p:cNvPr id="3" name="Elipse 2"/>
          <p:cNvSpPr/>
          <p:nvPr/>
        </p:nvSpPr>
        <p:spPr>
          <a:xfrm>
            <a:off x="4402905" y="951275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ES" sz="1800"/>
          </a:p>
        </p:txBody>
      </p:sp>
      <p:sp>
        <p:nvSpPr>
          <p:cNvPr id="299" name="Elipse 298"/>
          <p:cNvSpPr/>
          <p:nvPr/>
        </p:nvSpPr>
        <p:spPr>
          <a:xfrm>
            <a:off x="5418804" y="1483871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ES" sz="1800"/>
          </a:p>
        </p:txBody>
      </p:sp>
      <p:sp>
        <p:nvSpPr>
          <p:cNvPr id="4" name="CuadroTexto 3"/>
          <p:cNvSpPr txBox="1"/>
          <p:nvPr/>
        </p:nvSpPr>
        <p:spPr>
          <a:xfrm>
            <a:off x="3604137" y="204917"/>
            <a:ext cx="2376265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ES" sz="1100" b="1" dirty="0"/>
              <a:t>Expansión geográfica</a:t>
            </a:r>
            <a:r>
              <a:rPr lang="es-ES" sz="1100" dirty="0"/>
              <a:t>: 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s-ES" sz="1100" dirty="0"/>
              <a:t>PTA crecimiento de 740.000 m</a:t>
            </a:r>
            <a:r>
              <a:rPr lang="es-ES" sz="1100" baseline="30000" dirty="0"/>
              <a:t>2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s-ES" sz="1100" dirty="0"/>
              <a:t>PCTB crecimiento de 200.000 m</a:t>
            </a:r>
            <a:r>
              <a:rPr lang="es-ES" sz="1100" baseline="30000" dirty="0"/>
              <a:t>2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s-ES" sz="1100" dirty="0"/>
              <a:t>PCTG crecimiento de 40.000</a:t>
            </a:r>
            <a:r>
              <a:rPr lang="es-ES" sz="1100" dirty="0">
                <a:solidFill>
                  <a:srgbClr val="FF0000"/>
                </a:solidFill>
              </a:rPr>
              <a:t> </a:t>
            </a:r>
            <a:r>
              <a:rPr lang="es-ES" sz="1100" dirty="0"/>
              <a:t>m</a:t>
            </a:r>
            <a:r>
              <a:rPr lang="es-ES" sz="1100" baseline="30000" dirty="0"/>
              <a:t>2</a:t>
            </a:r>
          </a:p>
        </p:txBody>
      </p:sp>
      <p:sp>
        <p:nvSpPr>
          <p:cNvPr id="301" name="CuadroTexto 300"/>
          <p:cNvSpPr txBox="1"/>
          <p:nvPr/>
        </p:nvSpPr>
        <p:spPr>
          <a:xfrm>
            <a:off x="739819" y="1439437"/>
            <a:ext cx="2429708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ES" sz="1100" b="1" dirty="0"/>
              <a:t>Expansión del negocio</a:t>
            </a:r>
            <a:r>
              <a:rPr lang="es-ES" sz="1100" dirty="0"/>
              <a:t>, con un objetivo de facturación de 95 M€ en el periodo 2021-2024</a:t>
            </a:r>
          </a:p>
          <a:p>
            <a:pPr marL="214313" indent="-214313">
              <a:buFont typeface="Arial"/>
              <a:buChar char="•"/>
            </a:pPr>
            <a:r>
              <a:rPr lang="es-ES" sz="1100" dirty="0"/>
              <a:t>PTA - 5 M€ </a:t>
            </a:r>
          </a:p>
          <a:p>
            <a:pPr marL="214313" indent="-214313">
              <a:buFont typeface="Arial"/>
              <a:buChar char="•"/>
            </a:pPr>
            <a:r>
              <a:rPr lang="es-ES" sz="1100" dirty="0"/>
              <a:t>PCTB - 65 M€</a:t>
            </a:r>
          </a:p>
          <a:p>
            <a:pPr marL="214313" indent="-214313">
              <a:buFont typeface="Arial"/>
              <a:buChar char="•"/>
            </a:pPr>
            <a:r>
              <a:rPr lang="es-ES" sz="1100" dirty="0"/>
              <a:t>PCTG - 24,5 M€</a:t>
            </a:r>
          </a:p>
        </p:txBody>
      </p:sp>
      <p:sp>
        <p:nvSpPr>
          <p:cNvPr id="303" name="Elipse 302"/>
          <p:cNvSpPr/>
          <p:nvPr/>
        </p:nvSpPr>
        <p:spPr>
          <a:xfrm>
            <a:off x="5598345" y="2696904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ES" sz="1800"/>
          </a:p>
        </p:txBody>
      </p:sp>
      <p:sp>
        <p:nvSpPr>
          <p:cNvPr id="304" name="CuadroTexto 303"/>
          <p:cNvSpPr txBox="1"/>
          <p:nvPr/>
        </p:nvSpPr>
        <p:spPr>
          <a:xfrm>
            <a:off x="6143402" y="2707522"/>
            <a:ext cx="2745213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ES" sz="1100" dirty="0"/>
              <a:t>Una </a:t>
            </a:r>
            <a:r>
              <a:rPr lang="es-ES" sz="1100" b="1" dirty="0"/>
              <a:t>inversión</a:t>
            </a:r>
            <a:r>
              <a:rPr lang="es-ES" sz="1100" dirty="0"/>
              <a:t> estimada de </a:t>
            </a:r>
            <a:r>
              <a:rPr lang="es-ES" sz="1100" dirty="0">
                <a:solidFill>
                  <a:srgbClr val="000000"/>
                </a:solidFill>
              </a:rPr>
              <a:t>126</a:t>
            </a:r>
            <a:r>
              <a:rPr lang="es-ES" sz="1100" dirty="0"/>
              <a:t>M€ en el periodo 2021-2024</a:t>
            </a:r>
          </a:p>
          <a:p>
            <a:pPr marL="214313" indent="-214313">
              <a:buFont typeface="Arial"/>
              <a:buChar char="•"/>
            </a:pPr>
            <a:r>
              <a:rPr lang="es-ES" sz="1100" dirty="0"/>
              <a:t>PTA – 10,2 M€</a:t>
            </a:r>
          </a:p>
          <a:p>
            <a:pPr marL="214313" indent="-214313">
              <a:buFont typeface="Arial"/>
              <a:buChar char="•"/>
            </a:pPr>
            <a:r>
              <a:rPr lang="es-ES" sz="1100" dirty="0"/>
              <a:t>PCTB – 85 M€</a:t>
            </a:r>
          </a:p>
          <a:p>
            <a:pPr marL="214313" indent="-214313">
              <a:buFont typeface="Arial"/>
              <a:buChar char="•"/>
            </a:pPr>
            <a:r>
              <a:rPr lang="es-ES" sz="1100" dirty="0"/>
              <a:t>PCTG – 30,9 M€</a:t>
            </a:r>
            <a:endParaRPr lang="es-ES" sz="800" dirty="0"/>
          </a:p>
        </p:txBody>
      </p:sp>
      <p:pic>
        <p:nvPicPr>
          <p:cNvPr id="306" name="Imagen 3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228" y="2768924"/>
            <a:ext cx="210484" cy="216000"/>
          </a:xfrm>
          <a:prstGeom prst="rect">
            <a:avLst/>
          </a:prstGeom>
        </p:spPr>
      </p:pic>
      <p:sp>
        <p:nvSpPr>
          <p:cNvPr id="307" name="Elipse 306"/>
          <p:cNvSpPr/>
          <p:nvPr/>
        </p:nvSpPr>
        <p:spPr>
          <a:xfrm>
            <a:off x="4483458" y="3511025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ES" sz="1800"/>
          </a:p>
        </p:txBody>
      </p:sp>
      <p:sp>
        <p:nvSpPr>
          <p:cNvPr id="308" name="CuadroTexto 307"/>
          <p:cNvSpPr txBox="1"/>
          <p:nvPr/>
        </p:nvSpPr>
        <p:spPr>
          <a:xfrm>
            <a:off x="739818" y="2756454"/>
            <a:ext cx="2667099" cy="82330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ES" sz="1100" b="1" dirty="0"/>
              <a:t>Parke Verde</a:t>
            </a:r>
            <a:r>
              <a:rPr lang="es-ES" sz="1100" dirty="0"/>
              <a:t>: invertiremos </a:t>
            </a:r>
            <a:r>
              <a:rPr lang="es-ES" sz="1100" dirty="0">
                <a:solidFill>
                  <a:srgbClr val="000000"/>
                </a:solidFill>
              </a:rPr>
              <a:t>17</a:t>
            </a:r>
            <a:r>
              <a:rPr lang="es-ES" sz="11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1100" dirty="0"/>
              <a:t>millones en transición energética para buscar la autosuficiencia energética en 2035</a:t>
            </a:r>
          </a:p>
          <a:p>
            <a:r>
              <a:rPr lang="es-ES" sz="1100" dirty="0"/>
              <a:t>Nº edificios: 35</a:t>
            </a:r>
            <a:endParaRPr lang="es-ES" sz="1100" dirty="0">
              <a:solidFill>
                <a:schemeClr val="accent5">
                  <a:lumMod val="75000"/>
                </a:schemeClr>
              </a:solidFill>
            </a:endParaRPr>
          </a:p>
          <a:p>
            <a:pPr marL="214313" indent="-214313">
              <a:buFont typeface="Arial"/>
              <a:buChar char="•"/>
            </a:pPr>
            <a:endParaRPr lang="es-ES" sz="500" dirty="0"/>
          </a:p>
        </p:txBody>
      </p:sp>
      <p:sp>
        <p:nvSpPr>
          <p:cNvPr id="311" name="Elipse 310"/>
          <p:cNvSpPr/>
          <p:nvPr/>
        </p:nvSpPr>
        <p:spPr>
          <a:xfrm>
            <a:off x="3230205" y="2696904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ES" sz="1800"/>
          </a:p>
        </p:txBody>
      </p:sp>
      <p:sp>
        <p:nvSpPr>
          <p:cNvPr id="316" name="Elipse 315"/>
          <p:cNvSpPr/>
          <p:nvPr/>
        </p:nvSpPr>
        <p:spPr>
          <a:xfrm>
            <a:off x="3375822" y="1491255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ES" sz="1800"/>
          </a:p>
        </p:txBody>
      </p:sp>
      <p:sp>
        <p:nvSpPr>
          <p:cNvPr id="317" name="CuadroTexto 316"/>
          <p:cNvSpPr txBox="1"/>
          <p:nvPr/>
        </p:nvSpPr>
        <p:spPr>
          <a:xfrm>
            <a:off x="2486743" y="3895941"/>
            <a:ext cx="4358099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ES" sz="1100" b="1" dirty="0"/>
              <a:t>Parke Smart</a:t>
            </a:r>
            <a:r>
              <a:rPr lang="es-ES" sz="1100" dirty="0"/>
              <a:t>, apostando por Parques Smart 5G y entornos ciberseguros</a:t>
            </a:r>
            <a:endParaRPr lang="es-ES" sz="800" dirty="0"/>
          </a:p>
        </p:txBody>
      </p:sp>
      <p:pic>
        <p:nvPicPr>
          <p:cNvPr id="321" name="Imagen 63">
            <a:extLst>
              <a:ext uri="{FF2B5EF4-FFF2-40B4-BE49-F238E27FC236}">
                <a16:creationId xmlns:a16="http://schemas.microsoft.com/office/drawing/2014/main" id="{DBC409C9-4D45-6A44-8B38-78151878B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032" y="981429"/>
            <a:ext cx="270288" cy="288000"/>
          </a:xfrm>
          <a:prstGeom prst="rect">
            <a:avLst/>
          </a:prstGeom>
        </p:spPr>
      </p:pic>
      <p:pic>
        <p:nvPicPr>
          <p:cNvPr id="298" name="Imagen 29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265" y="1527306"/>
            <a:ext cx="260162" cy="252000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6143403" y="1439437"/>
            <a:ext cx="2683730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ES" sz="1100" b="1" dirty="0"/>
              <a:t>5 nuevos edificios</a:t>
            </a:r>
            <a:r>
              <a:rPr lang="es-ES" sz="1100" dirty="0"/>
              <a:t>, que representarán un crecimiento de 45.000 m</a:t>
            </a:r>
            <a:r>
              <a:rPr lang="es-ES" sz="1100" baseline="30000" dirty="0"/>
              <a:t>2 </a:t>
            </a:r>
            <a:r>
              <a:rPr lang="es-ES" sz="1100" dirty="0"/>
              <a:t> en nuevas infraestructuras</a:t>
            </a:r>
          </a:p>
          <a:p>
            <a:pPr marL="214313" indent="-214313">
              <a:buFont typeface="Arial"/>
              <a:buChar char="•"/>
            </a:pPr>
            <a:r>
              <a:rPr lang="es-ES" sz="1100" dirty="0"/>
              <a:t>PCTB – 3 edificios</a:t>
            </a:r>
            <a:endParaRPr lang="es-ES" sz="1100" baseline="30000" dirty="0"/>
          </a:p>
          <a:p>
            <a:pPr marL="214313" indent="-214313">
              <a:buFont typeface="Arial"/>
              <a:buChar char="•"/>
            </a:pPr>
            <a:r>
              <a:rPr lang="es-ES" sz="1100" dirty="0"/>
              <a:t>PCTG – 2 edificios</a:t>
            </a:r>
            <a:endParaRPr lang="es-ES" sz="1100" baseline="30000" dirty="0"/>
          </a:p>
        </p:txBody>
      </p:sp>
      <p:pic>
        <p:nvPicPr>
          <p:cNvPr id="310" name="Imagen 83">
            <a:extLst>
              <a:ext uri="{FF2B5EF4-FFF2-40B4-BE49-F238E27FC236}">
                <a16:creationId xmlns:a16="http://schemas.microsoft.com/office/drawing/2014/main" id="{6367C658-1A1A-E54E-B0EC-90D5802220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6949" y="2742016"/>
            <a:ext cx="255309" cy="252000"/>
          </a:xfrm>
          <a:prstGeom prst="rect">
            <a:avLst/>
          </a:prstGeom>
        </p:spPr>
      </p:pic>
      <p:pic>
        <p:nvPicPr>
          <p:cNvPr id="302" name="Imagen 3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5103" y="1548411"/>
            <a:ext cx="234903" cy="28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7762" y="3637397"/>
            <a:ext cx="243354" cy="129861"/>
          </a:xfrm>
          <a:prstGeom prst="rect">
            <a:avLst/>
          </a:prstGeom>
        </p:spPr>
      </p:pic>
      <p:sp>
        <p:nvSpPr>
          <p:cNvPr id="27" name="Forma libre 26"/>
          <p:cNvSpPr/>
          <p:nvPr/>
        </p:nvSpPr>
        <p:spPr>
          <a:xfrm>
            <a:off x="1" y="4300539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34290" rIns="1332000" bIns="34290" rtlCol="0" anchor="ctr">
            <a:noAutofit/>
          </a:bodyPr>
          <a:lstStyle/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Nuevas empresas: + 160</a:t>
            </a:r>
            <a:endParaRPr lang="es-ES" sz="1200" b="1" dirty="0">
              <a:solidFill>
                <a:srgbClr val="84B818"/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La RPTE visualiza un esfuerzo y evolución en parámetros esenciales</a:t>
            </a:r>
            <a:endParaRPr lang="es-ES" sz="1200" dirty="0">
              <a:solidFill>
                <a:schemeClr val="tx1"/>
              </a:solidFill>
            </a:endParaRPr>
          </a:p>
        </p:txBody>
      </p:sp>
      <p:grpSp>
        <p:nvGrpSpPr>
          <p:cNvPr id="29" name="Grupo 88"/>
          <p:cNvGrpSpPr>
            <a:grpSpLocks noChangeAspect="1"/>
          </p:cNvGrpSpPr>
          <p:nvPr/>
        </p:nvGrpSpPr>
        <p:grpSpPr>
          <a:xfrm>
            <a:off x="456264" y="217029"/>
            <a:ext cx="1880064" cy="1139639"/>
            <a:chOff x="291551" y="4138091"/>
            <a:chExt cx="972149" cy="589288"/>
          </a:xfrm>
        </p:grpSpPr>
        <p:sp>
          <p:nvSpPr>
            <p:cNvPr id="30" name="Trapecio 29"/>
            <p:cNvSpPr>
              <a:spLocks noChangeAspect="1"/>
            </p:cNvSpPr>
            <p:nvPr/>
          </p:nvSpPr>
          <p:spPr>
            <a:xfrm rot="5400000">
              <a:off x="298168" y="4240999"/>
              <a:ext cx="589288" cy="383471"/>
            </a:xfrm>
            <a:prstGeom prst="trapezoid">
              <a:avLst>
                <a:gd name="adj" fmla="val 28199"/>
              </a:avLst>
            </a:prstGeom>
            <a:noFill/>
            <a:ln w="1079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800"/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291551" y="4372276"/>
              <a:ext cx="972149" cy="2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>
                  <a:latin typeface="Avenir Heavy"/>
                  <a:cs typeface="Avenir Heavy"/>
                </a:rPr>
                <a:t>CRECER</a:t>
              </a:r>
            </a:p>
          </p:txBody>
        </p:sp>
      </p:grpSp>
      <p:sp>
        <p:nvSpPr>
          <p:cNvPr id="26" name="Paralelogramo 25"/>
          <p:cNvSpPr/>
          <p:nvPr/>
        </p:nvSpPr>
        <p:spPr>
          <a:xfrm>
            <a:off x="3461774" y="191547"/>
            <a:ext cx="122635" cy="204820"/>
          </a:xfrm>
          <a:prstGeom prst="parallelogram">
            <a:avLst/>
          </a:prstGeom>
          <a:solidFill>
            <a:srgbClr val="73AF14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ES" sz="1800"/>
          </a:p>
        </p:txBody>
      </p:sp>
      <p:sp>
        <p:nvSpPr>
          <p:cNvPr id="28" name="Paralelogramo 27"/>
          <p:cNvSpPr/>
          <p:nvPr/>
        </p:nvSpPr>
        <p:spPr>
          <a:xfrm>
            <a:off x="564841" y="1452453"/>
            <a:ext cx="122635" cy="204820"/>
          </a:xfrm>
          <a:prstGeom prst="parallelogram">
            <a:avLst/>
          </a:prstGeom>
          <a:solidFill>
            <a:srgbClr val="73AF14"/>
          </a:solidFill>
          <a:ln>
            <a:solidFill>
              <a:srgbClr val="FF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ES" sz="1800"/>
          </a:p>
        </p:txBody>
      </p:sp>
      <p:sp>
        <p:nvSpPr>
          <p:cNvPr id="32" name="Paralelogramo 31"/>
          <p:cNvSpPr/>
          <p:nvPr/>
        </p:nvSpPr>
        <p:spPr>
          <a:xfrm>
            <a:off x="564841" y="2745807"/>
            <a:ext cx="122635" cy="204820"/>
          </a:xfrm>
          <a:prstGeom prst="parallelogram">
            <a:avLst/>
          </a:prstGeom>
          <a:solidFill>
            <a:srgbClr val="73AF14"/>
          </a:solidFill>
          <a:ln>
            <a:solidFill>
              <a:srgbClr val="FF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ES" sz="1800"/>
          </a:p>
        </p:txBody>
      </p:sp>
      <p:sp>
        <p:nvSpPr>
          <p:cNvPr id="33" name="Paralelogramo 32"/>
          <p:cNvSpPr/>
          <p:nvPr/>
        </p:nvSpPr>
        <p:spPr>
          <a:xfrm>
            <a:off x="6012161" y="1523382"/>
            <a:ext cx="122635" cy="204820"/>
          </a:xfrm>
          <a:prstGeom prst="parallelogram">
            <a:avLst/>
          </a:prstGeom>
          <a:solidFill>
            <a:srgbClr val="73AF14"/>
          </a:solidFill>
          <a:ln>
            <a:solidFill>
              <a:srgbClr val="FF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ES" sz="1800"/>
          </a:p>
        </p:txBody>
      </p:sp>
      <p:sp>
        <p:nvSpPr>
          <p:cNvPr id="34" name="Paralelogramo 33"/>
          <p:cNvSpPr/>
          <p:nvPr/>
        </p:nvSpPr>
        <p:spPr>
          <a:xfrm>
            <a:off x="6012161" y="2749308"/>
            <a:ext cx="122635" cy="204820"/>
          </a:xfrm>
          <a:prstGeom prst="parallelogram">
            <a:avLst/>
          </a:prstGeom>
          <a:solidFill>
            <a:srgbClr val="73AF14"/>
          </a:solidFill>
          <a:ln>
            <a:solidFill>
              <a:srgbClr val="FF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ES" sz="1800"/>
          </a:p>
        </p:txBody>
      </p:sp>
      <p:sp>
        <p:nvSpPr>
          <p:cNvPr id="35" name="Paralelogramo 34"/>
          <p:cNvSpPr/>
          <p:nvPr/>
        </p:nvSpPr>
        <p:spPr>
          <a:xfrm>
            <a:off x="2393307" y="3904779"/>
            <a:ext cx="122635" cy="204820"/>
          </a:xfrm>
          <a:prstGeom prst="parallelogram">
            <a:avLst/>
          </a:prstGeom>
          <a:solidFill>
            <a:srgbClr val="73AF14"/>
          </a:solidFill>
          <a:ln>
            <a:solidFill>
              <a:srgbClr val="FF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2687989849"/>
      </p:ext>
    </p:extLst>
  </p:cSld>
  <p:clrMapOvr>
    <a:masterClrMapping/>
  </p:clrMapOvr>
  <p:transition spd="slow">
    <p:push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bre 12"/>
          <p:cNvSpPr/>
          <p:nvPr/>
        </p:nvSpPr>
        <p:spPr>
          <a:xfrm>
            <a:off x="0" y="4351801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 6 Campus</a:t>
            </a:r>
            <a:r>
              <a:rPr lang="es-ES" sz="1200" dirty="0">
                <a:solidFill>
                  <a:schemeClr val="tx1"/>
                </a:solidFill>
              </a:rPr>
              <a:t> y </a:t>
            </a:r>
            <a:r>
              <a:rPr lang="es-ES" sz="1200" b="1" dirty="0">
                <a:solidFill>
                  <a:schemeClr val="tx1"/>
                </a:solidFill>
              </a:rPr>
              <a:t>3</a:t>
            </a:r>
            <a:r>
              <a:rPr lang="es-ES" sz="1200" dirty="0">
                <a:solidFill>
                  <a:schemeClr val="tx1"/>
                </a:solidFill>
              </a:rPr>
              <a:t> </a:t>
            </a:r>
            <a:r>
              <a:rPr lang="es-ES" sz="1200" b="1" dirty="0">
                <a:solidFill>
                  <a:schemeClr val="tx1"/>
                </a:solidFill>
              </a:rPr>
              <a:t>ampliaciones</a:t>
            </a:r>
            <a:r>
              <a:rPr lang="es-ES" sz="1200" dirty="0">
                <a:solidFill>
                  <a:schemeClr val="tx1"/>
                </a:solidFill>
              </a:rPr>
              <a:t> previstas</a:t>
            </a:r>
          </a:p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2 Campus</a:t>
            </a:r>
            <a:r>
              <a:rPr lang="es-ES" sz="1200" dirty="0">
                <a:solidFill>
                  <a:schemeClr val="tx1"/>
                </a:solidFill>
              </a:rPr>
              <a:t> </a:t>
            </a:r>
            <a:r>
              <a:rPr lang="es-ES" sz="1200" b="1" dirty="0">
                <a:solidFill>
                  <a:schemeClr val="tx1"/>
                </a:solidFill>
              </a:rPr>
              <a:t>adheridos </a:t>
            </a:r>
            <a:r>
              <a:rPr lang="es-ES" sz="1200" dirty="0">
                <a:solidFill>
                  <a:schemeClr val="tx1"/>
                </a:solidFill>
              </a:rPr>
              <a:t>hasta el momento: </a:t>
            </a:r>
            <a:r>
              <a:rPr lang="es-ES" sz="1200" dirty="0" err="1">
                <a:solidFill>
                  <a:schemeClr val="tx1"/>
                </a:solidFill>
              </a:rPr>
              <a:t>Eibar</a:t>
            </a:r>
            <a:r>
              <a:rPr lang="es-ES" sz="1200" dirty="0">
                <a:solidFill>
                  <a:schemeClr val="tx1"/>
                </a:solidFill>
              </a:rPr>
              <a:t> y Polo </a:t>
            </a:r>
            <a:r>
              <a:rPr lang="es-ES" sz="1200" dirty="0" err="1">
                <a:solidFill>
                  <a:schemeClr val="tx1"/>
                </a:solidFill>
              </a:rPr>
              <a:t>Garaia</a:t>
            </a:r>
            <a:endParaRPr lang="es-ES" sz="1200" dirty="0">
              <a:solidFill>
                <a:schemeClr val="tx1"/>
              </a:solidFill>
            </a:endParaRPr>
          </a:p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b="1" dirty="0">
                <a:solidFill>
                  <a:schemeClr val="tx1"/>
                </a:solidFill>
              </a:rPr>
              <a:t>4 nuevos Campus</a:t>
            </a:r>
            <a:r>
              <a:rPr lang="es-ES" sz="1200" dirty="0">
                <a:solidFill>
                  <a:schemeClr val="tx1"/>
                </a:solidFill>
              </a:rPr>
              <a:t> proyectados en la CAPV</a:t>
            </a:r>
          </a:p>
        </p:txBody>
      </p:sp>
      <p:graphicFrame>
        <p:nvGraphicFramePr>
          <p:cNvPr id="8" name="Objeto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8" name="Objeto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/>
          <p:cNvSpPr/>
          <p:nvPr>
            <p:custDataLst>
              <p:tags r:id="rId2"/>
            </p:custDataLst>
          </p:nvPr>
        </p:nvSpPr>
        <p:spPr>
          <a:xfrm>
            <a:off x="1" y="1"/>
            <a:ext cx="158750" cy="158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343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s-ES" sz="2400" dirty="0">
              <a:solidFill>
                <a:srgbClr val="1A3B47"/>
              </a:solidFill>
              <a:latin typeface="Playfair Display" panose="00000500000000000000" pitchFamily="2" charset="0"/>
              <a:sym typeface="Playfair Display" panose="00000500000000000000" pitchFamily="2" charset="0"/>
            </a:endParaRPr>
          </a:p>
        </p:txBody>
      </p:sp>
      <p:sp>
        <p:nvSpPr>
          <p:cNvPr id="17" name="Paralelogramo 16"/>
          <p:cNvSpPr/>
          <p:nvPr/>
        </p:nvSpPr>
        <p:spPr>
          <a:xfrm>
            <a:off x="416917" y="150853"/>
            <a:ext cx="325944" cy="544379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829588" y="350587"/>
            <a:ext cx="3382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CAMPUS DE LA RPTE</a:t>
            </a:r>
          </a:p>
        </p:txBody>
      </p:sp>
      <p:pic>
        <p:nvPicPr>
          <p:cNvPr id="39" name="Imagen 38" descr="Un edificio de fondo&#10;&#10;Descripción generada automáticamente">
            <a:extLst>
              <a:ext uri="{FF2B5EF4-FFF2-40B4-BE49-F238E27FC236}">
                <a16:creationId xmlns:a16="http://schemas.microsoft.com/office/drawing/2014/main" id="{E0D1D8CD-2DBA-46F3-B39E-80674113F6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83157"/>
            <a:ext cx="1215558" cy="733290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18626"/>
            <a:ext cx="2774366" cy="221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 descr="D:\_TRABAJANDO DISCO DURO\MIRAMÓN\LOGOTIPOS PARKE MIRAMON\LOGOS TODOS\2019-08_Logos_Parke_kolorea\2019-08_logos_carpetas_Parke\Logos -Red - unificados\Marca A\EUS\png\Parke-A-pos-color-eu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36" y="3535076"/>
            <a:ext cx="1016264" cy="50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1 Elipse"/>
          <p:cNvSpPr/>
          <p:nvPr/>
        </p:nvSpPr>
        <p:spPr>
          <a:xfrm>
            <a:off x="4692024" y="2187718"/>
            <a:ext cx="96000" cy="96000"/>
          </a:xfrm>
          <a:prstGeom prst="ellipse">
            <a:avLst/>
          </a:prstGeom>
          <a:solidFill>
            <a:srgbClr val="C4D600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sp>
        <p:nvSpPr>
          <p:cNvPr id="46" name="24 Elipse"/>
          <p:cNvSpPr/>
          <p:nvPr/>
        </p:nvSpPr>
        <p:spPr>
          <a:xfrm>
            <a:off x="4476000" y="2211710"/>
            <a:ext cx="96000" cy="96000"/>
          </a:xfrm>
          <a:prstGeom prst="ellipse">
            <a:avLst/>
          </a:prstGeom>
          <a:solidFill>
            <a:srgbClr val="C4D600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sp>
        <p:nvSpPr>
          <p:cNvPr id="47" name="25 Elipse"/>
          <p:cNvSpPr/>
          <p:nvPr/>
        </p:nvSpPr>
        <p:spPr>
          <a:xfrm>
            <a:off x="4331984" y="2187718"/>
            <a:ext cx="96000" cy="96000"/>
          </a:xfrm>
          <a:prstGeom prst="ellipse">
            <a:avLst/>
          </a:prstGeom>
          <a:solidFill>
            <a:srgbClr val="C4D600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sp>
        <p:nvSpPr>
          <p:cNvPr id="48" name="26 Elipse"/>
          <p:cNvSpPr/>
          <p:nvPr/>
        </p:nvSpPr>
        <p:spPr>
          <a:xfrm>
            <a:off x="6204192" y="2547758"/>
            <a:ext cx="96000" cy="96000"/>
          </a:xfrm>
          <a:prstGeom prst="ellipse">
            <a:avLst/>
          </a:prstGeom>
          <a:solidFill>
            <a:srgbClr val="C4D600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sp>
        <p:nvSpPr>
          <p:cNvPr id="49" name="27 Elipse"/>
          <p:cNvSpPr/>
          <p:nvPr/>
        </p:nvSpPr>
        <p:spPr>
          <a:xfrm>
            <a:off x="5484112" y="2691774"/>
            <a:ext cx="96000" cy="96000"/>
          </a:xfrm>
          <a:prstGeom prst="ellipse">
            <a:avLst/>
          </a:prstGeom>
          <a:solidFill>
            <a:srgbClr val="008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sp>
        <p:nvSpPr>
          <p:cNvPr id="50" name="28 Elipse"/>
          <p:cNvSpPr/>
          <p:nvPr/>
        </p:nvSpPr>
        <p:spPr>
          <a:xfrm>
            <a:off x="5364088" y="2787774"/>
            <a:ext cx="96000" cy="96000"/>
          </a:xfrm>
          <a:prstGeom prst="ellipse">
            <a:avLst/>
          </a:prstGeom>
          <a:solidFill>
            <a:srgbClr val="008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cxnSp>
        <p:nvCxnSpPr>
          <p:cNvPr id="51" name="5 Conector angular"/>
          <p:cNvCxnSpPr>
            <a:stCxn id="48" idx="0"/>
            <a:endCxn id="70" idx="1"/>
          </p:cNvCxnSpPr>
          <p:nvPr/>
        </p:nvCxnSpPr>
        <p:spPr>
          <a:xfrm rot="5400000" flipH="1" flipV="1">
            <a:off x="6661995" y="1689427"/>
            <a:ext cx="448528" cy="1268134"/>
          </a:xfrm>
          <a:prstGeom prst="bentConnector2">
            <a:avLst/>
          </a:prstGeom>
          <a:ln>
            <a:solidFill>
              <a:srgbClr val="C4D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37 Conector angular"/>
          <p:cNvCxnSpPr>
            <a:stCxn id="45" idx="0"/>
            <a:endCxn id="69" idx="2"/>
          </p:cNvCxnSpPr>
          <p:nvPr/>
        </p:nvCxnSpPr>
        <p:spPr>
          <a:xfrm rot="5400000" flipH="1" flipV="1">
            <a:off x="5009026" y="1654676"/>
            <a:ext cx="264040" cy="802045"/>
          </a:xfrm>
          <a:prstGeom prst="bentConnector3">
            <a:avLst>
              <a:gd name="adj1" fmla="val 50000"/>
            </a:avLst>
          </a:prstGeom>
          <a:ln>
            <a:solidFill>
              <a:srgbClr val="C4D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2056 Conector angular"/>
          <p:cNvCxnSpPr>
            <a:stCxn id="46" idx="0"/>
            <a:endCxn id="39" idx="2"/>
          </p:cNvCxnSpPr>
          <p:nvPr/>
        </p:nvCxnSpPr>
        <p:spPr>
          <a:xfrm rot="16200000" flipV="1">
            <a:off x="4128195" y="1815904"/>
            <a:ext cx="295263" cy="496349"/>
          </a:xfrm>
          <a:prstGeom prst="bentConnector3">
            <a:avLst>
              <a:gd name="adj1" fmla="val 50000"/>
            </a:avLst>
          </a:prstGeom>
          <a:ln>
            <a:solidFill>
              <a:srgbClr val="C4D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2061 Conector angular"/>
          <p:cNvCxnSpPr>
            <a:stCxn id="47" idx="4"/>
            <a:endCxn id="65" idx="3"/>
          </p:cNvCxnSpPr>
          <p:nvPr/>
        </p:nvCxnSpPr>
        <p:spPr>
          <a:xfrm rot="5400000">
            <a:off x="3561417" y="1944009"/>
            <a:ext cx="478859" cy="1158276"/>
          </a:xfrm>
          <a:prstGeom prst="bentConnector2">
            <a:avLst/>
          </a:prstGeom>
          <a:ln>
            <a:solidFill>
              <a:srgbClr val="C4D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66 Elipse"/>
          <p:cNvSpPr/>
          <p:nvPr/>
        </p:nvSpPr>
        <p:spPr>
          <a:xfrm>
            <a:off x="4836040" y="3267838"/>
            <a:ext cx="96000" cy="96000"/>
          </a:xfrm>
          <a:prstGeom prst="ellipse">
            <a:avLst/>
          </a:prstGeom>
          <a:solidFill>
            <a:srgbClr val="C4D600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cxnSp>
        <p:nvCxnSpPr>
          <p:cNvPr id="58" name="2071 Conector angular"/>
          <p:cNvCxnSpPr>
            <a:stCxn id="57" idx="4"/>
            <a:endCxn id="68" idx="3"/>
          </p:cNvCxnSpPr>
          <p:nvPr/>
        </p:nvCxnSpPr>
        <p:spPr>
          <a:xfrm rot="5400000">
            <a:off x="3823191" y="2752689"/>
            <a:ext cx="449700" cy="1671998"/>
          </a:xfrm>
          <a:prstGeom prst="bentConnector2">
            <a:avLst/>
          </a:prstGeom>
          <a:ln>
            <a:solidFill>
              <a:srgbClr val="C4D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76 CuadroTexto"/>
          <p:cNvSpPr txBox="1"/>
          <p:nvPr/>
        </p:nvSpPr>
        <p:spPr>
          <a:xfrm>
            <a:off x="4902652" y="915566"/>
            <a:ext cx="134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Zamudio / Derio</a:t>
            </a:r>
          </a:p>
        </p:txBody>
      </p:sp>
      <p:pic>
        <p:nvPicPr>
          <p:cNvPr id="65" name="Imagen 64" descr="Imagen que contiene naturaleza, árbol, colina, carretera&#10;&#10;Descripción generada automáticamente">
            <a:extLst>
              <a:ext uri="{FF2B5EF4-FFF2-40B4-BE49-F238E27FC236}">
                <a16:creationId xmlns:a16="http://schemas.microsoft.com/office/drawing/2014/main" id="{215974F6-1CC0-41F2-8243-90281C158F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52" y="2428853"/>
            <a:ext cx="1252856" cy="667447"/>
          </a:xfrm>
          <a:prstGeom prst="rect">
            <a:avLst/>
          </a:prstGeom>
        </p:spPr>
      </p:pic>
      <p:pic>
        <p:nvPicPr>
          <p:cNvPr id="68" name="Picture 6">
            <a:extLst>
              <a:ext uri="{FF2B5EF4-FFF2-40B4-BE49-F238E27FC236}">
                <a16:creationId xmlns:a16="http://schemas.microsoft.com/office/drawing/2014/main" id="{BB8E160A-6EB1-4E5F-988E-76C826067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52" y="3399141"/>
            <a:ext cx="1243190" cy="82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Imagen 68" descr="Imagen que contiene pasto, exterior, casa, árbol&#10;&#10;Descripción generada automáticamente">
            <a:extLst>
              <a:ext uri="{FF2B5EF4-FFF2-40B4-BE49-F238E27FC236}">
                <a16:creationId xmlns:a16="http://schemas.microsoft.com/office/drawing/2014/main" id="{08FB04BC-6CCF-42F9-87A2-075E8D971E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77" y="1183157"/>
            <a:ext cx="1110783" cy="740521"/>
          </a:xfrm>
          <a:prstGeom prst="rect">
            <a:avLst/>
          </a:prstGeom>
        </p:spPr>
      </p:pic>
      <p:pic>
        <p:nvPicPr>
          <p:cNvPr id="70" name="Imagen 69" descr="Imagen que contiene edificio, exterior, frente, grande&#10;&#10;Descripción generada automáticamente">
            <a:extLst>
              <a:ext uri="{FF2B5EF4-FFF2-40B4-BE49-F238E27FC236}">
                <a16:creationId xmlns:a16="http://schemas.microsoft.com/office/drawing/2014/main" id="{132414A2-DBB9-454C-9777-721BEAECB0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326" y="1719358"/>
            <a:ext cx="1225823" cy="759744"/>
          </a:xfrm>
          <a:prstGeom prst="rect">
            <a:avLst/>
          </a:prstGeom>
        </p:spPr>
      </p:pic>
      <p:sp>
        <p:nvSpPr>
          <p:cNvPr id="60" name="75 CuadroTexto"/>
          <p:cNvSpPr txBox="1"/>
          <p:nvPr/>
        </p:nvSpPr>
        <p:spPr>
          <a:xfrm>
            <a:off x="1907704" y="3168308"/>
            <a:ext cx="1311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Vitoria-Gasteiz</a:t>
            </a:r>
            <a:endParaRPr lang="es-ES" sz="1200" dirty="0">
              <a:solidFill>
                <a:srgbClr val="FFFFFF"/>
              </a:solidFill>
            </a:endParaRPr>
          </a:p>
        </p:txBody>
      </p:sp>
      <p:sp>
        <p:nvSpPr>
          <p:cNvPr id="76" name="76 CuadroTexto"/>
          <p:cNvSpPr txBox="1"/>
          <p:nvPr/>
        </p:nvSpPr>
        <p:spPr>
          <a:xfrm>
            <a:off x="3322887" y="915566"/>
            <a:ext cx="800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/>
              <a:t>Leioa</a:t>
            </a:r>
            <a:endParaRPr lang="es-ES" sz="1200" b="1" dirty="0"/>
          </a:p>
        </p:txBody>
      </p:sp>
      <p:sp>
        <p:nvSpPr>
          <p:cNvPr id="59" name="74 CuadroTexto"/>
          <p:cNvSpPr txBox="1"/>
          <p:nvPr/>
        </p:nvSpPr>
        <p:spPr>
          <a:xfrm>
            <a:off x="1928497" y="2184949"/>
            <a:ext cx="1171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70B020"/>
                </a:solidFill>
              </a:rPr>
              <a:t>Abanto</a:t>
            </a:r>
          </a:p>
        </p:txBody>
      </p:sp>
      <p:sp>
        <p:nvSpPr>
          <p:cNvPr id="62" name="79 CuadroTexto"/>
          <p:cNvSpPr txBox="1"/>
          <p:nvPr/>
        </p:nvSpPr>
        <p:spPr>
          <a:xfrm>
            <a:off x="7422487" y="1503566"/>
            <a:ext cx="1279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Donostia</a:t>
            </a:r>
            <a:r>
              <a:rPr lang="es-ES" sz="1200" dirty="0">
                <a:solidFill>
                  <a:srgbClr val="FFFFFF"/>
                </a:solidFill>
              </a:rPr>
              <a:t> (</a:t>
            </a:r>
          </a:p>
        </p:txBody>
      </p:sp>
      <p:sp>
        <p:nvSpPr>
          <p:cNvPr id="86" name="CuadroTexto 85"/>
          <p:cNvSpPr txBox="1"/>
          <p:nvPr/>
        </p:nvSpPr>
        <p:spPr>
          <a:xfrm>
            <a:off x="1101377" y="1131590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/>
              <a:t>ACTUALES</a:t>
            </a:r>
          </a:p>
        </p:txBody>
      </p:sp>
      <p:sp>
        <p:nvSpPr>
          <p:cNvPr id="87" name="CuadroTexto 86"/>
          <p:cNvSpPr txBox="1"/>
          <p:nvPr/>
        </p:nvSpPr>
        <p:spPr>
          <a:xfrm>
            <a:off x="251520" y="2274426"/>
            <a:ext cx="1174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73AF14"/>
                </a:solidFill>
              </a:rPr>
              <a:t>PROYECTADOS</a:t>
            </a:r>
          </a:p>
        </p:txBody>
      </p:sp>
      <p:sp>
        <p:nvSpPr>
          <p:cNvPr id="88" name="CuadroTexto 87"/>
          <p:cNvSpPr txBox="1"/>
          <p:nvPr/>
        </p:nvSpPr>
        <p:spPr>
          <a:xfrm>
            <a:off x="1101377" y="1340431"/>
            <a:ext cx="17424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PCTB: ampliación Agarre</a:t>
            </a:r>
          </a:p>
          <a:p>
            <a:r>
              <a:rPr lang="es-ES" sz="1000" dirty="0"/>
              <a:t>PCTG: ampliación Miramón</a:t>
            </a:r>
          </a:p>
          <a:p>
            <a:r>
              <a:rPr lang="es-ES" sz="1000" dirty="0"/>
              <a:t>PTA:  ampliación Miñano</a:t>
            </a:r>
          </a:p>
        </p:txBody>
      </p:sp>
      <p:sp>
        <p:nvSpPr>
          <p:cNvPr id="89" name="CuadroTexto 88"/>
          <p:cNvSpPr txBox="1"/>
          <p:nvPr/>
        </p:nvSpPr>
        <p:spPr>
          <a:xfrm>
            <a:off x="163394" y="2502014"/>
            <a:ext cx="1856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73AF14"/>
                </a:solidFill>
              </a:rPr>
              <a:t>1. EZKERRALDEA-MEATZALDEA   </a:t>
            </a:r>
          </a:p>
          <a:p>
            <a:r>
              <a:rPr lang="es-ES" sz="1000" b="1" dirty="0">
                <a:solidFill>
                  <a:srgbClr val="73AF14"/>
                </a:solidFill>
              </a:rPr>
              <a:t>     Ortuella</a:t>
            </a:r>
          </a:p>
          <a:p>
            <a:r>
              <a:rPr lang="es-ES" sz="1000" b="1" dirty="0">
                <a:solidFill>
                  <a:srgbClr val="73AF14"/>
                </a:solidFill>
              </a:rPr>
              <a:t>2. EZKERRALDEA-MEATZALDEA</a:t>
            </a:r>
          </a:p>
          <a:p>
            <a:r>
              <a:rPr lang="es-ES" sz="1000" b="1" dirty="0">
                <a:solidFill>
                  <a:srgbClr val="73AF14"/>
                </a:solidFill>
              </a:rPr>
              <a:t>     Abanto</a:t>
            </a:r>
          </a:p>
          <a:p>
            <a:r>
              <a:rPr lang="es-ES" sz="1000" b="1" dirty="0">
                <a:solidFill>
                  <a:srgbClr val="73AF14"/>
                </a:solidFill>
              </a:rPr>
              <a:t>3. ZORROTZAURRE (Estudio)</a:t>
            </a:r>
          </a:p>
          <a:p>
            <a:r>
              <a:rPr lang="es-ES" sz="1000" b="1" dirty="0">
                <a:solidFill>
                  <a:srgbClr val="73AF14"/>
                </a:solidFill>
              </a:rPr>
              <a:t>4. HONDARRIBIA (Estudio)</a:t>
            </a:r>
          </a:p>
        </p:txBody>
      </p:sp>
      <p:sp>
        <p:nvSpPr>
          <p:cNvPr id="71" name="82 CuadroTexto"/>
          <p:cNvSpPr txBox="1"/>
          <p:nvPr/>
        </p:nvSpPr>
        <p:spPr>
          <a:xfrm>
            <a:off x="6292964" y="2280081"/>
            <a:ext cx="1253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>
                <a:solidFill>
                  <a:srgbClr val="73AF14"/>
                </a:solidFill>
              </a:rPr>
              <a:t>Hondarribia</a:t>
            </a:r>
            <a:endParaRPr lang="es-ES" sz="1200" b="1" dirty="0">
              <a:solidFill>
                <a:srgbClr val="73AF14"/>
              </a:solidFill>
            </a:endParaRPr>
          </a:p>
        </p:txBody>
      </p:sp>
      <p:sp>
        <p:nvSpPr>
          <p:cNvPr id="72" name="27 Elipse"/>
          <p:cNvSpPr/>
          <p:nvPr/>
        </p:nvSpPr>
        <p:spPr>
          <a:xfrm>
            <a:off x="6428600" y="2499742"/>
            <a:ext cx="96000" cy="96000"/>
          </a:xfrm>
          <a:prstGeom prst="ellipse">
            <a:avLst/>
          </a:prstGeom>
          <a:solidFill>
            <a:srgbClr val="70B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sp>
        <p:nvSpPr>
          <p:cNvPr id="74" name="82 CuadroTexto"/>
          <p:cNvSpPr txBox="1"/>
          <p:nvPr/>
        </p:nvSpPr>
        <p:spPr>
          <a:xfrm>
            <a:off x="4359693" y="2283718"/>
            <a:ext cx="1100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err="1">
                <a:solidFill>
                  <a:srgbClr val="73AF14"/>
                </a:solidFill>
              </a:rPr>
              <a:t>Zorrotzaurre</a:t>
            </a:r>
            <a:endParaRPr lang="es-ES" sz="1200" b="1" dirty="0">
              <a:solidFill>
                <a:srgbClr val="73AF14"/>
              </a:solidFill>
            </a:endParaRPr>
          </a:p>
        </p:txBody>
      </p:sp>
      <p:sp>
        <p:nvSpPr>
          <p:cNvPr id="75" name="27 Elipse"/>
          <p:cNvSpPr/>
          <p:nvPr/>
        </p:nvSpPr>
        <p:spPr>
          <a:xfrm>
            <a:off x="4611636" y="2283718"/>
            <a:ext cx="96000" cy="96000"/>
          </a:xfrm>
          <a:prstGeom prst="ellipse">
            <a:avLst/>
          </a:prstGeom>
          <a:solidFill>
            <a:srgbClr val="73AF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sp>
        <p:nvSpPr>
          <p:cNvPr id="77" name="82 CuadroTexto"/>
          <p:cNvSpPr txBox="1"/>
          <p:nvPr/>
        </p:nvSpPr>
        <p:spPr>
          <a:xfrm>
            <a:off x="3243565" y="2049219"/>
            <a:ext cx="1020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 err="1">
                <a:solidFill>
                  <a:srgbClr val="73AF14"/>
                </a:solidFill>
              </a:rPr>
              <a:t>Ortuella</a:t>
            </a:r>
            <a:endParaRPr lang="es-ES" sz="1200" b="1" dirty="0">
              <a:solidFill>
                <a:srgbClr val="73AF14"/>
              </a:solidFill>
            </a:endParaRPr>
          </a:p>
        </p:txBody>
      </p:sp>
      <p:sp>
        <p:nvSpPr>
          <p:cNvPr id="78" name="27 Elipse"/>
          <p:cNvSpPr/>
          <p:nvPr/>
        </p:nvSpPr>
        <p:spPr>
          <a:xfrm>
            <a:off x="4231693" y="2201277"/>
            <a:ext cx="96000" cy="96000"/>
          </a:xfrm>
          <a:prstGeom prst="ellipse">
            <a:avLst/>
          </a:prstGeom>
          <a:solidFill>
            <a:srgbClr val="73AF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73AF14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205381" y="3518710"/>
            <a:ext cx="1540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b="1" dirty="0">
                <a:solidFill>
                  <a:srgbClr val="008040"/>
                </a:solidFill>
              </a:rPr>
              <a:t>CAMPUS ADHERIDOS</a:t>
            </a:r>
          </a:p>
          <a:p>
            <a:pPr marL="228600" indent="-228600">
              <a:buAutoNum type="arabicPeriod"/>
            </a:pPr>
            <a:r>
              <a:rPr lang="es-ES" sz="1000" b="1" dirty="0">
                <a:solidFill>
                  <a:srgbClr val="008040"/>
                </a:solidFill>
              </a:rPr>
              <a:t>EIBAR</a:t>
            </a:r>
          </a:p>
          <a:p>
            <a:pPr marL="228600" indent="-228600">
              <a:buAutoNum type="arabicPeriod"/>
            </a:pPr>
            <a:r>
              <a:rPr lang="es-ES" sz="1000" b="1" dirty="0">
                <a:solidFill>
                  <a:srgbClr val="008040"/>
                </a:solidFill>
              </a:rPr>
              <a:t>POLO GARAIA</a:t>
            </a:r>
            <a:endParaRPr lang="es-ES" sz="1000" dirty="0">
              <a:solidFill>
                <a:srgbClr val="008040"/>
              </a:solidFill>
            </a:endParaRPr>
          </a:p>
        </p:txBody>
      </p:sp>
      <p:cxnSp>
        <p:nvCxnSpPr>
          <p:cNvPr id="42" name="5 Conector angular"/>
          <p:cNvCxnSpPr>
            <a:stCxn id="2" idx="1"/>
          </p:cNvCxnSpPr>
          <p:nvPr/>
        </p:nvCxnSpPr>
        <p:spPr>
          <a:xfrm rot="10800000">
            <a:off x="5580115" y="2883775"/>
            <a:ext cx="1625266" cy="911935"/>
          </a:xfrm>
          <a:prstGeom prst="bentConnector3">
            <a:avLst>
              <a:gd name="adj1" fmla="val 27593"/>
            </a:avLst>
          </a:prstGeom>
          <a:ln>
            <a:solidFill>
              <a:srgbClr val="00804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27 Elipse"/>
          <p:cNvSpPr/>
          <p:nvPr/>
        </p:nvSpPr>
        <p:spPr>
          <a:xfrm>
            <a:off x="6276200" y="2691774"/>
            <a:ext cx="96000" cy="96000"/>
          </a:xfrm>
          <a:prstGeom prst="ellipse">
            <a:avLst/>
          </a:prstGeom>
          <a:solidFill>
            <a:srgbClr val="C4D600"/>
          </a:solidFill>
          <a:ln>
            <a:solidFill>
              <a:srgbClr val="C4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C4D600"/>
              </a:solidFill>
            </a:endParaRPr>
          </a:p>
        </p:txBody>
      </p:sp>
      <p:cxnSp>
        <p:nvCxnSpPr>
          <p:cNvPr id="54" name="31 Conector angular"/>
          <p:cNvCxnSpPr>
            <a:stCxn id="52" idx="6"/>
            <a:endCxn id="63" idx="1"/>
          </p:cNvCxnSpPr>
          <p:nvPr/>
        </p:nvCxnSpPr>
        <p:spPr>
          <a:xfrm>
            <a:off x="6372200" y="2739774"/>
            <a:ext cx="1148127" cy="272647"/>
          </a:xfrm>
          <a:prstGeom prst="bentConnector3">
            <a:avLst>
              <a:gd name="adj1" fmla="val 50000"/>
            </a:avLst>
          </a:prstGeom>
          <a:ln>
            <a:solidFill>
              <a:srgbClr val="C4D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Imagen 62">
            <a:extLst>
              <a:ext uri="{FF2B5EF4-FFF2-40B4-BE49-F238E27FC236}">
                <a16:creationId xmlns:a16="http://schemas.microsoft.com/office/drawing/2014/main" id="{88DBAC58-9805-478D-ADB1-D1F658CF29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0327" y="2681643"/>
            <a:ext cx="1225823" cy="661555"/>
          </a:xfrm>
          <a:prstGeom prst="rect">
            <a:avLst/>
          </a:prstGeom>
        </p:spPr>
      </p:pic>
      <p:sp>
        <p:nvSpPr>
          <p:cNvPr id="64" name="80 CuadroTexto"/>
          <p:cNvSpPr txBox="1"/>
          <p:nvPr/>
        </p:nvSpPr>
        <p:spPr>
          <a:xfrm>
            <a:off x="7422486" y="2453319"/>
            <a:ext cx="1562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/>
              <a:t>Hernani </a:t>
            </a:r>
            <a:r>
              <a:rPr lang="es-ES" sz="900" dirty="0"/>
              <a:t>(Galarreta)</a:t>
            </a:r>
            <a:endParaRPr lang="es-ES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64666"/>
      </p:ext>
    </p:extLst>
  </p:cSld>
  <p:clrMapOvr>
    <a:masterClrMapping/>
  </p:clrMapOvr>
  <p:transition spd="slow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rma libre 26"/>
          <p:cNvSpPr/>
          <p:nvPr/>
        </p:nvSpPr>
        <p:spPr>
          <a:xfrm>
            <a:off x="0" y="4300538"/>
            <a:ext cx="9143999" cy="504776"/>
          </a:xfrm>
          <a:custGeom>
            <a:avLst/>
            <a:gdLst>
              <a:gd name="connsiteX0" fmla="*/ 0 w 9468001"/>
              <a:gd name="connsiteY0" fmla="*/ 0 h 515182"/>
              <a:gd name="connsiteX1" fmla="*/ 9468001 w 9468001"/>
              <a:gd name="connsiteY1" fmla="*/ 0 h 515182"/>
              <a:gd name="connsiteX2" fmla="*/ 9468001 w 9468001"/>
              <a:gd name="connsiteY2" fmla="*/ 515182 h 515182"/>
              <a:gd name="connsiteX3" fmla="*/ 9150351 w 9468001"/>
              <a:gd name="connsiteY3" fmla="*/ 515182 h 515182"/>
              <a:gd name="connsiteX4" fmla="*/ 9150351 w 9468001"/>
              <a:gd name="connsiteY4" fmla="*/ 297618 h 515182"/>
              <a:gd name="connsiteX5" fmla="*/ 8381994 w 9468001"/>
              <a:gd name="connsiteY5" fmla="*/ 515182 h 515182"/>
              <a:gd name="connsiteX6" fmla="*/ 0 w 9468001"/>
              <a:gd name="connsiteY6" fmla="*/ 515182 h 51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68001" h="515182">
                <a:moveTo>
                  <a:pt x="0" y="0"/>
                </a:moveTo>
                <a:lnTo>
                  <a:pt x="9468001" y="0"/>
                </a:lnTo>
                <a:lnTo>
                  <a:pt x="9468001" y="515182"/>
                </a:lnTo>
                <a:lnTo>
                  <a:pt x="9150351" y="515182"/>
                </a:lnTo>
                <a:lnTo>
                  <a:pt x="9150351" y="297618"/>
                </a:lnTo>
                <a:lnTo>
                  <a:pt x="8381994" y="515182"/>
                </a:lnTo>
                <a:lnTo>
                  <a:pt x="0" y="51518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rIns="1332000" rtlCol="0" anchor="ctr">
            <a:noAutofit/>
          </a:bodyPr>
          <a:lstStyle/>
          <a:p>
            <a:pPr algn="ctr"/>
            <a:r>
              <a:rPr lang="es-ES" sz="1200" b="1" dirty="0">
                <a:solidFill>
                  <a:srgbClr val="84B818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s-ES" sz="1200" dirty="0">
                <a:solidFill>
                  <a:schemeClr val="tx1"/>
                </a:solidFill>
                <a:sym typeface="Wingdings"/>
              </a:rPr>
              <a:t>O</a:t>
            </a:r>
            <a:r>
              <a:rPr lang="es-ES" sz="1200" dirty="0">
                <a:solidFill>
                  <a:schemeClr val="tx1"/>
                </a:solidFill>
              </a:rPr>
              <a:t>bjetivo a largo plazo: </a:t>
            </a:r>
            <a:r>
              <a:rPr lang="es-ES" sz="1200" b="1" dirty="0">
                <a:solidFill>
                  <a:schemeClr val="tx1"/>
                </a:solidFill>
              </a:rPr>
              <a:t>Parques “Consumo energético 0” (consumo cero a 2035)</a:t>
            </a:r>
            <a:endParaRPr lang="es-ES" sz="1200" dirty="0">
              <a:solidFill>
                <a:schemeClr val="tx1"/>
              </a:solidFill>
            </a:endParaRPr>
          </a:p>
        </p:txBody>
      </p:sp>
      <p:grpSp>
        <p:nvGrpSpPr>
          <p:cNvPr id="29" name="Grupo 88"/>
          <p:cNvGrpSpPr>
            <a:grpSpLocks noChangeAspect="1"/>
          </p:cNvGrpSpPr>
          <p:nvPr/>
        </p:nvGrpSpPr>
        <p:grpSpPr>
          <a:xfrm>
            <a:off x="456264" y="217028"/>
            <a:ext cx="1880063" cy="1139639"/>
            <a:chOff x="291551" y="4138091"/>
            <a:chExt cx="972149" cy="589288"/>
          </a:xfrm>
        </p:grpSpPr>
        <p:sp>
          <p:nvSpPr>
            <p:cNvPr id="30" name="Trapecio 29"/>
            <p:cNvSpPr>
              <a:spLocks noChangeAspect="1"/>
            </p:cNvSpPr>
            <p:nvPr/>
          </p:nvSpPr>
          <p:spPr>
            <a:xfrm rot="5400000">
              <a:off x="298168" y="4240999"/>
              <a:ext cx="589288" cy="383471"/>
            </a:xfrm>
            <a:prstGeom prst="trapezoid">
              <a:avLst>
                <a:gd name="adj" fmla="val 28199"/>
              </a:avLst>
            </a:prstGeom>
            <a:noFill/>
            <a:ln w="1079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760"/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291551" y="4372276"/>
              <a:ext cx="972149" cy="2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dirty="0">
                  <a:latin typeface="Avenir Heavy"/>
                  <a:cs typeface="Avenir Heavy"/>
                </a:rPr>
                <a:t>CRECER</a:t>
              </a:r>
            </a:p>
          </p:txBody>
        </p:sp>
      </p:grpSp>
      <p:sp>
        <p:nvSpPr>
          <p:cNvPr id="52" name="Paralelogramo 51"/>
          <p:cNvSpPr/>
          <p:nvPr/>
        </p:nvSpPr>
        <p:spPr>
          <a:xfrm>
            <a:off x="2370867" y="155380"/>
            <a:ext cx="325944" cy="1044488"/>
          </a:xfrm>
          <a:prstGeom prst="parallelogram">
            <a:avLst/>
          </a:prstGeom>
          <a:solidFill>
            <a:srgbClr val="73AF14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/>
          <p:cNvSpPr txBox="1"/>
          <p:nvPr/>
        </p:nvSpPr>
        <p:spPr>
          <a:xfrm>
            <a:off x="2783538" y="339502"/>
            <a:ext cx="2868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venir Heavy"/>
                <a:cs typeface="Avenir Heavy"/>
              </a:rPr>
              <a:t>PARKE VERDE   </a:t>
            </a:r>
          </a:p>
          <a:p>
            <a:r>
              <a:rPr lang="es-ES" sz="2400" dirty="0">
                <a:latin typeface="Avenir Heavy"/>
                <a:cs typeface="Avenir Heavy"/>
              </a:rPr>
              <a:t>PARKE SMART</a:t>
            </a:r>
          </a:p>
        </p:txBody>
      </p:sp>
      <p:sp>
        <p:nvSpPr>
          <p:cNvPr id="104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5172790" y="3190508"/>
            <a:ext cx="1434657" cy="638470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 algn="ctr"/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Plan de acción de paisaje</a:t>
            </a:r>
          </a:p>
        </p:txBody>
      </p:sp>
      <p:sp>
        <p:nvSpPr>
          <p:cNvPr id="105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4108062" y="3136583"/>
            <a:ext cx="1577485" cy="817243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 algn="ctr"/>
            <a:r>
              <a:rPr lang="es-ES" sz="105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Resiliencia frente al    efecto isla     de calor </a:t>
            </a:r>
          </a:p>
        </p:txBody>
      </p:sp>
      <p:sp>
        <p:nvSpPr>
          <p:cNvPr id="106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3138627" y="3185476"/>
            <a:ext cx="1577485" cy="664009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 algn="ctr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Desarrollo urbanístico sostenible</a:t>
            </a:r>
          </a:p>
        </p:txBody>
      </p:sp>
      <p:sp>
        <p:nvSpPr>
          <p:cNvPr id="107" name="Elipse 106"/>
          <p:cNvSpPr/>
          <p:nvPr/>
        </p:nvSpPr>
        <p:spPr>
          <a:xfrm>
            <a:off x="3631411" y="3026245"/>
            <a:ext cx="933575" cy="93357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08" name="Elipse 107"/>
          <p:cNvSpPr/>
          <p:nvPr/>
        </p:nvSpPr>
        <p:spPr>
          <a:xfrm>
            <a:off x="4609168" y="3032923"/>
            <a:ext cx="933233" cy="93323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09" name="Elipse 108"/>
          <p:cNvSpPr/>
          <p:nvPr/>
        </p:nvSpPr>
        <p:spPr>
          <a:xfrm>
            <a:off x="5573125" y="3038281"/>
            <a:ext cx="927875" cy="92787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19" name="Rectángulo 118">
            <a:extLst>
              <a:ext uri="{FF2B5EF4-FFF2-40B4-BE49-F238E27FC236}">
                <a16:creationId xmlns:a16="http://schemas.microsoft.com/office/drawing/2014/main" id="{DBC9AD32-D54B-4386-8391-AFFEFEA7602B}"/>
              </a:ext>
            </a:extLst>
          </p:cNvPr>
          <p:cNvSpPr/>
          <p:nvPr/>
        </p:nvSpPr>
        <p:spPr>
          <a:xfrm>
            <a:off x="629103" y="3108079"/>
            <a:ext cx="2921546" cy="864000"/>
          </a:xfrm>
          <a:prstGeom prst="rect">
            <a:avLst/>
          </a:prstGeom>
          <a:solidFill>
            <a:srgbClr val="0070C0"/>
          </a:solidFill>
          <a:ln w="19050" cap="rnd">
            <a:solidFill>
              <a:srgbClr val="0070C0"/>
            </a:solidFill>
            <a:prstDash val="solid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20" name="Rectángulo 119">
            <a:extLst>
              <a:ext uri="{FF2B5EF4-FFF2-40B4-BE49-F238E27FC236}">
                <a16:creationId xmlns:a16="http://schemas.microsoft.com/office/drawing/2014/main" id="{36AC3867-43B7-4F05-901C-FD8A11CA3F6B}"/>
              </a:ext>
            </a:extLst>
          </p:cNvPr>
          <p:cNvSpPr/>
          <p:nvPr/>
        </p:nvSpPr>
        <p:spPr>
          <a:xfrm>
            <a:off x="702487" y="3190974"/>
            <a:ext cx="1810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err="1">
                <a:solidFill>
                  <a:schemeClr val="bg1"/>
                </a:solidFill>
              </a:rPr>
              <a:t>Parke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600" b="1" dirty="0">
                <a:solidFill>
                  <a:schemeClr val="bg1"/>
                </a:solidFill>
              </a:rPr>
              <a:t>RESILIENTE Y BIODIVERSO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121" name="Imagen 12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20" y="3237165"/>
            <a:ext cx="605828" cy="605828"/>
          </a:xfrm>
          <a:prstGeom prst="rect">
            <a:avLst/>
          </a:prstGeom>
        </p:spPr>
      </p:pic>
      <p:sp>
        <p:nvSpPr>
          <p:cNvPr id="122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607356" y="3974020"/>
            <a:ext cx="8132584" cy="25391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rnd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marL="85725" lvl="1"/>
            <a:r>
              <a:rPr lang="es-ES" sz="105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Avanzar en una planificación de los Campus  sostenible y resiliente al Cambio Climático</a:t>
            </a:r>
            <a:endParaRPr lang="es-ES" sz="1050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128" name="Rectángulo 127">
            <a:extLst>
              <a:ext uri="{FF2B5EF4-FFF2-40B4-BE49-F238E27FC236}">
                <a16:creationId xmlns:a16="http://schemas.microsoft.com/office/drawing/2014/main" id="{DBC9AD32-D54B-4386-8391-AFFEFEA7602B}"/>
              </a:ext>
            </a:extLst>
          </p:cNvPr>
          <p:cNvSpPr/>
          <p:nvPr/>
        </p:nvSpPr>
        <p:spPr>
          <a:xfrm>
            <a:off x="611560" y="1635646"/>
            <a:ext cx="2958727" cy="828000"/>
          </a:xfrm>
          <a:prstGeom prst="rect">
            <a:avLst/>
          </a:prstGeom>
          <a:solidFill>
            <a:srgbClr val="BECD11"/>
          </a:solidFill>
          <a:ln w="19050" cap="rnd">
            <a:noFill/>
            <a:prstDash val="solid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29" name="Rectángulo 128">
            <a:extLst>
              <a:ext uri="{FF2B5EF4-FFF2-40B4-BE49-F238E27FC236}">
                <a16:creationId xmlns:a16="http://schemas.microsoft.com/office/drawing/2014/main" id="{36AC3867-43B7-4F05-901C-FD8A11CA3F6B}"/>
              </a:ext>
            </a:extLst>
          </p:cNvPr>
          <p:cNvSpPr/>
          <p:nvPr/>
        </p:nvSpPr>
        <p:spPr>
          <a:xfrm>
            <a:off x="691026" y="1644478"/>
            <a:ext cx="23469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PARKE VERDE</a:t>
            </a:r>
            <a:r>
              <a:rPr lang="es-ES" sz="1400" dirty="0">
                <a:solidFill>
                  <a:schemeClr val="bg1"/>
                </a:solidFill>
              </a:rPr>
              <a:t>: Transición Energética y Neutralidad Climática</a:t>
            </a:r>
          </a:p>
        </p:txBody>
      </p:sp>
      <p:pic>
        <p:nvPicPr>
          <p:cNvPr id="130" name="Imagen 1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87" y="1782696"/>
            <a:ext cx="496179" cy="496179"/>
          </a:xfrm>
          <a:prstGeom prst="rect">
            <a:avLst/>
          </a:prstGeom>
        </p:spPr>
      </p:pic>
      <p:sp>
        <p:nvSpPr>
          <p:cNvPr id="131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608938" y="2444286"/>
            <a:ext cx="5475230" cy="41549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rnd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marL="85725" lvl="1"/>
            <a:r>
              <a:rPr lang="es-ES" sz="105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</a:rPr>
              <a:t>Reducir el consumo energético, aumentar las energías renovables y ser autosuficientes, alcanzando balance neutro de emisiones GEI</a:t>
            </a:r>
            <a:endParaRPr lang="es-ES" sz="1050" dirty="0">
              <a:solidFill>
                <a:schemeClr val="tx1">
                  <a:lumMod val="75000"/>
                  <a:lumOff val="25000"/>
                </a:schemeClr>
              </a:solidFill>
              <a:ea typeface="Verdana" panose="020B0604030504040204" pitchFamily="34" charset="0"/>
              <a:cs typeface="Calibri" panose="020F0502020204030204" pitchFamily="34" charset="0"/>
              <a:sym typeface="Trebuchet MS"/>
            </a:endParaRPr>
          </a:p>
        </p:txBody>
      </p:sp>
      <p:pic>
        <p:nvPicPr>
          <p:cNvPr id="132" name="Imagen 131"/>
          <p:cNvPicPr>
            <a:picLocks noChangeAspect="1"/>
          </p:cNvPicPr>
          <p:nvPr/>
        </p:nvPicPr>
        <p:blipFill rotWithShape="1">
          <a:blip r:embed="rId5"/>
          <a:srcRect l="20900" r="47319"/>
          <a:stretch/>
        </p:blipFill>
        <p:spPr>
          <a:xfrm rot="5400000">
            <a:off x="3887322" y="1865314"/>
            <a:ext cx="452918" cy="855060"/>
          </a:xfrm>
          <a:prstGeom prst="rect">
            <a:avLst/>
          </a:prstGeom>
        </p:spPr>
      </p:pic>
      <p:sp>
        <p:nvSpPr>
          <p:cNvPr id="133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4164181" y="1347614"/>
            <a:ext cx="2262980" cy="476724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Reducción Consumo energético</a:t>
            </a:r>
            <a:endParaRPr lang="es-ES" sz="1100" b="1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134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3632328" y="1499439"/>
            <a:ext cx="1119599" cy="272413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s-ES" sz="100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35%</a:t>
            </a:r>
          </a:p>
        </p:txBody>
      </p:sp>
      <p:sp>
        <p:nvSpPr>
          <p:cNvPr id="135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3632328" y="2231794"/>
            <a:ext cx="1119599" cy="272413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</a:lstStyle>
          <a:p>
            <a:pPr lvl="1"/>
            <a:r>
              <a:rPr lang="es-ES" sz="1000" dirty="0">
                <a:sym typeface="Trebuchet MS"/>
              </a:rPr>
              <a:t>40%</a:t>
            </a:r>
          </a:p>
        </p:txBody>
      </p:sp>
      <p:sp>
        <p:nvSpPr>
          <p:cNvPr id="136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4164181" y="2229864"/>
            <a:ext cx="2064004" cy="289439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Edificios CEE </a:t>
            </a:r>
            <a:r>
              <a:rPr lang="en-GB" sz="110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&lt;= B</a:t>
            </a:r>
            <a:endParaRPr lang="es-ES" sz="1200" b="1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137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3632328" y="1844091"/>
            <a:ext cx="1152682" cy="272413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16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</a:lstStyle>
          <a:p>
            <a:pPr lvl="1"/>
            <a:r>
              <a:rPr lang="es-ES" sz="1000" dirty="0">
                <a:sym typeface="Trebuchet MS"/>
              </a:rPr>
              <a:t>32%</a:t>
            </a:r>
          </a:p>
        </p:txBody>
      </p:sp>
      <p:sp>
        <p:nvSpPr>
          <p:cNvPr id="138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4164181" y="1869663"/>
            <a:ext cx="1919988" cy="289439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Energías Renovables</a:t>
            </a:r>
            <a:endParaRPr lang="es-ES" sz="1200" b="1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  <a:sym typeface="Trebuchet MS"/>
            </a:endParaRPr>
          </a:p>
        </p:txBody>
      </p:sp>
      <p:pic>
        <p:nvPicPr>
          <p:cNvPr id="139" name="Imagen 138"/>
          <p:cNvPicPr>
            <a:picLocks noChangeAspect="1"/>
          </p:cNvPicPr>
          <p:nvPr/>
        </p:nvPicPr>
        <p:blipFill rotWithShape="1">
          <a:blip r:embed="rId6"/>
          <a:srcRect l="20558" r="48056"/>
          <a:stretch/>
        </p:blipFill>
        <p:spPr>
          <a:xfrm rot="5400000">
            <a:off x="3890139" y="1520623"/>
            <a:ext cx="447284" cy="855060"/>
          </a:xfrm>
          <a:prstGeom prst="rect">
            <a:avLst/>
          </a:prstGeom>
        </p:spPr>
      </p:pic>
      <p:pic>
        <p:nvPicPr>
          <p:cNvPr id="140" name="Imagen 139"/>
          <p:cNvPicPr>
            <a:picLocks noChangeAspect="1"/>
          </p:cNvPicPr>
          <p:nvPr/>
        </p:nvPicPr>
        <p:blipFill rotWithShape="1">
          <a:blip r:embed="rId7"/>
          <a:srcRect r="39400"/>
          <a:stretch/>
        </p:blipFill>
        <p:spPr>
          <a:xfrm rot="5400000">
            <a:off x="3868208" y="1039724"/>
            <a:ext cx="522870" cy="1011680"/>
          </a:xfrm>
          <a:prstGeom prst="rect">
            <a:avLst/>
          </a:prstGeom>
        </p:spPr>
      </p:pic>
      <p:pic>
        <p:nvPicPr>
          <p:cNvPr id="141" name="Picture 4" descr="WELL Certification – Energogroup">
            <a:extLst>
              <a:ext uri="{FF2B5EF4-FFF2-40B4-BE49-F238E27FC236}">
                <a16:creationId xmlns:a16="http://schemas.microsoft.com/office/drawing/2014/main" id="{A8750C1B-37C0-4CFA-8997-A6F5E0E6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70" y="367380"/>
            <a:ext cx="736019" cy="74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Breeam | Real de La Quinta">
            <a:extLst>
              <a:ext uri="{FF2B5EF4-FFF2-40B4-BE49-F238E27FC236}">
                <a16:creationId xmlns:a16="http://schemas.microsoft.com/office/drawing/2014/main" id="{5B3F0275-9CF0-41D2-878D-ABFD5E242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838" y="353736"/>
            <a:ext cx="716149" cy="67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Imagen 142"/>
          <p:cNvPicPr>
            <a:picLocks noChangeAspect="1"/>
          </p:cNvPicPr>
          <p:nvPr/>
        </p:nvPicPr>
        <p:blipFill rotWithShape="1">
          <a:blip r:embed="rId10"/>
          <a:srcRect l="17099" r="47923"/>
          <a:stretch/>
        </p:blipFill>
        <p:spPr>
          <a:xfrm rot="5400000">
            <a:off x="7461782" y="2825817"/>
            <a:ext cx="695326" cy="1192768"/>
          </a:xfrm>
          <a:prstGeom prst="rect">
            <a:avLst/>
          </a:prstGeom>
        </p:spPr>
      </p:pic>
      <p:cxnSp>
        <p:nvCxnSpPr>
          <p:cNvPr id="144" name="Conector recto 143"/>
          <p:cNvCxnSpPr>
            <a:stCxn id="164" idx="1"/>
            <a:endCxn id="143" idx="1"/>
          </p:cNvCxnSpPr>
          <p:nvPr/>
        </p:nvCxnSpPr>
        <p:spPr>
          <a:xfrm>
            <a:off x="6479878" y="1731815"/>
            <a:ext cx="1329567" cy="1342723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5" name="Elipse 144"/>
          <p:cNvSpPr/>
          <p:nvPr/>
        </p:nvSpPr>
        <p:spPr>
          <a:xfrm>
            <a:off x="6859838" y="2111678"/>
            <a:ext cx="203200" cy="203200"/>
          </a:xfrm>
          <a:prstGeom prst="ellipse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46" name="Elipse 145"/>
          <p:cNvSpPr/>
          <p:nvPr/>
        </p:nvSpPr>
        <p:spPr>
          <a:xfrm>
            <a:off x="7638854" y="2928959"/>
            <a:ext cx="203200" cy="203200"/>
          </a:xfrm>
          <a:prstGeom prst="ellipse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47" name="Elipse 146"/>
          <p:cNvSpPr/>
          <p:nvPr/>
        </p:nvSpPr>
        <p:spPr>
          <a:xfrm>
            <a:off x="13577902" y="3492339"/>
            <a:ext cx="203200" cy="203200"/>
          </a:xfrm>
          <a:prstGeom prst="ellipse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  <p:sp>
        <p:nvSpPr>
          <p:cNvPr id="148" name="Oval 10">
            <a:extLst>
              <a:ext uri="{FF2B5EF4-FFF2-40B4-BE49-F238E27FC236}">
                <a16:creationId xmlns:a16="http://schemas.microsoft.com/office/drawing/2014/main" id="{008668F8-1133-3D49-9D6F-1262D5B78723}"/>
              </a:ext>
            </a:extLst>
          </p:cNvPr>
          <p:cNvSpPr/>
          <p:nvPr/>
        </p:nvSpPr>
        <p:spPr>
          <a:xfrm>
            <a:off x="7087190" y="2032431"/>
            <a:ext cx="546943" cy="307775"/>
          </a:xfrm>
          <a:prstGeom prst="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D66B00"/>
                </a:solidFill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2030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D66B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sym typeface="Trebuchet MS"/>
            </a:endParaRPr>
          </a:p>
        </p:txBody>
      </p:sp>
      <p:sp>
        <p:nvSpPr>
          <p:cNvPr id="149" name="Oval 10">
            <a:extLst>
              <a:ext uri="{FF2B5EF4-FFF2-40B4-BE49-F238E27FC236}">
                <a16:creationId xmlns:a16="http://schemas.microsoft.com/office/drawing/2014/main" id="{008668F8-1133-3D49-9D6F-1262D5B78723}"/>
              </a:ext>
            </a:extLst>
          </p:cNvPr>
          <p:cNvSpPr/>
          <p:nvPr/>
        </p:nvSpPr>
        <p:spPr>
          <a:xfrm>
            <a:off x="7469725" y="2447210"/>
            <a:ext cx="546943" cy="307775"/>
          </a:xfrm>
          <a:prstGeom prst="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D66B00"/>
                </a:solidFill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2035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D66B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sym typeface="Trebuchet MS"/>
            </a:endParaRPr>
          </a:p>
        </p:txBody>
      </p:sp>
      <p:sp>
        <p:nvSpPr>
          <p:cNvPr id="150" name="Oval 10">
            <a:extLst>
              <a:ext uri="{FF2B5EF4-FFF2-40B4-BE49-F238E27FC236}">
                <a16:creationId xmlns:a16="http://schemas.microsoft.com/office/drawing/2014/main" id="{008668F8-1133-3D49-9D6F-1262D5B78723}"/>
              </a:ext>
            </a:extLst>
          </p:cNvPr>
          <p:cNvSpPr/>
          <p:nvPr/>
        </p:nvSpPr>
        <p:spPr>
          <a:xfrm>
            <a:off x="7858886" y="2911980"/>
            <a:ext cx="546943" cy="307775"/>
          </a:xfrm>
          <a:prstGeom prst="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>
                <a:solidFill>
                  <a:srgbClr val="D66B00"/>
                </a:solidFill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2050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D66B00"/>
              </a:solidFill>
              <a:effectLst/>
              <a:uFillTx/>
              <a:latin typeface="Verdana" panose="020B0604030504040204" pitchFamily="34" charset="0"/>
              <a:ea typeface="Verdana" panose="020B0604030504040204" pitchFamily="34" charset="0"/>
              <a:sym typeface="Trebuchet MS"/>
            </a:endParaRPr>
          </a:p>
        </p:txBody>
      </p:sp>
      <p:cxnSp>
        <p:nvCxnSpPr>
          <p:cNvPr id="152" name="Conector recto 151"/>
          <p:cNvCxnSpPr/>
          <p:nvPr/>
        </p:nvCxnSpPr>
        <p:spPr>
          <a:xfrm flipV="1">
            <a:off x="13679502" y="3677105"/>
            <a:ext cx="1" cy="26070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3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7092155" y="3388721"/>
            <a:ext cx="1119599" cy="340517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s-ES" sz="140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60%</a:t>
            </a:r>
          </a:p>
        </p:txBody>
      </p:sp>
      <p:sp>
        <p:nvSpPr>
          <p:cNvPr id="154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7610538" y="3173164"/>
            <a:ext cx="1312136" cy="664009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Reducción Consumo energético</a:t>
            </a:r>
            <a:endParaRPr lang="es-ES" sz="1100" b="1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156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7269061" y="1951151"/>
            <a:ext cx="1335387" cy="476724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Neutralidad </a:t>
            </a:r>
          </a:p>
          <a:p>
            <a:pPr lvl="1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climática</a:t>
            </a:r>
          </a:p>
        </p:txBody>
      </p:sp>
      <p:sp>
        <p:nvSpPr>
          <p:cNvPr id="157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7582144" y="2383058"/>
            <a:ext cx="1670376" cy="476724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 algn="ctr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Autosuficiencia </a:t>
            </a:r>
          </a:p>
          <a:p>
            <a:pPr lvl="1" algn="ctr"/>
            <a:r>
              <a:rPr lang="es-ES" sz="1100" dirty="0">
                <a:latin typeface="Verdana" panose="020B0604030504040204" pitchFamily="34" charset="0"/>
                <a:ea typeface="Verdana" panose="020B0604030504040204" pitchFamily="34" charset="0"/>
                <a:sym typeface="Trebuchet MS"/>
              </a:rPr>
              <a:t>energética</a:t>
            </a:r>
          </a:p>
        </p:txBody>
      </p:sp>
      <p:grpSp>
        <p:nvGrpSpPr>
          <p:cNvPr id="160" name="Grupo 68"/>
          <p:cNvGrpSpPr/>
          <p:nvPr/>
        </p:nvGrpSpPr>
        <p:grpSpPr>
          <a:xfrm>
            <a:off x="6006284" y="1356681"/>
            <a:ext cx="841753" cy="557930"/>
            <a:chOff x="6343952" y="3059913"/>
            <a:chExt cx="1122646" cy="744111"/>
          </a:xfrm>
        </p:grpSpPr>
        <p:sp>
          <p:nvSpPr>
            <p:cNvPr id="161" name="Elipse 160"/>
            <p:cNvSpPr/>
            <p:nvPr/>
          </p:nvSpPr>
          <p:spPr>
            <a:xfrm>
              <a:off x="6712744" y="3207544"/>
              <a:ext cx="385762" cy="385762"/>
            </a:xfrm>
            <a:prstGeom prst="ellipse">
              <a:avLst/>
            </a:prstGeom>
            <a:noFill/>
            <a:ln w="19050" cap="rnd">
              <a:solidFill>
                <a:srgbClr val="139E1C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endParaRPr>
            </a:p>
          </p:txBody>
        </p:sp>
        <p:grpSp>
          <p:nvGrpSpPr>
            <p:cNvPr id="162" name="Grupo 66"/>
            <p:cNvGrpSpPr/>
            <p:nvPr/>
          </p:nvGrpSpPr>
          <p:grpSpPr>
            <a:xfrm>
              <a:off x="6343952" y="3059913"/>
              <a:ext cx="1122646" cy="744111"/>
              <a:chOff x="3809802" y="4065703"/>
              <a:chExt cx="1225025" cy="811970"/>
            </a:xfrm>
          </p:grpSpPr>
          <p:pic>
            <p:nvPicPr>
              <p:cNvPr id="163" name="Imagen 16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09802" y="4065703"/>
                <a:ext cx="1225025" cy="735015"/>
              </a:xfrm>
              <a:prstGeom prst="rect">
                <a:avLst/>
              </a:prstGeom>
            </p:spPr>
          </p:pic>
          <p:pic>
            <p:nvPicPr>
              <p:cNvPr id="164" name="Graphic 5" descr="Electric car">
                <a:extLst>
                  <a:ext uri="{FF2B5EF4-FFF2-40B4-BE49-F238E27FC236}">
                    <a16:creationId xmlns:a16="http://schemas.microsoft.com/office/drawing/2014/main" id="{1E1244AF-3420-B545-8016-4299963C46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499036" y="4345618"/>
                <a:ext cx="532055" cy="532055"/>
              </a:xfrm>
              <a:prstGeom prst="rect">
                <a:avLst/>
              </a:prstGeom>
            </p:spPr>
          </p:pic>
        </p:grpSp>
      </p:grpSp>
      <p:sp>
        <p:nvSpPr>
          <p:cNvPr id="165" name="TextBox 33">
            <a:extLst>
              <a:ext uri="{FF2B5EF4-FFF2-40B4-BE49-F238E27FC236}">
                <a16:creationId xmlns:a16="http://schemas.microsoft.com/office/drawing/2014/main" id="{74945011-C005-234E-A6F4-FBD134D34715}"/>
              </a:ext>
            </a:extLst>
          </p:cNvPr>
          <p:cNvSpPr txBox="1"/>
          <p:nvPr/>
        </p:nvSpPr>
        <p:spPr>
          <a:xfrm>
            <a:off x="6588224" y="1368625"/>
            <a:ext cx="2222656" cy="476724"/>
          </a:xfrm>
          <a:prstGeom prst="roundRect">
            <a:avLst/>
          </a:prstGeom>
          <a:noFill/>
          <a:ln w="19050" cap="rnd">
            <a:noFill/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>
            <a:defPPr>
              <a:defRPr lang="es-ES"/>
            </a:defPPr>
            <a:lvl2pPr lvl="1" hangingPunct="0">
              <a:defRPr sz="950">
                <a:solidFill>
                  <a:srgbClr val="000000"/>
                </a:solidFill>
              </a:defRPr>
            </a:lvl2pPr>
          </a:lstStyle>
          <a:p>
            <a:pPr lvl="1"/>
            <a:r>
              <a:rPr lang="es-ES" sz="1100" dirty="0">
                <a:sym typeface="Trebuchet MS"/>
              </a:rPr>
              <a:t>Vehículos que consuman combustibles alternativos</a:t>
            </a:r>
            <a:endParaRPr lang="es-ES" sz="1200" b="1" dirty="0"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166" name="Elipse 165"/>
          <p:cNvSpPr/>
          <p:nvPr/>
        </p:nvSpPr>
        <p:spPr>
          <a:xfrm>
            <a:off x="7225885" y="2494610"/>
            <a:ext cx="203200" cy="203200"/>
          </a:xfrm>
          <a:prstGeom prst="ellipse">
            <a:avLst/>
          </a:prstGeom>
          <a:solidFill>
            <a:srgbClr val="FFFFFF"/>
          </a:solidFill>
          <a:ln w="19050" cap="rnd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98719921"/>
      </p:ext>
    </p:extLst>
  </p:cSld>
  <p:clrMapOvr>
    <a:masterClrMapping/>
  </p:clrMapOvr>
  <p:transition spd="slow">
    <p:push dir="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Jcs.Ym2QgSTTdaX1gpII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Jcs.Ym2QgSTTdaX1gpII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Jcs.Ym2QgSTTdaX1gpII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Jcs.Ym2QgSTTdaX1gpII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n0Q6IcXQ_aH1w25.4Fpd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vPNXYAZQHi06ICKl3UmS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AdCXGunTzqugOY7telVS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ortadas">
  <a:themeElements>
    <a:clrScheme name="Minsait">
      <a:dk1>
        <a:srgbClr val="1A3B47"/>
      </a:dk1>
      <a:lt1>
        <a:srgbClr val="FFFFFF"/>
      </a:lt1>
      <a:dk2>
        <a:srgbClr val="FDE3D3"/>
      </a:dk2>
      <a:lt2>
        <a:srgbClr val="E7E6E6"/>
      </a:lt2>
      <a:accent1>
        <a:srgbClr val="FFEA80"/>
      </a:accent1>
      <a:accent2>
        <a:srgbClr val="F7AC6F"/>
      </a:accent2>
      <a:accent3>
        <a:srgbClr val="E88AA2"/>
      </a:accent3>
      <a:accent4>
        <a:srgbClr val="79C5B3"/>
      </a:accent4>
      <a:accent5>
        <a:srgbClr val="639FCB"/>
      </a:accent5>
      <a:accent6>
        <a:srgbClr val="7874B3"/>
      </a:accent6>
      <a:hlink>
        <a:srgbClr val="E88AA2"/>
      </a:hlink>
      <a:folHlink>
        <a:srgbClr val="F7AC6F"/>
      </a:folHlink>
    </a:clrScheme>
    <a:fontScheme name="Personalizado 3">
      <a:majorFont>
        <a:latin typeface="Playfair Display"/>
        <a:ea typeface=""/>
        <a:cs typeface=""/>
      </a:majorFont>
      <a:minorFont>
        <a:latin typeface="Soho Gothic Pro Light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insait_externa_07092018" id="{BDCD7FBE-5CCC-354F-B23D-2FFF78B0626C}" vid="{0B10B1E6-DDE7-CF48-A0D1-E1BE79F4130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Portadas</Template>
  <TotalTime>62643</TotalTime>
  <Words>1222</Words>
  <Application>Microsoft Office PowerPoint</Application>
  <PresentationFormat>Presentación en pantalla (16:9)</PresentationFormat>
  <Paragraphs>225</Paragraphs>
  <Slides>15</Slides>
  <Notes>14</Notes>
  <HiddenSlides>0</HiddenSlides>
  <MMClips>1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Avenir Heavy</vt:lpstr>
      <vt:lpstr>Playfair Display</vt:lpstr>
      <vt:lpstr>Soho Gothic Pro</vt:lpstr>
      <vt:lpstr>Soho Gothic Pro Light</vt:lpstr>
      <vt:lpstr>Verdana</vt:lpstr>
      <vt:lpstr>Wingdings</vt:lpstr>
      <vt:lpstr>Portadas</vt:lpstr>
      <vt:lpstr>Diapositiva de think-cell</vt:lpstr>
      <vt:lpstr>Plan Estratégico 2   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externa</dc:title>
  <dc:creator>Usuario de Microsoft Office</dc:creator>
  <cp:lastModifiedBy>Nerea Barbadillo</cp:lastModifiedBy>
  <cp:revision>2135</cp:revision>
  <cp:lastPrinted>2021-09-24T08:52:58Z</cp:lastPrinted>
  <dcterms:created xsi:type="dcterms:W3CDTF">2018-09-13T08:34:57Z</dcterms:created>
  <dcterms:modified xsi:type="dcterms:W3CDTF">2021-10-18T16:41:09Z</dcterms:modified>
</cp:coreProperties>
</file>