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2" r:id="rId1"/>
    <p:sldMasterId id="2147483937" r:id="rId2"/>
    <p:sldMasterId id="2147483955" r:id="rId3"/>
  </p:sldMasterIdLst>
  <p:notesMasterIdLst>
    <p:notesMasterId r:id="rId28"/>
  </p:notesMasterIdLst>
  <p:handoutMasterIdLst>
    <p:handoutMasterId r:id="rId29"/>
  </p:handoutMasterIdLst>
  <p:sldIdLst>
    <p:sldId id="256" r:id="rId4"/>
    <p:sldId id="324" r:id="rId5"/>
    <p:sldId id="325" r:id="rId6"/>
    <p:sldId id="326" r:id="rId7"/>
    <p:sldId id="327" r:id="rId8"/>
    <p:sldId id="328" r:id="rId9"/>
    <p:sldId id="340" r:id="rId10"/>
    <p:sldId id="346" r:id="rId11"/>
    <p:sldId id="329" r:id="rId12"/>
    <p:sldId id="344" r:id="rId13"/>
    <p:sldId id="330" r:id="rId14"/>
    <p:sldId id="331" r:id="rId15"/>
    <p:sldId id="345" r:id="rId16"/>
    <p:sldId id="347" r:id="rId17"/>
    <p:sldId id="332" r:id="rId18"/>
    <p:sldId id="348" r:id="rId19"/>
    <p:sldId id="333" r:id="rId20"/>
    <p:sldId id="342" r:id="rId21"/>
    <p:sldId id="335" r:id="rId22"/>
    <p:sldId id="336" r:id="rId23"/>
    <p:sldId id="337" r:id="rId24"/>
    <p:sldId id="338" r:id="rId25"/>
    <p:sldId id="339" r:id="rId26"/>
    <p:sldId id="274" r:id="rId27"/>
  </p:sldIdLst>
  <p:sldSz cx="12190413" cy="6931025"/>
  <p:notesSz cx="9928225" cy="6797675"/>
  <p:defaultTextStyle>
    <a:lvl1pPr algn="ctr" defTabSz="490627">
      <a:defRPr sz="3000">
        <a:latin typeface="+mn-lt"/>
        <a:ea typeface="+mn-ea"/>
        <a:cs typeface="+mn-cs"/>
        <a:sym typeface="Helvetica"/>
      </a:defRPr>
    </a:lvl1pPr>
    <a:lvl2pPr algn="ctr" defTabSz="490627">
      <a:defRPr sz="3000">
        <a:latin typeface="+mn-lt"/>
        <a:ea typeface="+mn-ea"/>
        <a:cs typeface="+mn-cs"/>
        <a:sym typeface="Helvetica"/>
      </a:defRPr>
    </a:lvl2pPr>
    <a:lvl3pPr algn="ctr" defTabSz="490627">
      <a:defRPr sz="3000">
        <a:latin typeface="+mn-lt"/>
        <a:ea typeface="+mn-ea"/>
        <a:cs typeface="+mn-cs"/>
        <a:sym typeface="Helvetica"/>
      </a:defRPr>
    </a:lvl3pPr>
    <a:lvl4pPr algn="ctr" defTabSz="490627">
      <a:defRPr sz="3000">
        <a:latin typeface="+mn-lt"/>
        <a:ea typeface="+mn-ea"/>
        <a:cs typeface="+mn-cs"/>
        <a:sym typeface="Helvetica"/>
      </a:defRPr>
    </a:lvl4pPr>
    <a:lvl5pPr algn="ctr" defTabSz="490627">
      <a:defRPr sz="3000">
        <a:latin typeface="+mn-lt"/>
        <a:ea typeface="+mn-ea"/>
        <a:cs typeface="+mn-cs"/>
        <a:sym typeface="Helvetica"/>
      </a:defRPr>
    </a:lvl5pPr>
    <a:lvl6pPr algn="ctr" defTabSz="490627">
      <a:defRPr sz="3000">
        <a:latin typeface="+mn-lt"/>
        <a:ea typeface="+mn-ea"/>
        <a:cs typeface="+mn-cs"/>
        <a:sym typeface="Helvetica"/>
      </a:defRPr>
    </a:lvl6pPr>
    <a:lvl7pPr algn="ctr" defTabSz="490627">
      <a:defRPr sz="3000">
        <a:latin typeface="+mn-lt"/>
        <a:ea typeface="+mn-ea"/>
        <a:cs typeface="+mn-cs"/>
        <a:sym typeface="Helvetica"/>
      </a:defRPr>
    </a:lvl7pPr>
    <a:lvl8pPr algn="ctr" defTabSz="490627">
      <a:defRPr sz="3000">
        <a:latin typeface="+mn-lt"/>
        <a:ea typeface="+mn-ea"/>
        <a:cs typeface="+mn-cs"/>
        <a:sym typeface="Helvetica"/>
      </a:defRPr>
    </a:lvl8pPr>
    <a:lvl9pPr algn="ctr" defTabSz="490627">
      <a:defRPr sz="3000"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2183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e Lorenz Erize" initials="ULE" lastIdx="12" clrIdx="0">
    <p:extLst>
      <p:ext uri="{19B8F6BF-5375-455C-9EA6-DF929625EA0E}">
        <p15:presenceInfo xmlns:p15="http://schemas.microsoft.com/office/powerpoint/2012/main" userId="S-1-5-21-1215397479-332469604-1520766640-14687" providerId="AD"/>
      </p:ext>
    </p:extLst>
  </p:cmAuthor>
  <p:cmAuthor id="2" name="Mercedes Oleaga Páramo" initials="MOP" lastIdx="1" clrIdx="1">
    <p:extLst>
      <p:ext uri="{19B8F6BF-5375-455C-9EA6-DF929625EA0E}">
        <p15:presenceInfo xmlns:p15="http://schemas.microsoft.com/office/powerpoint/2012/main" userId="S-1-5-21-1215397479-332469604-1520766640-272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ABAE"/>
    <a:srgbClr val="04AAA6"/>
    <a:srgbClr val="068689"/>
    <a:srgbClr val="ADE0DE"/>
    <a:srgbClr val="EEFAFA"/>
    <a:srgbClr val="086666"/>
    <a:srgbClr val="B3D7DB"/>
    <a:srgbClr val="88CFDB"/>
    <a:srgbClr val="0BF0ED"/>
    <a:srgbClr val="DC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firstRow>
  </a:tblStyle>
  <a:tblStyle styleId="{EEE7283C-3CF3-47DC-8721-378D4A62B22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firstRow>
  </a:tblStyle>
  <a:tblStyle styleId="{CF821DB8-F4EB-4A41-A1BA-3FCAFE7338EE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33BA23B1-9221-436E-865A-0063620EA4FD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52"/>
    <p:restoredTop sz="93631" autoAdjust="0"/>
  </p:normalViewPr>
  <p:slideViewPr>
    <p:cSldViewPr>
      <p:cViewPr varScale="1">
        <p:scale>
          <a:sx n="107" d="100"/>
          <a:sy n="107" d="100"/>
        </p:scale>
        <p:origin x="1146" y="96"/>
      </p:cViewPr>
      <p:guideLst>
        <p:guide orient="horz" pos="1620"/>
        <p:guide pos="2880"/>
        <p:guide orient="horz" pos="2183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217" d="100"/>
          <a:sy n="217" d="100"/>
        </p:scale>
        <p:origin x="168" y="4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commentAuthors" Target="commentAuthor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ie de página 6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S_tradnl" dirty="0"/>
              <a:t>ORKESTRA M</a:t>
            </a:r>
            <a:r>
              <a:rPr lang="es-ES" dirty="0"/>
              <a:t>ÁS CERCA</a:t>
            </a:r>
            <a:endParaRPr lang="es-ES_tradnl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25B956-8F94-6343-A1DF-C992EC60ACF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061640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/>
          </p:nvPr>
        </p:nvSpPr>
        <p:spPr>
          <a:xfrm>
            <a:off x="2722563" y="509588"/>
            <a:ext cx="4483100" cy="2549525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body" sz="quarter" idx="1"/>
          </p:nvPr>
        </p:nvSpPr>
        <p:spPr>
          <a:xfrm>
            <a:off x="1323764" y="3228896"/>
            <a:ext cx="7280699" cy="3058954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4615364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defTabSz="383969">
      <a:lnSpc>
        <a:spcPct val="117999"/>
      </a:lnSpc>
      <a:defRPr sz="1800">
        <a:latin typeface="+mj-lt"/>
        <a:ea typeface="+mj-ea"/>
        <a:cs typeface="+mj-cs"/>
        <a:sym typeface="Helvetica Neue"/>
      </a:defRPr>
    </a:lvl1pPr>
    <a:lvl2pPr indent="191983" defTabSz="383969">
      <a:lnSpc>
        <a:spcPct val="117999"/>
      </a:lnSpc>
      <a:defRPr sz="1800">
        <a:latin typeface="+mj-lt"/>
        <a:ea typeface="+mj-ea"/>
        <a:cs typeface="+mj-cs"/>
        <a:sym typeface="Helvetica Neue"/>
      </a:defRPr>
    </a:lvl2pPr>
    <a:lvl3pPr indent="383969" defTabSz="383969">
      <a:lnSpc>
        <a:spcPct val="117999"/>
      </a:lnSpc>
      <a:defRPr sz="1800">
        <a:latin typeface="+mj-lt"/>
        <a:ea typeface="+mj-ea"/>
        <a:cs typeface="+mj-cs"/>
        <a:sym typeface="Helvetica Neue"/>
      </a:defRPr>
    </a:lvl3pPr>
    <a:lvl4pPr indent="575955" defTabSz="383969">
      <a:lnSpc>
        <a:spcPct val="117999"/>
      </a:lnSpc>
      <a:defRPr sz="1800">
        <a:latin typeface="+mj-lt"/>
        <a:ea typeface="+mj-ea"/>
        <a:cs typeface="+mj-cs"/>
        <a:sym typeface="Helvetica Neue"/>
      </a:defRPr>
    </a:lvl4pPr>
    <a:lvl5pPr indent="767941" defTabSz="383969">
      <a:lnSpc>
        <a:spcPct val="117999"/>
      </a:lnSpc>
      <a:defRPr sz="1800">
        <a:latin typeface="+mj-lt"/>
        <a:ea typeface="+mj-ea"/>
        <a:cs typeface="+mj-cs"/>
        <a:sym typeface="Helvetica Neue"/>
      </a:defRPr>
    </a:lvl5pPr>
    <a:lvl6pPr indent="959924" defTabSz="383969">
      <a:lnSpc>
        <a:spcPct val="117999"/>
      </a:lnSpc>
      <a:defRPr sz="1800">
        <a:latin typeface="+mj-lt"/>
        <a:ea typeface="+mj-ea"/>
        <a:cs typeface="+mj-cs"/>
        <a:sym typeface="Helvetica Neue"/>
      </a:defRPr>
    </a:lvl6pPr>
    <a:lvl7pPr indent="1151908" defTabSz="383969">
      <a:lnSpc>
        <a:spcPct val="117999"/>
      </a:lnSpc>
      <a:defRPr sz="1800">
        <a:latin typeface="+mj-lt"/>
        <a:ea typeface="+mj-ea"/>
        <a:cs typeface="+mj-cs"/>
        <a:sym typeface="Helvetica Neue"/>
      </a:defRPr>
    </a:lvl7pPr>
    <a:lvl8pPr indent="1343894" defTabSz="383969">
      <a:lnSpc>
        <a:spcPct val="117999"/>
      </a:lnSpc>
      <a:defRPr sz="1800">
        <a:latin typeface="+mj-lt"/>
        <a:ea typeface="+mj-ea"/>
        <a:cs typeface="+mj-cs"/>
        <a:sym typeface="Helvetica Neue"/>
      </a:defRPr>
    </a:lvl8pPr>
    <a:lvl9pPr indent="1535880" defTabSz="383969">
      <a:lnSpc>
        <a:spcPct val="117999"/>
      </a:lnSpc>
      <a:defRPr sz="18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77539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11728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16245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38487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49862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67477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62840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33986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8978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166AE6-852A-4AB5-AABE-E5053E8C0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03518" y="6417840"/>
            <a:ext cx="2743200" cy="368300"/>
          </a:xfr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00130AD-F003-4AF2-AA60-95731F85A971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D8EB5322-2162-4AE9-A25B-E81005E0661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867322" y="651556"/>
            <a:ext cx="9142810" cy="336842"/>
          </a:xfrm>
          <a:prstGeom prst="rect">
            <a:avLst/>
          </a:prstGeom>
        </p:spPr>
        <p:txBody>
          <a:bodyPr lIns="122374" tIns="61187" rIns="122374" bIns="61187"/>
          <a:lstStyle>
            <a:lvl1pPr marL="0" indent="0" algn="l">
              <a:buNone/>
              <a:defRPr sz="1500" b="0" i="0">
                <a:solidFill>
                  <a:schemeClr val="bg2">
                    <a:lumMod val="10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430162" indent="0" algn="ctr">
              <a:buNone/>
              <a:defRPr sz="1900"/>
            </a:lvl2pPr>
            <a:lvl3pPr marL="860322" indent="0" algn="ctr">
              <a:buNone/>
              <a:defRPr sz="1700"/>
            </a:lvl3pPr>
            <a:lvl4pPr marL="1290484" indent="0" algn="ctr">
              <a:buNone/>
              <a:defRPr sz="1500"/>
            </a:lvl4pPr>
            <a:lvl5pPr marL="1720643" indent="0" algn="ctr">
              <a:buNone/>
              <a:defRPr sz="1500"/>
            </a:lvl5pPr>
            <a:lvl6pPr marL="2150805" indent="0" algn="ctr">
              <a:buNone/>
              <a:defRPr sz="1500"/>
            </a:lvl6pPr>
            <a:lvl7pPr marL="2580962" indent="0" algn="ctr">
              <a:buNone/>
              <a:defRPr sz="1500"/>
            </a:lvl7pPr>
            <a:lvl8pPr marL="3011124" indent="0" algn="ctr">
              <a:buNone/>
              <a:defRPr sz="1500"/>
            </a:lvl8pPr>
            <a:lvl9pPr marL="3441286" indent="0" algn="ctr">
              <a:buNone/>
              <a:defRPr sz="1500"/>
            </a:lvl9pPr>
          </a:lstStyle>
          <a:p>
            <a:r>
              <a:rPr lang="es-ES_tradnl" dirty="0"/>
              <a:t>Haga clic para modificar el estilo de subtítulo del patrón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C5A02428-5536-44B5-A2F6-8DD531C89F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7322" y="191028"/>
            <a:ext cx="9142810" cy="460528"/>
          </a:xfrm>
          <a:prstGeom prst="rect">
            <a:avLst/>
          </a:prstGeom>
        </p:spPr>
        <p:txBody>
          <a:bodyPr lIns="122374" tIns="61187" rIns="122374" bIns="61187" anchor="t"/>
          <a:lstStyle>
            <a:lvl1pPr algn="l">
              <a:defRPr sz="4100" b="1" i="0">
                <a:solidFill>
                  <a:schemeClr val="bg2">
                    <a:lumMod val="1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</p:spTree>
    <p:extLst>
      <p:ext uri="{BB962C8B-B14F-4D97-AF65-F5344CB8AC3E}">
        <p14:creationId xmlns:p14="http://schemas.microsoft.com/office/powerpoint/2010/main" val="102745761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RASER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340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4365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epartamento de Desarrollo Económico, Sostenibilidad y Medio Ambiente">
            <a:extLst>
              <a:ext uri="{FF2B5EF4-FFF2-40B4-BE49-F238E27FC236}">
                <a16:creationId xmlns:a16="http://schemas.microsoft.com/office/drawing/2014/main" id="{FF6BD026-CFAE-4ADD-9975-FBCD8ABB9A0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690" y="5265712"/>
            <a:ext cx="4754088" cy="103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A81D9D97-5037-44C9-A5EB-1C7F36514E14}"/>
              </a:ext>
            </a:extLst>
          </p:cNvPr>
          <p:cNvSpPr txBox="1">
            <a:spLocks/>
          </p:cNvSpPr>
          <p:nvPr userDrawn="1"/>
        </p:nvSpPr>
        <p:spPr>
          <a:xfrm>
            <a:off x="6383238" y="3393504"/>
            <a:ext cx="5040560" cy="336842"/>
          </a:xfrm>
          <a:prstGeom prst="rect">
            <a:avLst/>
          </a:prstGeom>
        </p:spPr>
        <p:txBody>
          <a:bodyPr lIns="122374" tIns="61187" rIns="122374" bIns="61187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0" i="0" kern="1200">
                <a:solidFill>
                  <a:schemeClr val="bg2">
                    <a:lumMod val="10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430162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0322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90484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20643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50805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80962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11124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41286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dirty="0"/>
              <a:t>Haga clic para modificar el estilo de subtítulo del patrón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330EB170-8E94-4A9A-AB05-4F97EAE54290}"/>
              </a:ext>
            </a:extLst>
          </p:cNvPr>
          <p:cNvSpPr txBox="1">
            <a:spLocks/>
          </p:cNvSpPr>
          <p:nvPr userDrawn="1"/>
        </p:nvSpPr>
        <p:spPr>
          <a:xfrm>
            <a:off x="2710830" y="2447417"/>
            <a:ext cx="9142810" cy="460528"/>
          </a:xfrm>
          <a:prstGeom prst="rect">
            <a:avLst/>
          </a:prstGeom>
        </p:spPr>
        <p:txBody>
          <a:bodyPr lIns="122374" tIns="61187" rIns="122374" bIns="61187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00" b="1" i="0" kern="1200">
                <a:solidFill>
                  <a:schemeClr val="bg2">
                    <a:lumMod val="1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</p:spTree>
    <p:extLst>
      <p:ext uri="{BB962C8B-B14F-4D97-AF65-F5344CB8AC3E}">
        <p14:creationId xmlns:p14="http://schemas.microsoft.com/office/powerpoint/2010/main" val="3112155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34F57C-7618-41D6-B1D8-C70A25383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65312"/>
            <a:ext cx="10514013" cy="13398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4100" b="1" i="0" kern="1200" dirty="0">
                <a:solidFill>
                  <a:schemeClr val="bg2">
                    <a:lumMod val="10000"/>
                  </a:schemeClr>
                </a:solidFill>
                <a:latin typeface="Open Sans" charset="0"/>
                <a:ea typeface="Open Sans" charset="0"/>
                <a:cs typeface="Open Sans" charset="0"/>
                <a:sym typeface="Helvetica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4" name="Picture 2" descr="Departamento de Desarrollo Económico, Sostenibilidad y Medio Ambiente">
            <a:extLst>
              <a:ext uri="{FF2B5EF4-FFF2-40B4-BE49-F238E27FC236}">
                <a16:creationId xmlns:a16="http://schemas.microsoft.com/office/drawing/2014/main" id="{E8418913-C3C9-4DFE-A478-6B2A8BBCBF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161" y="5265713"/>
            <a:ext cx="4754088" cy="103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927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5868B8-443C-45DD-A270-D6AD9D6F4F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9013" y="6424613"/>
            <a:ext cx="2743200" cy="368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130AD-F003-4AF2-AA60-95731F85A971}" type="slidenum">
              <a:rPr lang="es-ES" smtClean="0"/>
              <a:t>‹Nº›</a:t>
            </a:fld>
            <a:endParaRPr lang="es-ES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C68B6245-808C-430F-8A5A-C01AC3D3C0F4}"/>
              </a:ext>
            </a:extLst>
          </p:cNvPr>
          <p:cNvCxnSpPr>
            <a:cxnSpLocks/>
          </p:cNvCxnSpPr>
          <p:nvPr userDrawn="1"/>
        </p:nvCxnSpPr>
        <p:spPr>
          <a:xfrm>
            <a:off x="965307" y="941985"/>
            <a:ext cx="10746523" cy="0"/>
          </a:xfrm>
          <a:prstGeom prst="line">
            <a:avLst/>
          </a:prstGeom>
          <a:noFill/>
          <a:ln w="25400" cap="flat">
            <a:solidFill>
              <a:schemeClr val="tx2">
                <a:lumMod val="50000"/>
              </a:schemeClr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9" name="Picture 2" descr="Departamento de Desarrollo Económico, Sostenibilidad y Medio Ambiente">
            <a:extLst>
              <a:ext uri="{FF2B5EF4-FFF2-40B4-BE49-F238E27FC236}">
                <a16:creationId xmlns:a16="http://schemas.microsoft.com/office/drawing/2014/main" id="{A4C79A6F-A6CA-410C-A44F-E7AD2F75DE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0359" y="369168"/>
            <a:ext cx="1791471" cy="39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41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epartamento de Desarrollo Económico, Sostenibilidad y Medio Ambiente">
            <a:extLst>
              <a:ext uri="{FF2B5EF4-FFF2-40B4-BE49-F238E27FC236}">
                <a16:creationId xmlns:a16="http://schemas.microsoft.com/office/drawing/2014/main" id="{B3AB7868-BA75-4F06-89D0-A35939174D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559" y="2727090"/>
            <a:ext cx="6751294" cy="147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280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34" r:id="rId2"/>
  </p:sldLayoutIdLst>
  <p:hf hdr="0" ftr="0" dt="0"/>
  <p:txStyles>
    <p:titleStyle>
      <a:lvl1pPr algn="l" defTabSz="1223711" rtl="0" eaLnBrk="1" latinLnBrk="0" hangingPunct="1">
        <a:lnSpc>
          <a:spcPct val="90000"/>
        </a:lnSpc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5927" indent="-305927" algn="l" defTabSz="1223711" rtl="0" eaLnBrk="1" latinLnBrk="0" hangingPunct="1">
        <a:lnSpc>
          <a:spcPct val="90000"/>
        </a:lnSpc>
        <a:spcBef>
          <a:spcPts val="1338"/>
        </a:spcBef>
        <a:buFont typeface="Arial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917783" indent="-305927" algn="l" defTabSz="1223711" rtl="0" eaLnBrk="1" latinLnBrk="0" hangingPunct="1">
        <a:lnSpc>
          <a:spcPct val="90000"/>
        </a:lnSpc>
        <a:spcBef>
          <a:spcPts val="66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9638" indent="-305927" algn="l" defTabSz="1223711" rtl="0" eaLnBrk="1" latinLnBrk="0" hangingPunct="1">
        <a:lnSpc>
          <a:spcPct val="90000"/>
        </a:lnSpc>
        <a:spcBef>
          <a:spcPts val="669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141494" indent="-305927" algn="l" defTabSz="1223711" rtl="0" eaLnBrk="1" latinLnBrk="0" hangingPunct="1">
        <a:lnSpc>
          <a:spcPct val="90000"/>
        </a:lnSpc>
        <a:spcBef>
          <a:spcPts val="669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53350" indent="-305927" algn="l" defTabSz="1223711" rtl="0" eaLnBrk="1" latinLnBrk="0" hangingPunct="1">
        <a:lnSpc>
          <a:spcPct val="90000"/>
        </a:lnSpc>
        <a:spcBef>
          <a:spcPts val="669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65205" indent="-305927" algn="l" defTabSz="1223711" rtl="0" eaLnBrk="1" latinLnBrk="0" hangingPunct="1">
        <a:lnSpc>
          <a:spcPct val="90000"/>
        </a:lnSpc>
        <a:spcBef>
          <a:spcPts val="669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77061" indent="-305927" algn="l" defTabSz="1223711" rtl="0" eaLnBrk="1" latinLnBrk="0" hangingPunct="1">
        <a:lnSpc>
          <a:spcPct val="90000"/>
        </a:lnSpc>
        <a:spcBef>
          <a:spcPts val="669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88916" indent="-305927" algn="l" defTabSz="1223711" rtl="0" eaLnBrk="1" latinLnBrk="0" hangingPunct="1">
        <a:lnSpc>
          <a:spcPct val="90000"/>
        </a:lnSpc>
        <a:spcBef>
          <a:spcPts val="669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200772" indent="-305927" algn="l" defTabSz="1223711" rtl="0" eaLnBrk="1" latinLnBrk="0" hangingPunct="1">
        <a:lnSpc>
          <a:spcPct val="90000"/>
        </a:lnSpc>
        <a:spcBef>
          <a:spcPts val="669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122371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1856" algn="l" defTabSz="122371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3711" algn="l" defTabSz="122371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35567" algn="l" defTabSz="122371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421" algn="l" defTabSz="122371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59278" algn="l" defTabSz="122371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71132" algn="l" defTabSz="122371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82988" algn="l" defTabSz="122371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94844" algn="l" defTabSz="122371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317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.jpe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sv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30.svg"/><Relationship Id="rId3" Type="http://schemas.openxmlformats.org/officeDocument/2006/relationships/image" Target="../media/image19.png"/><Relationship Id="rId7" Type="http://schemas.openxmlformats.org/officeDocument/2006/relationships/image" Target="../media/image24.sv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8.svg"/><Relationship Id="rId5" Type="http://schemas.openxmlformats.org/officeDocument/2006/relationships/image" Target="../media/image1.jpeg"/><Relationship Id="rId15" Type="http://schemas.openxmlformats.org/officeDocument/2006/relationships/image" Target="../media/image32.svg"/><Relationship Id="rId10" Type="http://schemas.openxmlformats.org/officeDocument/2006/relationships/image" Target="../media/image22.png"/><Relationship Id="rId4" Type="http://schemas.openxmlformats.org/officeDocument/2006/relationships/image" Target="../media/image22.svg"/><Relationship Id="rId9" Type="http://schemas.openxmlformats.org/officeDocument/2006/relationships/image" Target="../media/image26.svg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68116CB-959E-954C-88A6-7F504017E7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74" y="5213"/>
            <a:ext cx="12255797" cy="6957718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F8C9D659-DDC5-4968-8E75-5349B41BB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241376"/>
            <a:ext cx="12190413" cy="1296144"/>
          </a:xfrm>
        </p:spPr>
        <p:txBody>
          <a:bodyPr/>
          <a:lstStyle/>
          <a:p>
            <a:pPr>
              <a:lnSpc>
                <a:spcPts val="3400"/>
              </a:lnSpc>
            </a:pPr>
            <a:r>
              <a:rPr lang="es-ES" sz="3200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 DE DESARROLLO INDUSTRIAL </a:t>
            </a:r>
            <a:br>
              <a:rPr lang="es-ES" sz="3200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3200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INTERNACIONALIZACIÓN 2021-2024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Versión: </a:t>
            </a:r>
            <a:r>
              <a:rPr lang="es-ES" sz="1800" b="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Julio</a:t>
            </a:r>
            <a:r>
              <a:rPr lang="es-ES" sz="1800" b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2021</a:t>
            </a:r>
          </a:p>
        </p:txBody>
      </p:sp>
      <p:pic>
        <p:nvPicPr>
          <p:cNvPr id="7" name="Picture 2" descr="Departamento de Desarrollo Económico, Sostenibilidad y Medio Ambiente">
            <a:extLst>
              <a:ext uri="{FF2B5EF4-FFF2-40B4-BE49-F238E27FC236}">
                <a16:creationId xmlns:a16="http://schemas.microsoft.com/office/drawing/2014/main" id="{F9FFAEA0-125A-6844-851B-87F3366B5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641" y="3949796"/>
            <a:ext cx="2775128" cy="607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196">
            <a:extLst>
              <a:ext uri="{FF2B5EF4-FFF2-40B4-BE49-F238E27FC236}">
                <a16:creationId xmlns:a16="http://schemas.microsoft.com/office/drawing/2014/main" id="{DAD738B4-206D-41FE-A12C-54533666901F}"/>
              </a:ext>
            </a:extLst>
          </p:cNvPr>
          <p:cNvGrpSpPr>
            <a:grpSpLocks noChangeAspect="1"/>
          </p:cNvGrpSpPr>
          <p:nvPr/>
        </p:nvGrpSpPr>
        <p:grpSpPr>
          <a:xfrm>
            <a:off x="5087874" y="1807912"/>
            <a:ext cx="740438" cy="841083"/>
            <a:chOff x="-965200" y="4832350"/>
            <a:chExt cx="327025" cy="371476"/>
          </a:xfrm>
          <a:solidFill>
            <a:schemeClr val="bg1">
              <a:lumMod val="85000"/>
            </a:schemeClr>
          </a:solidFill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F531154C-2813-4286-B97D-382E85A341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919163" y="4878388"/>
              <a:ext cx="233363" cy="233363"/>
            </a:xfrm>
            <a:custGeom>
              <a:avLst/>
              <a:gdLst>
                <a:gd name="T0" fmla="*/ 30 w 60"/>
                <a:gd name="T1" fmla="*/ 60 h 60"/>
                <a:gd name="T2" fmla="*/ 0 w 60"/>
                <a:gd name="T3" fmla="*/ 30 h 60"/>
                <a:gd name="T4" fmla="*/ 30 w 60"/>
                <a:gd name="T5" fmla="*/ 0 h 60"/>
                <a:gd name="T6" fmla="*/ 60 w 60"/>
                <a:gd name="T7" fmla="*/ 30 h 60"/>
                <a:gd name="T8" fmla="*/ 30 w 60"/>
                <a:gd name="T9" fmla="*/ 60 h 60"/>
                <a:gd name="T10" fmla="*/ 30 w 60"/>
                <a:gd name="T11" fmla="*/ 4 h 60"/>
                <a:gd name="T12" fmla="*/ 4 w 60"/>
                <a:gd name="T13" fmla="*/ 30 h 60"/>
                <a:gd name="T14" fmla="*/ 30 w 60"/>
                <a:gd name="T15" fmla="*/ 56 h 60"/>
                <a:gd name="T16" fmla="*/ 56 w 60"/>
                <a:gd name="T17" fmla="*/ 30 h 60"/>
                <a:gd name="T18" fmla="*/ 30 w 60"/>
                <a:gd name="T19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4"/>
                  </a:moveTo>
                  <a:cubicBezTo>
                    <a:pt x="16" y="4"/>
                    <a:pt x="4" y="16"/>
                    <a:pt x="4" y="30"/>
                  </a:cubicBezTo>
                  <a:cubicBezTo>
                    <a:pt x="4" y="44"/>
                    <a:pt x="16" y="56"/>
                    <a:pt x="30" y="56"/>
                  </a:cubicBezTo>
                  <a:cubicBezTo>
                    <a:pt x="44" y="56"/>
                    <a:pt x="56" y="44"/>
                    <a:pt x="56" y="30"/>
                  </a:cubicBezTo>
                  <a:cubicBezTo>
                    <a:pt x="56" y="16"/>
                    <a:pt x="44" y="4"/>
                    <a:pt x="30" y="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E3E2BEE4-995C-47AA-9E60-5A22C1867FE1}"/>
                </a:ext>
              </a:extLst>
            </p:cNvPr>
            <p:cNvSpPr>
              <a:spLocks/>
            </p:cNvSpPr>
            <p:nvPr/>
          </p:nvSpPr>
          <p:spPr bwMode="auto">
            <a:xfrm>
              <a:off x="-857250" y="5095875"/>
              <a:ext cx="109538" cy="46038"/>
            </a:xfrm>
            <a:custGeom>
              <a:avLst/>
              <a:gdLst>
                <a:gd name="T0" fmla="*/ 26 w 28"/>
                <a:gd name="T1" fmla="*/ 12 h 12"/>
                <a:gd name="T2" fmla="*/ 2 w 28"/>
                <a:gd name="T3" fmla="*/ 12 h 12"/>
                <a:gd name="T4" fmla="*/ 0 w 28"/>
                <a:gd name="T5" fmla="*/ 10 h 12"/>
                <a:gd name="T6" fmla="*/ 0 w 28"/>
                <a:gd name="T7" fmla="*/ 0 h 12"/>
                <a:gd name="T8" fmla="*/ 4 w 28"/>
                <a:gd name="T9" fmla="*/ 0 h 12"/>
                <a:gd name="T10" fmla="*/ 4 w 28"/>
                <a:gd name="T11" fmla="*/ 8 h 12"/>
                <a:gd name="T12" fmla="*/ 24 w 28"/>
                <a:gd name="T13" fmla="*/ 8 h 12"/>
                <a:gd name="T14" fmla="*/ 24 w 28"/>
                <a:gd name="T15" fmla="*/ 0 h 12"/>
                <a:gd name="T16" fmla="*/ 28 w 28"/>
                <a:gd name="T17" fmla="*/ 0 h 12"/>
                <a:gd name="T18" fmla="*/ 28 w 28"/>
                <a:gd name="T19" fmla="*/ 10 h 12"/>
                <a:gd name="T20" fmla="*/ 26 w 28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12">
                  <a:moveTo>
                    <a:pt x="26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0" y="11"/>
                    <a:pt x="0" y="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1"/>
                    <a:pt x="27" y="12"/>
                    <a:pt x="26" y="1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51" name="Freeform 7">
              <a:extLst>
                <a:ext uri="{FF2B5EF4-FFF2-40B4-BE49-F238E27FC236}">
                  <a16:creationId xmlns:a16="http://schemas.microsoft.com/office/drawing/2014/main" id="{B21B98E2-15E6-41F5-8A41-293C71313E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841375" y="5126038"/>
              <a:ext cx="77788" cy="47625"/>
            </a:xfrm>
            <a:custGeom>
              <a:avLst/>
              <a:gdLst>
                <a:gd name="T0" fmla="*/ 18 w 20"/>
                <a:gd name="T1" fmla="*/ 12 h 12"/>
                <a:gd name="T2" fmla="*/ 2 w 20"/>
                <a:gd name="T3" fmla="*/ 12 h 12"/>
                <a:gd name="T4" fmla="*/ 0 w 20"/>
                <a:gd name="T5" fmla="*/ 10 h 12"/>
                <a:gd name="T6" fmla="*/ 0 w 20"/>
                <a:gd name="T7" fmla="*/ 2 h 12"/>
                <a:gd name="T8" fmla="*/ 2 w 20"/>
                <a:gd name="T9" fmla="*/ 0 h 12"/>
                <a:gd name="T10" fmla="*/ 18 w 20"/>
                <a:gd name="T11" fmla="*/ 0 h 12"/>
                <a:gd name="T12" fmla="*/ 20 w 20"/>
                <a:gd name="T13" fmla="*/ 2 h 12"/>
                <a:gd name="T14" fmla="*/ 20 w 20"/>
                <a:gd name="T15" fmla="*/ 10 h 12"/>
                <a:gd name="T16" fmla="*/ 18 w 20"/>
                <a:gd name="T17" fmla="*/ 12 h 12"/>
                <a:gd name="T18" fmla="*/ 4 w 20"/>
                <a:gd name="T19" fmla="*/ 8 h 12"/>
                <a:gd name="T20" fmla="*/ 16 w 20"/>
                <a:gd name="T21" fmla="*/ 8 h 12"/>
                <a:gd name="T22" fmla="*/ 16 w 20"/>
                <a:gd name="T23" fmla="*/ 4 h 12"/>
                <a:gd name="T24" fmla="*/ 4 w 20"/>
                <a:gd name="T25" fmla="*/ 4 h 12"/>
                <a:gd name="T26" fmla="*/ 4 w 20"/>
                <a:gd name="T2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12">
                  <a:moveTo>
                    <a:pt x="18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0" y="11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1"/>
                    <a:pt x="19" y="12"/>
                    <a:pt x="18" y="12"/>
                  </a:cubicBezTo>
                  <a:close/>
                  <a:moveTo>
                    <a:pt x="4" y="8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52" name="Freeform 8">
              <a:extLst>
                <a:ext uri="{FF2B5EF4-FFF2-40B4-BE49-F238E27FC236}">
                  <a16:creationId xmlns:a16="http://schemas.microsoft.com/office/drawing/2014/main" id="{3018D7D1-F9E4-4ECC-9873-8D96BBAB4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-809625" y="5157788"/>
              <a:ext cx="14288" cy="46038"/>
            </a:xfrm>
            <a:custGeom>
              <a:avLst/>
              <a:gdLst>
                <a:gd name="T0" fmla="*/ 2 w 4"/>
                <a:gd name="T1" fmla="*/ 12 h 12"/>
                <a:gd name="T2" fmla="*/ 0 w 4"/>
                <a:gd name="T3" fmla="*/ 10 h 12"/>
                <a:gd name="T4" fmla="*/ 0 w 4"/>
                <a:gd name="T5" fmla="*/ 2 h 12"/>
                <a:gd name="T6" fmla="*/ 2 w 4"/>
                <a:gd name="T7" fmla="*/ 0 h 12"/>
                <a:gd name="T8" fmla="*/ 4 w 4"/>
                <a:gd name="T9" fmla="*/ 2 h 12"/>
                <a:gd name="T10" fmla="*/ 4 w 4"/>
                <a:gd name="T11" fmla="*/ 10 h 12"/>
                <a:gd name="T12" fmla="*/ 2 w 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2">
                  <a:moveTo>
                    <a:pt x="2" y="12"/>
                  </a:moveTo>
                  <a:cubicBezTo>
                    <a:pt x="1" y="12"/>
                    <a:pt x="0" y="11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3" y="12"/>
                    <a:pt x="2" y="1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53" name="Freeform 9">
              <a:extLst>
                <a:ext uri="{FF2B5EF4-FFF2-40B4-BE49-F238E27FC236}">
                  <a16:creationId xmlns:a16="http://schemas.microsoft.com/office/drawing/2014/main" id="{DA746AFD-A589-4DEA-9A56-C89FE89F8B37}"/>
                </a:ext>
              </a:extLst>
            </p:cNvPr>
            <p:cNvSpPr>
              <a:spLocks/>
            </p:cNvSpPr>
            <p:nvPr/>
          </p:nvSpPr>
          <p:spPr bwMode="auto">
            <a:xfrm>
              <a:off x="-809625" y="4832350"/>
              <a:ext cx="14288" cy="31750"/>
            </a:xfrm>
            <a:custGeom>
              <a:avLst/>
              <a:gdLst>
                <a:gd name="T0" fmla="*/ 2 w 4"/>
                <a:gd name="T1" fmla="*/ 8 h 8"/>
                <a:gd name="T2" fmla="*/ 0 w 4"/>
                <a:gd name="T3" fmla="*/ 6 h 8"/>
                <a:gd name="T4" fmla="*/ 0 w 4"/>
                <a:gd name="T5" fmla="*/ 2 h 8"/>
                <a:gd name="T6" fmla="*/ 2 w 4"/>
                <a:gd name="T7" fmla="*/ 0 h 8"/>
                <a:gd name="T8" fmla="*/ 4 w 4"/>
                <a:gd name="T9" fmla="*/ 2 h 8"/>
                <a:gd name="T10" fmla="*/ 4 w 4"/>
                <a:gd name="T11" fmla="*/ 6 h 8"/>
                <a:gd name="T12" fmla="*/ 2 w 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8">
                  <a:moveTo>
                    <a:pt x="2" y="8"/>
                  </a:moveTo>
                  <a:cubicBezTo>
                    <a:pt x="1" y="8"/>
                    <a:pt x="0" y="7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3" y="8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54" name="Freeform 10">
              <a:extLst>
                <a:ext uri="{FF2B5EF4-FFF2-40B4-BE49-F238E27FC236}">
                  <a16:creationId xmlns:a16="http://schemas.microsoft.com/office/drawing/2014/main" id="{C9839FAC-EC0E-40CA-AE10-4299B0B51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-712788" y="4878388"/>
              <a:ext cx="26988" cy="26988"/>
            </a:xfrm>
            <a:custGeom>
              <a:avLst/>
              <a:gdLst>
                <a:gd name="T0" fmla="*/ 2 w 7"/>
                <a:gd name="T1" fmla="*/ 7 h 7"/>
                <a:gd name="T2" fmla="*/ 1 w 7"/>
                <a:gd name="T3" fmla="*/ 6 h 7"/>
                <a:gd name="T4" fmla="*/ 1 w 7"/>
                <a:gd name="T5" fmla="*/ 3 h 7"/>
                <a:gd name="T6" fmla="*/ 4 w 7"/>
                <a:gd name="T7" fmla="*/ 0 h 7"/>
                <a:gd name="T8" fmla="*/ 7 w 7"/>
                <a:gd name="T9" fmla="*/ 0 h 7"/>
                <a:gd name="T10" fmla="*/ 7 w 7"/>
                <a:gd name="T11" fmla="*/ 3 h 7"/>
                <a:gd name="T12" fmla="*/ 4 w 7"/>
                <a:gd name="T13" fmla="*/ 6 h 7"/>
                <a:gd name="T14" fmla="*/ 2 w 7"/>
                <a:gd name="T1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7">
                  <a:moveTo>
                    <a:pt x="2" y="7"/>
                  </a:moveTo>
                  <a:cubicBezTo>
                    <a:pt x="2" y="7"/>
                    <a:pt x="1" y="6"/>
                    <a:pt x="1" y="6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7" y="1"/>
                    <a:pt x="7" y="2"/>
                    <a:pt x="7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7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55" name="Freeform 11">
              <a:extLst>
                <a:ext uri="{FF2B5EF4-FFF2-40B4-BE49-F238E27FC236}">
                  <a16:creationId xmlns:a16="http://schemas.microsoft.com/office/drawing/2014/main" id="{097D2731-E724-4117-9AC7-7A37BF8BC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69925" y="4987925"/>
              <a:ext cx="31750" cy="14288"/>
            </a:xfrm>
            <a:custGeom>
              <a:avLst/>
              <a:gdLst>
                <a:gd name="T0" fmla="*/ 6 w 8"/>
                <a:gd name="T1" fmla="*/ 4 h 4"/>
                <a:gd name="T2" fmla="*/ 2 w 8"/>
                <a:gd name="T3" fmla="*/ 4 h 4"/>
                <a:gd name="T4" fmla="*/ 0 w 8"/>
                <a:gd name="T5" fmla="*/ 2 h 4"/>
                <a:gd name="T6" fmla="*/ 2 w 8"/>
                <a:gd name="T7" fmla="*/ 0 h 4"/>
                <a:gd name="T8" fmla="*/ 6 w 8"/>
                <a:gd name="T9" fmla="*/ 0 h 4"/>
                <a:gd name="T10" fmla="*/ 8 w 8"/>
                <a:gd name="T11" fmla="*/ 2 h 4"/>
                <a:gd name="T12" fmla="*/ 6 w 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">
                  <a:moveTo>
                    <a:pt x="6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8" y="1"/>
                    <a:pt x="8" y="2"/>
                  </a:cubicBezTo>
                  <a:cubicBezTo>
                    <a:pt x="8" y="3"/>
                    <a:pt x="7" y="4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56" name="Freeform 12">
              <a:extLst>
                <a:ext uri="{FF2B5EF4-FFF2-40B4-BE49-F238E27FC236}">
                  <a16:creationId xmlns:a16="http://schemas.microsoft.com/office/drawing/2014/main" id="{CE12410D-B086-4DB0-8FD6-2AB4C8821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-712788" y="5083175"/>
              <a:ext cx="26988" cy="28575"/>
            </a:xfrm>
            <a:custGeom>
              <a:avLst/>
              <a:gdLst>
                <a:gd name="T0" fmla="*/ 5 w 7"/>
                <a:gd name="T1" fmla="*/ 7 h 7"/>
                <a:gd name="T2" fmla="*/ 4 w 7"/>
                <a:gd name="T3" fmla="*/ 7 h 7"/>
                <a:gd name="T4" fmla="*/ 1 w 7"/>
                <a:gd name="T5" fmla="*/ 4 h 7"/>
                <a:gd name="T6" fmla="*/ 1 w 7"/>
                <a:gd name="T7" fmla="*/ 1 h 7"/>
                <a:gd name="T8" fmla="*/ 4 w 7"/>
                <a:gd name="T9" fmla="*/ 1 h 7"/>
                <a:gd name="T10" fmla="*/ 7 w 7"/>
                <a:gd name="T11" fmla="*/ 4 h 7"/>
                <a:gd name="T12" fmla="*/ 7 w 7"/>
                <a:gd name="T13" fmla="*/ 7 h 7"/>
                <a:gd name="T14" fmla="*/ 5 w 7"/>
                <a:gd name="T1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cubicBezTo>
                    <a:pt x="5" y="7"/>
                    <a:pt x="4" y="7"/>
                    <a:pt x="4" y="7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6"/>
                    <a:pt x="7" y="7"/>
                  </a:cubicBezTo>
                  <a:cubicBezTo>
                    <a:pt x="6" y="7"/>
                    <a:pt x="6" y="7"/>
                    <a:pt x="5" y="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57" name="Freeform 13">
              <a:extLst>
                <a:ext uri="{FF2B5EF4-FFF2-40B4-BE49-F238E27FC236}">
                  <a16:creationId xmlns:a16="http://schemas.microsoft.com/office/drawing/2014/main" id="{C77AB19D-0903-492F-AD94-2CA1B87EC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9163" y="4878388"/>
              <a:ext cx="26988" cy="26988"/>
            </a:xfrm>
            <a:custGeom>
              <a:avLst/>
              <a:gdLst>
                <a:gd name="T0" fmla="*/ 5 w 7"/>
                <a:gd name="T1" fmla="*/ 7 h 7"/>
                <a:gd name="T2" fmla="*/ 3 w 7"/>
                <a:gd name="T3" fmla="*/ 6 h 7"/>
                <a:gd name="T4" fmla="*/ 0 w 7"/>
                <a:gd name="T5" fmla="*/ 3 h 7"/>
                <a:gd name="T6" fmla="*/ 0 w 7"/>
                <a:gd name="T7" fmla="*/ 0 h 7"/>
                <a:gd name="T8" fmla="*/ 3 w 7"/>
                <a:gd name="T9" fmla="*/ 0 h 7"/>
                <a:gd name="T10" fmla="*/ 6 w 7"/>
                <a:gd name="T11" fmla="*/ 3 h 7"/>
                <a:gd name="T12" fmla="*/ 6 w 7"/>
                <a:gd name="T13" fmla="*/ 6 h 7"/>
                <a:gd name="T14" fmla="*/ 5 w 7"/>
                <a:gd name="T1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cubicBezTo>
                    <a:pt x="4" y="7"/>
                    <a:pt x="4" y="6"/>
                    <a:pt x="3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4"/>
                    <a:pt x="7" y="5"/>
                    <a:pt x="6" y="6"/>
                  </a:cubicBezTo>
                  <a:cubicBezTo>
                    <a:pt x="6" y="6"/>
                    <a:pt x="5" y="7"/>
                    <a:pt x="5" y="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58" name="Freeform 14">
              <a:extLst>
                <a:ext uri="{FF2B5EF4-FFF2-40B4-BE49-F238E27FC236}">
                  <a16:creationId xmlns:a16="http://schemas.microsoft.com/office/drawing/2014/main" id="{F2B5CFF2-3177-4CAB-A884-B14CBE87C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-965200" y="4987925"/>
              <a:ext cx="30163" cy="14288"/>
            </a:xfrm>
            <a:custGeom>
              <a:avLst/>
              <a:gdLst>
                <a:gd name="T0" fmla="*/ 6 w 8"/>
                <a:gd name="T1" fmla="*/ 4 h 4"/>
                <a:gd name="T2" fmla="*/ 2 w 8"/>
                <a:gd name="T3" fmla="*/ 4 h 4"/>
                <a:gd name="T4" fmla="*/ 0 w 8"/>
                <a:gd name="T5" fmla="*/ 2 h 4"/>
                <a:gd name="T6" fmla="*/ 2 w 8"/>
                <a:gd name="T7" fmla="*/ 0 h 4"/>
                <a:gd name="T8" fmla="*/ 6 w 8"/>
                <a:gd name="T9" fmla="*/ 0 h 4"/>
                <a:gd name="T10" fmla="*/ 8 w 8"/>
                <a:gd name="T11" fmla="*/ 2 h 4"/>
                <a:gd name="T12" fmla="*/ 6 w 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">
                  <a:moveTo>
                    <a:pt x="6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8" y="1"/>
                    <a:pt x="8" y="2"/>
                  </a:cubicBezTo>
                  <a:cubicBezTo>
                    <a:pt x="8" y="3"/>
                    <a:pt x="7" y="4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59" name="Freeform 15">
              <a:extLst>
                <a:ext uri="{FF2B5EF4-FFF2-40B4-BE49-F238E27FC236}">
                  <a16:creationId xmlns:a16="http://schemas.microsoft.com/office/drawing/2014/main" id="{0FC7DF1E-7C4A-4AB7-A936-AFC07CF2DAE8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9163" y="5083175"/>
              <a:ext cx="26988" cy="28575"/>
            </a:xfrm>
            <a:custGeom>
              <a:avLst/>
              <a:gdLst>
                <a:gd name="T0" fmla="*/ 2 w 7"/>
                <a:gd name="T1" fmla="*/ 7 h 7"/>
                <a:gd name="T2" fmla="*/ 0 w 7"/>
                <a:gd name="T3" fmla="*/ 7 h 7"/>
                <a:gd name="T4" fmla="*/ 0 w 7"/>
                <a:gd name="T5" fmla="*/ 4 h 7"/>
                <a:gd name="T6" fmla="*/ 3 w 7"/>
                <a:gd name="T7" fmla="*/ 1 h 7"/>
                <a:gd name="T8" fmla="*/ 6 w 7"/>
                <a:gd name="T9" fmla="*/ 1 h 7"/>
                <a:gd name="T10" fmla="*/ 6 w 7"/>
                <a:gd name="T11" fmla="*/ 4 h 7"/>
                <a:gd name="T12" fmla="*/ 3 w 7"/>
                <a:gd name="T13" fmla="*/ 7 h 7"/>
                <a:gd name="T14" fmla="*/ 2 w 7"/>
                <a:gd name="T1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7">
                  <a:moveTo>
                    <a:pt x="2" y="7"/>
                  </a:moveTo>
                  <a:cubicBezTo>
                    <a:pt x="1" y="7"/>
                    <a:pt x="1" y="7"/>
                    <a:pt x="0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0"/>
                    <a:pt x="5" y="0"/>
                    <a:pt x="6" y="1"/>
                  </a:cubicBezTo>
                  <a:cubicBezTo>
                    <a:pt x="7" y="2"/>
                    <a:pt x="7" y="3"/>
                    <a:pt x="6" y="4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2" y="7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60" name="Freeform 16">
              <a:extLst>
                <a:ext uri="{FF2B5EF4-FFF2-40B4-BE49-F238E27FC236}">
                  <a16:creationId xmlns:a16="http://schemas.microsoft.com/office/drawing/2014/main" id="{0BDA3D4F-C457-4098-AEEF-47CF7D69A5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873125" y="4987925"/>
              <a:ext cx="141288" cy="115888"/>
            </a:xfrm>
            <a:custGeom>
              <a:avLst/>
              <a:gdLst>
                <a:gd name="T0" fmla="*/ 20 w 36"/>
                <a:gd name="T1" fmla="*/ 30 h 30"/>
                <a:gd name="T2" fmla="*/ 20 w 36"/>
                <a:gd name="T3" fmla="*/ 30 h 30"/>
                <a:gd name="T4" fmla="*/ 18 w 36"/>
                <a:gd name="T5" fmla="*/ 28 h 30"/>
                <a:gd name="T6" fmla="*/ 16 w 36"/>
                <a:gd name="T7" fmla="*/ 30 h 30"/>
                <a:gd name="T8" fmla="*/ 14 w 36"/>
                <a:gd name="T9" fmla="*/ 28 h 30"/>
                <a:gd name="T10" fmla="*/ 10 w 36"/>
                <a:gd name="T11" fmla="*/ 12 h 30"/>
                <a:gd name="T12" fmla="*/ 6 w 36"/>
                <a:gd name="T13" fmla="*/ 12 h 30"/>
                <a:gd name="T14" fmla="*/ 0 w 36"/>
                <a:gd name="T15" fmla="*/ 6 h 30"/>
                <a:gd name="T16" fmla="*/ 6 w 36"/>
                <a:gd name="T17" fmla="*/ 0 h 30"/>
                <a:gd name="T18" fmla="*/ 13 w 36"/>
                <a:gd name="T19" fmla="*/ 5 h 30"/>
                <a:gd name="T20" fmla="*/ 13 w 36"/>
                <a:gd name="T21" fmla="*/ 8 h 30"/>
                <a:gd name="T22" fmla="*/ 23 w 36"/>
                <a:gd name="T23" fmla="*/ 8 h 30"/>
                <a:gd name="T24" fmla="*/ 23 w 36"/>
                <a:gd name="T25" fmla="*/ 5 h 30"/>
                <a:gd name="T26" fmla="*/ 30 w 36"/>
                <a:gd name="T27" fmla="*/ 0 h 30"/>
                <a:gd name="T28" fmla="*/ 36 w 36"/>
                <a:gd name="T29" fmla="*/ 6 h 30"/>
                <a:gd name="T30" fmla="*/ 30 w 36"/>
                <a:gd name="T31" fmla="*/ 12 h 30"/>
                <a:gd name="T32" fmla="*/ 26 w 36"/>
                <a:gd name="T33" fmla="*/ 12 h 30"/>
                <a:gd name="T34" fmla="*/ 22 w 36"/>
                <a:gd name="T35" fmla="*/ 28 h 30"/>
                <a:gd name="T36" fmla="*/ 20 w 36"/>
                <a:gd name="T37" fmla="*/ 30 h 30"/>
                <a:gd name="T38" fmla="*/ 14 w 36"/>
                <a:gd name="T39" fmla="*/ 12 h 30"/>
                <a:gd name="T40" fmla="*/ 18 w 36"/>
                <a:gd name="T41" fmla="*/ 28 h 30"/>
                <a:gd name="T42" fmla="*/ 18 w 36"/>
                <a:gd name="T43" fmla="*/ 28 h 30"/>
                <a:gd name="T44" fmla="*/ 18 w 36"/>
                <a:gd name="T45" fmla="*/ 28 h 30"/>
                <a:gd name="T46" fmla="*/ 22 w 36"/>
                <a:gd name="T47" fmla="*/ 12 h 30"/>
                <a:gd name="T48" fmla="*/ 14 w 36"/>
                <a:gd name="T49" fmla="*/ 12 h 30"/>
                <a:gd name="T50" fmla="*/ 27 w 36"/>
                <a:gd name="T51" fmla="*/ 8 h 30"/>
                <a:gd name="T52" fmla="*/ 30 w 36"/>
                <a:gd name="T53" fmla="*/ 8 h 30"/>
                <a:gd name="T54" fmla="*/ 32 w 36"/>
                <a:gd name="T55" fmla="*/ 6 h 30"/>
                <a:gd name="T56" fmla="*/ 30 w 36"/>
                <a:gd name="T57" fmla="*/ 4 h 30"/>
                <a:gd name="T58" fmla="*/ 27 w 36"/>
                <a:gd name="T59" fmla="*/ 6 h 30"/>
                <a:gd name="T60" fmla="*/ 27 w 36"/>
                <a:gd name="T61" fmla="*/ 8 h 30"/>
                <a:gd name="T62" fmla="*/ 6 w 36"/>
                <a:gd name="T63" fmla="*/ 4 h 30"/>
                <a:gd name="T64" fmla="*/ 4 w 36"/>
                <a:gd name="T65" fmla="*/ 6 h 30"/>
                <a:gd name="T66" fmla="*/ 6 w 36"/>
                <a:gd name="T67" fmla="*/ 8 h 30"/>
                <a:gd name="T68" fmla="*/ 9 w 36"/>
                <a:gd name="T69" fmla="*/ 8 h 30"/>
                <a:gd name="T70" fmla="*/ 9 w 36"/>
                <a:gd name="T71" fmla="*/ 6 h 30"/>
                <a:gd name="T72" fmla="*/ 6 w 36"/>
                <a:gd name="T73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" h="30">
                  <a:moveTo>
                    <a:pt x="20" y="30"/>
                  </a:moveTo>
                  <a:cubicBezTo>
                    <a:pt x="20" y="30"/>
                    <a:pt x="20" y="30"/>
                    <a:pt x="20" y="30"/>
                  </a:cubicBezTo>
                  <a:cubicBezTo>
                    <a:pt x="19" y="30"/>
                    <a:pt x="18" y="29"/>
                    <a:pt x="18" y="28"/>
                  </a:cubicBezTo>
                  <a:cubicBezTo>
                    <a:pt x="18" y="29"/>
                    <a:pt x="17" y="30"/>
                    <a:pt x="16" y="30"/>
                  </a:cubicBezTo>
                  <a:cubicBezTo>
                    <a:pt x="15" y="30"/>
                    <a:pt x="14" y="30"/>
                    <a:pt x="14" y="28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2"/>
                    <a:pt x="13" y="5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4" y="2"/>
                    <a:pt x="27" y="0"/>
                    <a:pt x="30" y="0"/>
                  </a:cubicBezTo>
                  <a:cubicBezTo>
                    <a:pt x="33" y="0"/>
                    <a:pt x="36" y="3"/>
                    <a:pt x="36" y="6"/>
                  </a:cubicBezTo>
                  <a:cubicBezTo>
                    <a:pt x="36" y="9"/>
                    <a:pt x="33" y="12"/>
                    <a:pt x="30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29"/>
                    <a:pt x="21" y="30"/>
                    <a:pt x="20" y="30"/>
                  </a:cubicBezTo>
                  <a:close/>
                  <a:moveTo>
                    <a:pt x="14" y="12"/>
                  </a:move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22" y="12"/>
                    <a:pt x="22" y="12"/>
                    <a:pt x="22" y="12"/>
                  </a:cubicBezTo>
                  <a:lnTo>
                    <a:pt x="14" y="12"/>
                  </a:lnTo>
                  <a:close/>
                  <a:moveTo>
                    <a:pt x="27" y="8"/>
                  </a:moveTo>
                  <a:cubicBezTo>
                    <a:pt x="30" y="8"/>
                    <a:pt x="30" y="8"/>
                    <a:pt x="30" y="8"/>
                  </a:cubicBezTo>
                  <a:cubicBezTo>
                    <a:pt x="31" y="8"/>
                    <a:pt x="32" y="7"/>
                    <a:pt x="32" y="6"/>
                  </a:cubicBezTo>
                  <a:cubicBezTo>
                    <a:pt x="32" y="5"/>
                    <a:pt x="31" y="4"/>
                    <a:pt x="30" y="4"/>
                  </a:cubicBezTo>
                  <a:cubicBezTo>
                    <a:pt x="29" y="4"/>
                    <a:pt x="27" y="5"/>
                    <a:pt x="27" y="6"/>
                  </a:cubicBezTo>
                  <a:lnTo>
                    <a:pt x="27" y="8"/>
                  </a:lnTo>
                  <a:close/>
                  <a:moveTo>
                    <a:pt x="6" y="4"/>
                  </a:moveTo>
                  <a:cubicBezTo>
                    <a:pt x="5" y="4"/>
                    <a:pt x="4" y="5"/>
                    <a:pt x="4" y="6"/>
                  </a:cubicBezTo>
                  <a:cubicBezTo>
                    <a:pt x="4" y="7"/>
                    <a:pt x="5" y="8"/>
                    <a:pt x="6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5"/>
                    <a:pt x="7" y="4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66" name="Group 209">
            <a:extLst>
              <a:ext uri="{FF2B5EF4-FFF2-40B4-BE49-F238E27FC236}">
                <a16:creationId xmlns:a16="http://schemas.microsoft.com/office/drawing/2014/main" id="{2D9AAEF5-9275-49A8-8F40-28E0AAD63890}"/>
              </a:ext>
            </a:extLst>
          </p:cNvPr>
          <p:cNvGrpSpPr>
            <a:grpSpLocks noChangeAspect="1"/>
          </p:cNvGrpSpPr>
          <p:nvPr/>
        </p:nvGrpSpPr>
        <p:grpSpPr>
          <a:xfrm>
            <a:off x="1457729" y="1919420"/>
            <a:ext cx="695111" cy="671243"/>
            <a:chOff x="5973763" y="-1060450"/>
            <a:chExt cx="369887" cy="357187"/>
          </a:xfrm>
          <a:solidFill>
            <a:schemeClr val="bg1">
              <a:lumMod val="85000"/>
            </a:schemeClr>
          </a:solidFill>
        </p:grpSpPr>
        <p:sp>
          <p:nvSpPr>
            <p:cNvPr id="67" name="Freeform 20">
              <a:extLst>
                <a:ext uri="{FF2B5EF4-FFF2-40B4-BE49-F238E27FC236}">
                  <a16:creationId xmlns:a16="http://schemas.microsoft.com/office/drawing/2014/main" id="{4BBC40E7-C010-42A2-966D-7EFCA725F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3763" y="-719138"/>
              <a:ext cx="369887" cy="15875"/>
            </a:xfrm>
            <a:custGeom>
              <a:avLst/>
              <a:gdLst>
                <a:gd name="T0" fmla="*/ 94 w 96"/>
                <a:gd name="T1" fmla="*/ 4 h 4"/>
                <a:gd name="T2" fmla="*/ 2 w 96"/>
                <a:gd name="T3" fmla="*/ 4 h 4"/>
                <a:gd name="T4" fmla="*/ 0 w 96"/>
                <a:gd name="T5" fmla="*/ 2 h 4"/>
                <a:gd name="T6" fmla="*/ 2 w 96"/>
                <a:gd name="T7" fmla="*/ 0 h 4"/>
                <a:gd name="T8" fmla="*/ 94 w 96"/>
                <a:gd name="T9" fmla="*/ 0 h 4"/>
                <a:gd name="T10" fmla="*/ 96 w 96"/>
                <a:gd name="T11" fmla="*/ 2 h 4"/>
                <a:gd name="T12" fmla="*/ 94 w 9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4">
                  <a:moveTo>
                    <a:pt x="94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5" y="0"/>
                    <a:pt x="96" y="1"/>
                    <a:pt x="96" y="2"/>
                  </a:cubicBezTo>
                  <a:cubicBezTo>
                    <a:pt x="96" y="3"/>
                    <a:pt x="95" y="4"/>
                    <a:pt x="94" y="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68" name="Freeform 21">
              <a:extLst>
                <a:ext uri="{FF2B5EF4-FFF2-40B4-BE49-F238E27FC236}">
                  <a16:creationId xmlns:a16="http://schemas.microsoft.com/office/drawing/2014/main" id="{C7F09C6D-CC0B-4979-9188-E6019D258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9638" y="-796925"/>
              <a:ext cx="61912" cy="93662"/>
            </a:xfrm>
            <a:custGeom>
              <a:avLst/>
              <a:gdLst>
                <a:gd name="T0" fmla="*/ 14 w 16"/>
                <a:gd name="T1" fmla="*/ 24 h 24"/>
                <a:gd name="T2" fmla="*/ 12 w 16"/>
                <a:gd name="T3" fmla="*/ 22 h 24"/>
                <a:gd name="T4" fmla="*/ 12 w 16"/>
                <a:gd name="T5" fmla="*/ 4 h 24"/>
                <a:gd name="T6" fmla="*/ 4 w 16"/>
                <a:gd name="T7" fmla="*/ 4 h 24"/>
                <a:gd name="T8" fmla="*/ 4 w 16"/>
                <a:gd name="T9" fmla="*/ 22 h 24"/>
                <a:gd name="T10" fmla="*/ 2 w 16"/>
                <a:gd name="T11" fmla="*/ 24 h 24"/>
                <a:gd name="T12" fmla="*/ 0 w 16"/>
                <a:gd name="T13" fmla="*/ 22 h 24"/>
                <a:gd name="T14" fmla="*/ 0 w 16"/>
                <a:gd name="T15" fmla="*/ 2 h 24"/>
                <a:gd name="T16" fmla="*/ 2 w 16"/>
                <a:gd name="T17" fmla="*/ 0 h 24"/>
                <a:gd name="T18" fmla="*/ 14 w 16"/>
                <a:gd name="T19" fmla="*/ 0 h 24"/>
                <a:gd name="T20" fmla="*/ 16 w 16"/>
                <a:gd name="T21" fmla="*/ 2 h 24"/>
                <a:gd name="T22" fmla="*/ 16 w 16"/>
                <a:gd name="T23" fmla="*/ 22 h 24"/>
                <a:gd name="T24" fmla="*/ 14 w 16"/>
                <a:gd name="T2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4">
                  <a:moveTo>
                    <a:pt x="14" y="24"/>
                  </a:moveTo>
                  <a:cubicBezTo>
                    <a:pt x="13" y="24"/>
                    <a:pt x="12" y="23"/>
                    <a:pt x="12" y="22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3"/>
                    <a:pt x="3" y="24"/>
                    <a:pt x="2" y="24"/>
                  </a:cubicBezTo>
                  <a:cubicBezTo>
                    <a:pt x="1" y="24"/>
                    <a:pt x="0" y="23"/>
                    <a:pt x="0" y="2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6" y="1"/>
                    <a:pt x="16" y="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3"/>
                    <a:pt x="15" y="24"/>
                    <a:pt x="14" y="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69" name="Freeform 22">
              <a:extLst>
                <a:ext uri="{FF2B5EF4-FFF2-40B4-BE49-F238E27FC236}">
                  <a16:creationId xmlns:a16="http://schemas.microsoft.com/office/drawing/2014/main" id="{0242FB56-BB40-40A8-8BC4-858723D10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1713" y="-874713"/>
              <a:ext cx="61912" cy="171450"/>
            </a:xfrm>
            <a:custGeom>
              <a:avLst/>
              <a:gdLst>
                <a:gd name="T0" fmla="*/ 14 w 16"/>
                <a:gd name="T1" fmla="*/ 44 h 44"/>
                <a:gd name="T2" fmla="*/ 12 w 16"/>
                <a:gd name="T3" fmla="*/ 42 h 44"/>
                <a:gd name="T4" fmla="*/ 12 w 16"/>
                <a:gd name="T5" fmla="*/ 4 h 44"/>
                <a:gd name="T6" fmla="*/ 4 w 16"/>
                <a:gd name="T7" fmla="*/ 4 h 44"/>
                <a:gd name="T8" fmla="*/ 4 w 16"/>
                <a:gd name="T9" fmla="*/ 42 h 44"/>
                <a:gd name="T10" fmla="*/ 2 w 16"/>
                <a:gd name="T11" fmla="*/ 44 h 44"/>
                <a:gd name="T12" fmla="*/ 0 w 16"/>
                <a:gd name="T13" fmla="*/ 42 h 44"/>
                <a:gd name="T14" fmla="*/ 0 w 16"/>
                <a:gd name="T15" fmla="*/ 2 h 44"/>
                <a:gd name="T16" fmla="*/ 2 w 16"/>
                <a:gd name="T17" fmla="*/ 0 h 44"/>
                <a:gd name="T18" fmla="*/ 14 w 16"/>
                <a:gd name="T19" fmla="*/ 0 h 44"/>
                <a:gd name="T20" fmla="*/ 16 w 16"/>
                <a:gd name="T21" fmla="*/ 2 h 44"/>
                <a:gd name="T22" fmla="*/ 16 w 16"/>
                <a:gd name="T23" fmla="*/ 42 h 44"/>
                <a:gd name="T24" fmla="*/ 14 w 16"/>
                <a:gd name="T2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44">
                  <a:moveTo>
                    <a:pt x="14" y="44"/>
                  </a:moveTo>
                  <a:cubicBezTo>
                    <a:pt x="13" y="44"/>
                    <a:pt x="12" y="43"/>
                    <a:pt x="12" y="42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3"/>
                    <a:pt x="3" y="44"/>
                    <a:pt x="2" y="44"/>
                  </a:cubicBezTo>
                  <a:cubicBezTo>
                    <a:pt x="1" y="44"/>
                    <a:pt x="0" y="43"/>
                    <a:pt x="0" y="4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6" y="1"/>
                    <a:pt x="16" y="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3"/>
                    <a:pt x="15" y="44"/>
                    <a:pt x="14" y="4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70" name="Freeform 23">
              <a:extLst>
                <a:ext uri="{FF2B5EF4-FFF2-40B4-BE49-F238E27FC236}">
                  <a16:creationId xmlns:a16="http://schemas.microsoft.com/office/drawing/2014/main" id="{132DD4F1-3AAC-48B6-B347-E3CA8561D8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3788" y="-842963"/>
              <a:ext cx="61912" cy="139700"/>
            </a:xfrm>
            <a:custGeom>
              <a:avLst/>
              <a:gdLst>
                <a:gd name="T0" fmla="*/ 14 w 16"/>
                <a:gd name="T1" fmla="*/ 36 h 36"/>
                <a:gd name="T2" fmla="*/ 12 w 16"/>
                <a:gd name="T3" fmla="*/ 34 h 36"/>
                <a:gd name="T4" fmla="*/ 12 w 16"/>
                <a:gd name="T5" fmla="*/ 4 h 36"/>
                <a:gd name="T6" fmla="*/ 4 w 16"/>
                <a:gd name="T7" fmla="*/ 4 h 36"/>
                <a:gd name="T8" fmla="*/ 4 w 16"/>
                <a:gd name="T9" fmla="*/ 34 h 36"/>
                <a:gd name="T10" fmla="*/ 2 w 16"/>
                <a:gd name="T11" fmla="*/ 36 h 36"/>
                <a:gd name="T12" fmla="*/ 0 w 16"/>
                <a:gd name="T13" fmla="*/ 34 h 36"/>
                <a:gd name="T14" fmla="*/ 0 w 16"/>
                <a:gd name="T15" fmla="*/ 2 h 36"/>
                <a:gd name="T16" fmla="*/ 2 w 16"/>
                <a:gd name="T17" fmla="*/ 0 h 36"/>
                <a:gd name="T18" fmla="*/ 14 w 16"/>
                <a:gd name="T19" fmla="*/ 0 h 36"/>
                <a:gd name="T20" fmla="*/ 16 w 16"/>
                <a:gd name="T21" fmla="*/ 2 h 36"/>
                <a:gd name="T22" fmla="*/ 16 w 16"/>
                <a:gd name="T23" fmla="*/ 34 h 36"/>
                <a:gd name="T24" fmla="*/ 14 w 16"/>
                <a:gd name="T2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36">
                  <a:moveTo>
                    <a:pt x="14" y="36"/>
                  </a:moveTo>
                  <a:cubicBezTo>
                    <a:pt x="13" y="36"/>
                    <a:pt x="12" y="35"/>
                    <a:pt x="12" y="3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5"/>
                    <a:pt x="3" y="36"/>
                    <a:pt x="2" y="36"/>
                  </a:cubicBezTo>
                  <a:cubicBezTo>
                    <a:pt x="1" y="36"/>
                    <a:pt x="0" y="35"/>
                    <a:pt x="0" y="3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6" y="1"/>
                    <a:pt x="16" y="2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5"/>
                    <a:pt x="15" y="36"/>
                    <a:pt x="14" y="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71" name="Freeform 24">
              <a:extLst>
                <a:ext uri="{FF2B5EF4-FFF2-40B4-BE49-F238E27FC236}">
                  <a16:creationId xmlns:a16="http://schemas.microsoft.com/office/drawing/2014/main" id="{148F74D9-6432-4538-9D8B-157633AAE7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7450" y="-952500"/>
              <a:ext cx="60325" cy="249237"/>
            </a:xfrm>
            <a:custGeom>
              <a:avLst/>
              <a:gdLst>
                <a:gd name="T0" fmla="*/ 14 w 16"/>
                <a:gd name="T1" fmla="*/ 64 h 64"/>
                <a:gd name="T2" fmla="*/ 12 w 16"/>
                <a:gd name="T3" fmla="*/ 62 h 64"/>
                <a:gd name="T4" fmla="*/ 12 w 16"/>
                <a:gd name="T5" fmla="*/ 4 h 64"/>
                <a:gd name="T6" fmla="*/ 4 w 16"/>
                <a:gd name="T7" fmla="*/ 4 h 64"/>
                <a:gd name="T8" fmla="*/ 4 w 16"/>
                <a:gd name="T9" fmla="*/ 62 h 64"/>
                <a:gd name="T10" fmla="*/ 2 w 16"/>
                <a:gd name="T11" fmla="*/ 64 h 64"/>
                <a:gd name="T12" fmla="*/ 0 w 16"/>
                <a:gd name="T13" fmla="*/ 62 h 64"/>
                <a:gd name="T14" fmla="*/ 0 w 16"/>
                <a:gd name="T15" fmla="*/ 2 h 64"/>
                <a:gd name="T16" fmla="*/ 2 w 16"/>
                <a:gd name="T17" fmla="*/ 0 h 64"/>
                <a:gd name="T18" fmla="*/ 14 w 16"/>
                <a:gd name="T19" fmla="*/ 0 h 64"/>
                <a:gd name="T20" fmla="*/ 16 w 16"/>
                <a:gd name="T21" fmla="*/ 2 h 64"/>
                <a:gd name="T22" fmla="*/ 16 w 16"/>
                <a:gd name="T23" fmla="*/ 62 h 64"/>
                <a:gd name="T24" fmla="*/ 14 w 16"/>
                <a:gd name="T2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64">
                  <a:moveTo>
                    <a:pt x="14" y="64"/>
                  </a:moveTo>
                  <a:cubicBezTo>
                    <a:pt x="13" y="64"/>
                    <a:pt x="12" y="63"/>
                    <a:pt x="12" y="62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62"/>
                    <a:pt x="4" y="62"/>
                    <a:pt x="4" y="62"/>
                  </a:cubicBezTo>
                  <a:cubicBezTo>
                    <a:pt x="4" y="63"/>
                    <a:pt x="3" y="64"/>
                    <a:pt x="2" y="64"/>
                  </a:cubicBezTo>
                  <a:cubicBezTo>
                    <a:pt x="1" y="64"/>
                    <a:pt x="0" y="63"/>
                    <a:pt x="0" y="6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6" y="1"/>
                    <a:pt x="16" y="2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6" y="63"/>
                    <a:pt x="15" y="64"/>
                    <a:pt x="14" y="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72" name="Freeform 25">
              <a:extLst>
                <a:ext uri="{FF2B5EF4-FFF2-40B4-BE49-F238E27FC236}">
                  <a16:creationId xmlns:a16="http://schemas.microsoft.com/office/drawing/2014/main" id="{2899DD6F-8863-4124-AD7B-DB6D47E6B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1863" y="-1060450"/>
              <a:ext cx="301625" cy="169862"/>
            </a:xfrm>
            <a:custGeom>
              <a:avLst/>
              <a:gdLst>
                <a:gd name="T0" fmla="*/ 2 w 78"/>
                <a:gd name="T1" fmla="*/ 44 h 44"/>
                <a:gd name="T2" fmla="*/ 0 w 78"/>
                <a:gd name="T3" fmla="*/ 43 h 44"/>
                <a:gd name="T4" fmla="*/ 1 w 78"/>
                <a:gd name="T5" fmla="*/ 40 h 44"/>
                <a:gd name="T6" fmla="*/ 25 w 78"/>
                <a:gd name="T7" fmla="*/ 20 h 44"/>
                <a:gd name="T8" fmla="*/ 27 w 78"/>
                <a:gd name="T9" fmla="*/ 20 h 44"/>
                <a:gd name="T10" fmla="*/ 49 w 78"/>
                <a:gd name="T11" fmla="*/ 28 h 44"/>
                <a:gd name="T12" fmla="*/ 75 w 78"/>
                <a:gd name="T13" fmla="*/ 1 h 44"/>
                <a:gd name="T14" fmla="*/ 77 w 78"/>
                <a:gd name="T15" fmla="*/ 1 h 44"/>
                <a:gd name="T16" fmla="*/ 77 w 78"/>
                <a:gd name="T17" fmla="*/ 3 h 44"/>
                <a:gd name="T18" fmla="*/ 51 w 78"/>
                <a:gd name="T19" fmla="*/ 31 h 44"/>
                <a:gd name="T20" fmla="*/ 49 w 78"/>
                <a:gd name="T21" fmla="*/ 32 h 44"/>
                <a:gd name="T22" fmla="*/ 26 w 78"/>
                <a:gd name="T23" fmla="*/ 24 h 44"/>
                <a:gd name="T24" fmla="*/ 3 w 78"/>
                <a:gd name="T25" fmla="*/ 44 h 44"/>
                <a:gd name="T26" fmla="*/ 2 w 78"/>
                <a:gd name="T2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8" h="44">
                  <a:moveTo>
                    <a:pt x="2" y="44"/>
                  </a:moveTo>
                  <a:cubicBezTo>
                    <a:pt x="1" y="44"/>
                    <a:pt x="1" y="44"/>
                    <a:pt x="0" y="43"/>
                  </a:cubicBezTo>
                  <a:cubicBezTo>
                    <a:pt x="0" y="42"/>
                    <a:pt x="0" y="41"/>
                    <a:pt x="1" y="4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6" y="20"/>
                    <a:pt x="27" y="20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5" y="0"/>
                    <a:pt x="77" y="0"/>
                    <a:pt x="77" y="1"/>
                  </a:cubicBezTo>
                  <a:cubicBezTo>
                    <a:pt x="78" y="1"/>
                    <a:pt x="78" y="3"/>
                    <a:pt x="77" y="3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32"/>
                    <a:pt x="50" y="32"/>
                    <a:pt x="49" y="3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3" y="44"/>
                    <a:pt x="2" y="44"/>
                    <a:pt x="2" y="4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73" name="Freeform 26">
              <a:extLst>
                <a:ext uri="{FF2B5EF4-FFF2-40B4-BE49-F238E27FC236}">
                  <a16:creationId xmlns:a16="http://schemas.microsoft.com/office/drawing/2014/main" id="{DC47C907-8D19-427A-B4DC-82D1D0DCE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5700" y="-1060450"/>
              <a:ext cx="77787" cy="77787"/>
            </a:xfrm>
            <a:custGeom>
              <a:avLst/>
              <a:gdLst>
                <a:gd name="T0" fmla="*/ 18 w 20"/>
                <a:gd name="T1" fmla="*/ 20 h 20"/>
                <a:gd name="T2" fmla="*/ 16 w 20"/>
                <a:gd name="T3" fmla="*/ 18 h 20"/>
                <a:gd name="T4" fmla="*/ 16 w 20"/>
                <a:gd name="T5" fmla="*/ 4 h 20"/>
                <a:gd name="T6" fmla="*/ 2 w 20"/>
                <a:gd name="T7" fmla="*/ 4 h 20"/>
                <a:gd name="T8" fmla="*/ 0 w 20"/>
                <a:gd name="T9" fmla="*/ 2 h 20"/>
                <a:gd name="T10" fmla="*/ 2 w 20"/>
                <a:gd name="T11" fmla="*/ 0 h 20"/>
                <a:gd name="T12" fmla="*/ 18 w 20"/>
                <a:gd name="T13" fmla="*/ 0 h 20"/>
                <a:gd name="T14" fmla="*/ 20 w 20"/>
                <a:gd name="T15" fmla="*/ 2 h 20"/>
                <a:gd name="T16" fmla="*/ 20 w 20"/>
                <a:gd name="T17" fmla="*/ 18 h 20"/>
                <a:gd name="T18" fmla="*/ 18 w 20"/>
                <a:gd name="T1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8" y="20"/>
                  </a:moveTo>
                  <a:cubicBezTo>
                    <a:pt x="17" y="20"/>
                    <a:pt x="16" y="19"/>
                    <a:pt x="16" y="18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9"/>
                    <a:pt x="19" y="20"/>
                    <a:pt x="18" y="2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4" name="Título 3">
            <a:extLst>
              <a:ext uri="{FF2B5EF4-FFF2-40B4-BE49-F238E27FC236}">
                <a16:creationId xmlns:a16="http://schemas.microsoft.com/office/drawing/2014/main" id="{CE68705B-3B0F-44AA-9044-02899828B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1256" y="629038"/>
            <a:ext cx="9142810" cy="460528"/>
          </a:xfrm>
        </p:spPr>
        <p:txBody>
          <a:bodyPr/>
          <a:lstStyle/>
          <a:p>
            <a:r>
              <a:rPr lang="es-ES" sz="3200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TRES EJES</a:t>
            </a:r>
          </a:p>
        </p:txBody>
      </p:sp>
      <p:sp>
        <p:nvSpPr>
          <p:cNvPr id="11" name="TextBox 15">
            <a:extLst>
              <a:ext uri="{FF2B5EF4-FFF2-40B4-BE49-F238E27FC236}">
                <a16:creationId xmlns:a16="http://schemas.microsoft.com/office/drawing/2014/main" id="{6514EBB3-90D0-43C0-A1C5-8D24BAB1ACA0}"/>
              </a:ext>
            </a:extLst>
          </p:cNvPr>
          <p:cNvSpPr txBox="1"/>
          <p:nvPr/>
        </p:nvSpPr>
        <p:spPr>
          <a:xfrm>
            <a:off x="776232" y="1737320"/>
            <a:ext cx="468077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200" b="1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2" name="TextBox 16">
            <a:extLst>
              <a:ext uri="{FF2B5EF4-FFF2-40B4-BE49-F238E27FC236}">
                <a16:creationId xmlns:a16="http://schemas.microsoft.com/office/drawing/2014/main" id="{B094766D-5257-441C-B821-8A1BB4E65546}"/>
              </a:ext>
            </a:extLst>
          </p:cNvPr>
          <p:cNvSpPr txBox="1"/>
          <p:nvPr/>
        </p:nvSpPr>
        <p:spPr>
          <a:xfrm>
            <a:off x="891719" y="3850096"/>
            <a:ext cx="2535120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s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Orientado a paliar las necesidades del corto plazo de las empresas con dificultades coyunturales a raíz del impacto de la pandemia y áreas desfavorecidas.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TextBox 17">
            <a:extLst>
              <a:ext uri="{FF2B5EF4-FFF2-40B4-BE49-F238E27FC236}">
                <a16:creationId xmlns:a16="http://schemas.microsoft.com/office/drawing/2014/main" id="{B03A5ECE-5496-4B53-A238-89A933E2EA3F}"/>
              </a:ext>
            </a:extLst>
          </p:cNvPr>
          <p:cNvSpPr txBox="1"/>
          <p:nvPr/>
        </p:nvSpPr>
        <p:spPr>
          <a:xfrm>
            <a:off x="4459880" y="3850096"/>
            <a:ext cx="3373177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s-ES_trad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Recoge las iniciativas concretas dirigidas a renovar y transformar la industria y generar nuevas oportunidades en torno a las tres transiciones y que corresponden a diferentes palancas de competitividad.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TextBox 18">
            <a:extLst>
              <a:ext uri="{FF2B5EF4-FFF2-40B4-BE49-F238E27FC236}">
                <a16:creationId xmlns:a16="http://schemas.microsoft.com/office/drawing/2014/main" id="{2C1340BD-49C5-4EBF-9C5B-3D6AC1739461}"/>
              </a:ext>
            </a:extLst>
          </p:cNvPr>
          <p:cNvSpPr txBox="1"/>
          <p:nvPr/>
        </p:nvSpPr>
        <p:spPr>
          <a:xfrm>
            <a:off x="8558988" y="3850096"/>
            <a:ext cx="3104097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s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Engloba los instrumentos horizontales en torno a las palancas de competitividad, es decir, aquellos instrumentos que resultan fundamentales para el desarrollo tanto de las transiciones como de la competitividad en general.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TextBox 20">
            <a:extLst>
              <a:ext uri="{FF2B5EF4-FFF2-40B4-BE49-F238E27FC236}">
                <a16:creationId xmlns:a16="http://schemas.microsoft.com/office/drawing/2014/main" id="{9129B264-B26B-42BA-9D34-9AE6FA5572CD}"/>
              </a:ext>
            </a:extLst>
          </p:cNvPr>
          <p:cNvSpPr txBox="1"/>
          <p:nvPr/>
        </p:nvSpPr>
        <p:spPr>
          <a:xfrm>
            <a:off x="834551" y="2772363"/>
            <a:ext cx="2994506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s-ES" sz="1800" b="1" dirty="0">
                <a:latin typeface="Calibri" panose="020F0502020204030204" pitchFamily="34" charset="0"/>
                <a:cs typeface="Calibri" panose="020F0502020204030204" pitchFamily="34" charset="0"/>
              </a:rPr>
              <a:t>APOYO A EMPRESAS EN DIFICULTADES Y ÁREAS DESFAVORECIDAS</a:t>
            </a: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21">
            <a:extLst>
              <a:ext uri="{FF2B5EF4-FFF2-40B4-BE49-F238E27FC236}">
                <a16:creationId xmlns:a16="http://schemas.microsoft.com/office/drawing/2014/main" id="{4C8718FF-D2B3-46B6-A0C8-D8C59BFD2FFE}"/>
              </a:ext>
            </a:extLst>
          </p:cNvPr>
          <p:cNvSpPr txBox="1"/>
          <p:nvPr/>
        </p:nvSpPr>
        <p:spPr>
          <a:xfrm>
            <a:off x="4409761" y="1737320"/>
            <a:ext cx="468077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200" b="1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1" name="TextBox 22">
            <a:extLst>
              <a:ext uri="{FF2B5EF4-FFF2-40B4-BE49-F238E27FC236}">
                <a16:creationId xmlns:a16="http://schemas.microsoft.com/office/drawing/2014/main" id="{0ACDD904-7C1F-46AE-82A8-41A0705BB476}"/>
              </a:ext>
            </a:extLst>
          </p:cNvPr>
          <p:cNvSpPr txBox="1"/>
          <p:nvPr/>
        </p:nvSpPr>
        <p:spPr>
          <a:xfrm>
            <a:off x="4461552" y="2772363"/>
            <a:ext cx="3423991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s-ES" sz="1800" b="1" dirty="0">
                <a:latin typeface="Calibri" panose="020F0502020204030204" pitchFamily="34" charset="0"/>
                <a:cs typeface="Calibri" panose="020F0502020204030204" pitchFamily="34" charset="0"/>
              </a:rPr>
              <a:t>TRANSFORMACIÓN </a:t>
            </a:r>
          </a:p>
          <a:p>
            <a:pPr algn="l"/>
            <a:r>
              <a:rPr lang="es-ES" sz="1800" b="1" dirty="0">
                <a:latin typeface="Calibri" panose="020F0502020204030204" pitchFamily="34" charset="0"/>
                <a:cs typeface="Calibri" panose="020F0502020204030204" pitchFamily="34" charset="0"/>
              </a:rPr>
              <a:t>Y RENOVACIÓN DE </a:t>
            </a:r>
          </a:p>
          <a:p>
            <a:pPr algn="l"/>
            <a:r>
              <a:rPr lang="es-ES" sz="1800" b="1" dirty="0">
                <a:latin typeface="Calibri" panose="020F0502020204030204" pitchFamily="34" charset="0"/>
                <a:cs typeface="Calibri" panose="020F0502020204030204" pitchFamily="34" charset="0"/>
              </a:rPr>
              <a:t>LA COMPETITIVIDAD</a:t>
            </a: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3">
            <a:extLst>
              <a:ext uri="{FF2B5EF4-FFF2-40B4-BE49-F238E27FC236}">
                <a16:creationId xmlns:a16="http://schemas.microsoft.com/office/drawing/2014/main" id="{84BE1F57-2714-48DA-9922-6AA2E202D6DF}"/>
              </a:ext>
            </a:extLst>
          </p:cNvPr>
          <p:cNvSpPr txBox="1"/>
          <p:nvPr/>
        </p:nvSpPr>
        <p:spPr>
          <a:xfrm>
            <a:off x="8558989" y="1737320"/>
            <a:ext cx="468077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200" b="1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3" name="TextBox 24">
            <a:extLst>
              <a:ext uri="{FF2B5EF4-FFF2-40B4-BE49-F238E27FC236}">
                <a16:creationId xmlns:a16="http://schemas.microsoft.com/office/drawing/2014/main" id="{5FC95115-91E1-4F87-80F4-4D4EE3954219}"/>
              </a:ext>
            </a:extLst>
          </p:cNvPr>
          <p:cNvSpPr txBox="1"/>
          <p:nvPr/>
        </p:nvSpPr>
        <p:spPr>
          <a:xfrm>
            <a:off x="8558989" y="2772363"/>
            <a:ext cx="1692771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s-ES" sz="1800" b="1" dirty="0">
                <a:latin typeface="Calibri" panose="020F0502020204030204" pitchFamily="34" charset="0"/>
                <a:cs typeface="Calibri" panose="020F0502020204030204" pitchFamily="34" charset="0"/>
              </a:rPr>
              <a:t>PALANCAS DE </a:t>
            </a:r>
          </a:p>
          <a:p>
            <a:pPr algn="l"/>
            <a:r>
              <a:rPr lang="es-ES" sz="1800" b="1" dirty="0">
                <a:latin typeface="Calibri" panose="020F0502020204030204" pitchFamily="34" charset="0"/>
                <a:cs typeface="Calibri" panose="020F0502020204030204" pitchFamily="34" charset="0"/>
              </a:rPr>
              <a:t>COMPETITIVIDAD</a:t>
            </a: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720214C6-755F-CE4E-B2D7-5A6A9E2B4E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297397" y="1950100"/>
            <a:ext cx="710208" cy="710208"/>
          </a:xfrm>
          <a:prstGeom prst="rect">
            <a:avLst/>
          </a:prstGeom>
        </p:spPr>
      </p:pic>
      <p:grpSp>
        <p:nvGrpSpPr>
          <p:cNvPr id="45" name="Grupo 44">
            <a:extLst>
              <a:ext uri="{FF2B5EF4-FFF2-40B4-BE49-F238E27FC236}">
                <a16:creationId xmlns:a16="http://schemas.microsoft.com/office/drawing/2014/main" id="{A784CA53-2722-054B-92DA-540EF11AC5BB}"/>
              </a:ext>
            </a:extLst>
          </p:cNvPr>
          <p:cNvGrpSpPr/>
          <p:nvPr/>
        </p:nvGrpSpPr>
        <p:grpSpPr>
          <a:xfrm>
            <a:off x="287615" y="6414946"/>
            <a:ext cx="11615182" cy="330957"/>
            <a:chOff x="241443" y="6414946"/>
            <a:chExt cx="11615182" cy="330957"/>
          </a:xfrm>
        </p:grpSpPr>
        <p:pic>
          <p:nvPicPr>
            <p:cNvPr id="46" name="Picture 2" descr="Departamento de Desarrollo Económico, Sostenibilidad y Medio Ambiente">
              <a:extLst>
                <a:ext uri="{FF2B5EF4-FFF2-40B4-BE49-F238E27FC236}">
                  <a16:creationId xmlns:a16="http://schemas.microsoft.com/office/drawing/2014/main" id="{1DF07DDA-68D5-B146-9C81-BEF3162843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3678" y="6414946"/>
              <a:ext cx="1512947" cy="330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Rectángulo 46">
              <a:extLst>
                <a:ext uri="{FF2B5EF4-FFF2-40B4-BE49-F238E27FC236}">
                  <a16:creationId xmlns:a16="http://schemas.microsoft.com/office/drawing/2014/main" id="{AF7ACD6B-2CB2-EB43-AAFC-F5A2380EEA62}"/>
                </a:ext>
              </a:extLst>
            </p:cNvPr>
            <p:cNvSpPr/>
            <p:nvPr/>
          </p:nvSpPr>
          <p:spPr>
            <a:xfrm rot="5400000">
              <a:off x="5012863" y="1669997"/>
              <a:ext cx="271363" cy="9814203"/>
            </a:xfrm>
            <a:prstGeom prst="rect">
              <a:avLst/>
            </a:prstGeom>
            <a:solidFill>
              <a:srgbClr val="09ABAE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lt1">
                    <a:alpha val="80000"/>
                  </a:schemeClr>
                </a:solidFill>
              </a:endParaRPr>
            </a:p>
          </p:txBody>
        </p:sp>
        <p:sp>
          <p:nvSpPr>
            <p:cNvPr id="74" name="3 Título">
              <a:extLst>
                <a:ext uri="{FF2B5EF4-FFF2-40B4-BE49-F238E27FC236}">
                  <a16:creationId xmlns:a16="http://schemas.microsoft.com/office/drawing/2014/main" id="{409E2CCC-7B2F-014A-BDAD-182B148C2D00}"/>
                </a:ext>
              </a:extLst>
            </p:cNvPr>
            <p:cNvSpPr txBox="1">
              <a:spLocks/>
            </p:cNvSpPr>
            <p:nvPr/>
          </p:nvSpPr>
          <p:spPr>
            <a:xfrm>
              <a:off x="314386" y="6505089"/>
              <a:ext cx="5288684" cy="144017"/>
            </a:xfrm>
            <a:prstGeom prst="rect">
              <a:avLst/>
            </a:prstGeom>
          </p:spPr>
          <p:txBody>
            <a:bodyPr lIns="122374" tIns="61187" rIns="122374" bIns="61187" anchor="ctr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100" b="1" i="0" kern="1200">
                  <a:solidFill>
                    <a:schemeClr val="bg2">
                      <a:lumMod val="10000"/>
                    </a:schemeClr>
                  </a:solidFill>
                  <a:latin typeface="Open Sans" charset="0"/>
                  <a:ea typeface="Open Sans" charset="0"/>
                  <a:cs typeface="Open Sans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s-ES" sz="1000" dirty="0">
                  <a:solidFill>
                    <a:srgbClr val="09ABA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PLAN DE DESARROLLO INDUSTRIAL E INTERNACIONALIZACIÓN 2021-2024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864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760309C-B997-4308-A024-EA3048838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130AD-F003-4AF2-AA60-95731F85A971}" type="slidenum">
              <a:rPr lang="es-ES" smtClean="0"/>
              <a:pPr/>
              <a:t>11</a:t>
            </a:fld>
            <a:endParaRPr lang="es-ES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010FA955-D2BA-4D81-88D4-A0F4646483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311" y="634288"/>
            <a:ext cx="9142810" cy="1396632"/>
          </a:xfrm>
        </p:spPr>
        <p:txBody>
          <a:bodyPr/>
          <a:lstStyle/>
          <a:p>
            <a:r>
              <a:rPr lang="es-ES" sz="32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Eje 1. </a:t>
            </a:r>
            <a:r>
              <a:rPr lang="es-ES" sz="3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E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3200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Apoyo a empresas en dificultades </a:t>
            </a:r>
            <a:br>
              <a:rPr lang="es-ES" sz="3200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3200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áreas desfavorecidas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25138F65-BEA2-413F-AB14-3AE1219BE575}"/>
              </a:ext>
            </a:extLst>
          </p:cNvPr>
          <p:cNvSpPr/>
          <p:nvPr/>
        </p:nvSpPr>
        <p:spPr>
          <a:xfrm rot="5400000">
            <a:off x="7270304" y="-941720"/>
            <a:ext cx="271363" cy="7615060"/>
          </a:xfrm>
          <a:prstGeom prst="rect">
            <a:avLst/>
          </a:prstGeom>
          <a:solidFill>
            <a:srgbClr val="09A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TextBox 73">
            <a:extLst>
              <a:ext uri="{FF2B5EF4-FFF2-40B4-BE49-F238E27FC236}">
                <a16:creationId xmlns:a16="http://schemas.microsoft.com/office/drawing/2014/main" id="{1085468D-C873-414E-BB0A-63BFE7213003}"/>
              </a:ext>
            </a:extLst>
          </p:cNvPr>
          <p:cNvSpPr txBox="1"/>
          <p:nvPr/>
        </p:nvSpPr>
        <p:spPr>
          <a:xfrm>
            <a:off x="3598456" y="4036535"/>
            <a:ext cx="4176465" cy="33855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lang="es-ES" sz="1100" b="1" dirty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ACOMPAÑAMIENTO A LAS EMPRESAS </a:t>
            </a:r>
          </a:p>
          <a:p>
            <a:pPr algn="l"/>
            <a:r>
              <a:rPr lang="es-ES" sz="1100" b="1" dirty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EN DIFICULTADES COYUNTURALES</a:t>
            </a:r>
          </a:p>
        </p:txBody>
      </p:sp>
      <p:sp>
        <p:nvSpPr>
          <p:cNvPr id="18" name="TextBox 79">
            <a:extLst>
              <a:ext uri="{FF2B5EF4-FFF2-40B4-BE49-F238E27FC236}">
                <a16:creationId xmlns:a16="http://schemas.microsoft.com/office/drawing/2014/main" id="{C177BF14-190E-44F2-A1F8-B5E5032DEF4D}"/>
              </a:ext>
            </a:extLst>
          </p:cNvPr>
          <p:cNvSpPr txBox="1"/>
          <p:nvPr/>
        </p:nvSpPr>
        <p:spPr>
          <a:xfrm>
            <a:off x="7794415" y="4023763"/>
            <a:ext cx="3419101" cy="33855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lang="es-ES" sz="1100" b="1" dirty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IMPULSO A LAS ZONAS CON </a:t>
            </a:r>
          </a:p>
          <a:p>
            <a:pPr algn="l"/>
            <a:r>
              <a:rPr lang="es-ES" sz="1100" b="1" dirty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NECESIDADES DE REINDUSTRIALIZACIÓN</a:t>
            </a:r>
            <a:endParaRPr lang="en-US" sz="1100" b="1" dirty="0">
              <a:solidFill>
                <a:schemeClr val="tx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9136431-31C1-4C95-A03D-B032C7D38C6F}"/>
              </a:ext>
            </a:extLst>
          </p:cNvPr>
          <p:cNvSpPr/>
          <p:nvPr/>
        </p:nvSpPr>
        <p:spPr>
          <a:xfrm>
            <a:off x="3535600" y="3056159"/>
            <a:ext cx="68080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ES_tradnl" sz="1600" dirty="0">
                <a:solidFill>
                  <a:srgbClr val="09ABAE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Medidas de apoyo a empresas que se encuentren en dificultades y que se hayan visto más afectadas por la crisis y áreas desfavorecidas </a:t>
            </a:r>
            <a:endParaRPr lang="es-ES" sz="1600" dirty="0">
              <a:solidFill>
                <a:srgbClr val="09ABA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8F3E907-20CE-4D68-8D54-1CB13036FEB1}"/>
              </a:ext>
            </a:extLst>
          </p:cNvPr>
          <p:cNvSpPr/>
          <p:nvPr/>
        </p:nvSpPr>
        <p:spPr>
          <a:xfrm>
            <a:off x="3535143" y="4488491"/>
            <a:ext cx="3496167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ES_tradnl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Iniciativas e instrumentos financieros orientados al </a:t>
            </a:r>
            <a:r>
              <a:rPr lang="es-ES_tradnl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acompañamiento a las empresas en dificultades coyunturales; </a:t>
            </a:r>
            <a:r>
              <a:rPr lang="es-ES_tradnl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dependiendo de la viabilidad del proyecto, bien puede ser para promover su futura consolidación y relanzamiento o para su ordenada disolución</a:t>
            </a:r>
            <a:endParaRPr lang="es-ES" sz="11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25BC335-164B-499F-A14F-68CA55DA8E2A}"/>
              </a:ext>
            </a:extLst>
          </p:cNvPr>
          <p:cNvSpPr/>
          <p:nvPr/>
        </p:nvSpPr>
        <p:spPr>
          <a:xfrm>
            <a:off x="7679383" y="4487348"/>
            <a:ext cx="32403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ES_tradnl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Iniciativas dirigidas al </a:t>
            </a:r>
            <a:r>
              <a:rPr lang="es-ES_tradnl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impulso de la promoción y ordenación industrial de zonas de Euskadi con especiales necesidades de reindustrialización,</a:t>
            </a:r>
            <a:r>
              <a:rPr lang="es-ES_tradnl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impulsar su competitividad</a:t>
            </a:r>
            <a:endParaRPr lang="es-ES" sz="11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oup 209">
            <a:extLst>
              <a:ext uri="{FF2B5EF4-FFF2-40B4-BE49-F238E27FC236}">
                <a16:creationId xmlns:a16="http://schemas.microsoft.com/office/drawing/2014/main" id="{78D8A5BA-B48C-BC46-8C17-EB2018C25178}"/>
              </a:ext>
            </a:extLst>
          </p:cNvPr>
          <p:cNvGrpSpPr>
            <a:grpSpLocks noChangeAspect="1"/>
          </p:cNvGrpSpPr>
          <p:nvPr/>
        </p:nvGrpSpPr>
        <p:grpSpPr>
          <a:xfrm>
            <a:off x="1319796" y="2698109"/>
            <a:ext cx="695111" cy="671243"/>
            <a:chOff x="5973763" y="-1060450"/>
            <a:chExt cx="369887" cy="357187"/>
          </a:xfrm>
          <a:solidFill>
            <a:schemeClr val="bg1">
              <a:lumMod val="85000"/>
            </a:schemeClr>
          </a:solidFill>
        </p:grpSpPr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32475E21-9AF4-3249-BE4A-22F329CAA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3763" y="-719138"/>
              <a:ext cx="369887" cy="15875"/>
            </a:xfrm>
            <a:custGeom>
              <a:avLst/>
              <a:gdLst>
                <a:gd name="T0" fmla="*/ 94 w 96"/>
                <a:gd name="T1" fmla="*/ 4 h 4"/>
                <a:gd name="T2" fmla="*/ 2 w 96"/>
                <a:gd name="T3" fmla="*/ 4 h 4"/>
                <a:gd name="T4" fmla="*/ 0 w 96"/>
                <a:gd name="T5" fmla="*/ 2 h 4"/>
                <a:gd name="T6" fmla="*/ 2 w 96"/>
                <a:gd name="T7" fmla="*/ 0 h 4"/>
                <a:gd name="T8" fmla="*/ 94 w 96"/>
                <a:gd name="T9" fmla="*/ 0 h 4"/>
                <a:gd name="T10" fmla="*/ 96 w 96"/>
                <a:gd name="T11" fmla="*/ 2 h 4"/>
                <a:gd name="T12" fmla="*/ 94 w 9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4">
                  <a:moveTo>
                    <a:pt x="94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5" y="0"/>
                    <a:pt x="96" y="1"/>
                    <a:pt x="96" y="2"/>
                  </a:cubicBezTo>
                  <a:cubicBezTo>
                    <a:pt x="96" y="3"/>
                    <a:pt x="95" y="4"/>
                    <a:pt x="94" y="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33E9DEF4-6F41-924D-B5AE-711B295A65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9638" y="-796925"/>
              <a:ext cx="61912" cy="93662"/>
            </a:xfrm>
            <a:custGeom>
              <a:avLst/>
              <a:gdLst>
                <a:gd name="T0" fmla="*/ 14 w 16"/>
                <a:gd name="T1" fmla="*/ 24 h 24"/>
                <a:gd name="T2" fmla="*/ 12 w 16"/>
                <a:gd name="T3" fmla="*/ 22 h 24"/>
                <a:gd name="T4" fmla="*/ 12 w 16"/>
                <a:gd name="T5" fmla="*/ 4 h 24"/>
                <a:gd name="T6" fmla="*/ 4 w 16"/>
                <a:gd name="T7" fmla="*/ 4 h 24"/>
                <a:gd name="T8" fmla="*/ 4 w 16"/>
                <a:gd name="T9" fmla="*/ 22 h 24"/>
                <a:gd name="T10" fmla="*/ 2 w 16"/>
                <a:gd name="T11" fmla="*/ 24 h 24"/>
                <a:gd name="T12" fmla="*/ 0 w 16"/>
                <a:gd name="T13" fmla="*/ 22 h 24"/>
                <a:gd name="T14" fmla="*/ 0 w 16"/>
                <a:gd name="T15" fmla="*/ 2 h 24"/>
                <a:gd name="T16" fmla="*/ 2 w 16"/>
                <a:gd name="T17" fmla="*/ 0 h 24"/>
                <a:gd name="T18" fmla="*/ 14 w 16"/>
                <a:gd name="T19" fmla="*/ 0 h 24"/>
                <a:gd name="T20" fmla="*/ 16 w 16"/>
                <a:gd name="T21" fmla="*/ 2 h 24"/>
                <a:gd name="T22" fmla="*/ 16 w 16"/>
                <a:gd name="T23" fmla="*/ 22 h 24"/>
                <a:gd name="T24" fmla="*/ 14 w 16"/>
                <a:gd name="T2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4">
                  <a:moveTo>
                    <a:pt x="14" y="24"/>
                  </a:moveTo>
                  <a:cubicBezTo>
                    <a:pt x="13" y="24"/>
                    <a:pt x="12" y="23"/>
                    <a:pt x="12" y="22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3"/>
                    <a:pt x="3" y="24"/>
                    <a:pt x="2" y="24"/>
                  </a:cubicBezTo>
                  <a:cubicBezTo>
                    <a:pt x="1" y="24"/>
                    <a:pt x="0" y="23"/>
                    <a:pt x="0" y="2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6" y="1"/>
                    <a:pt x="16" y="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3"/>
                    <a:pt x="15" y="24"/>
                    <a:pt x="14" y="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15807727-1577-574B-9C4E-B4C1F4F4F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1713" y="-874713"/>
              <a:ext cx="61912" cy="171450"/>
            </a:xfrm>
            <a:custGeom>
              <a:avLst/>
              <a:gdLst>
                <a:gd name="T0" fmla="*/ 14 w 16"/>
                <a:gd name="T1" fmla="*/ 44 h 44"/>
                <a:gd name="T2" fmla="*/ 12 w 16"/>
                <a:gd name="T3" fmla="*/ 42 h 44"/>
                <a:gd name="T4" fmla="*/ 12 w 16"/>
                <a:gd name="T5" fmla="*/ 4 h 44"/>
                <a:gd name="T6" fmla="*/ 4 w 16"/>
                <a:gd name="T7" fmla="*/ 4 h 44"/>
                <a:gd name="T8" fmla="*/ 4 w 16"/>
                <a:gd name="T9" fmla="*/ 42 h 44"/>
                <a:gd name="T10" fmla="*/ 2 w 16"/>
                <a:gd name="T11" fmla="*/ 44 h 44"/>
                <a:gd name="T12" fmla="*/ 0 w 16"/>
                <a:gd name="T13" fmla="*/ 42 h 44"/>
                <a:gd name="T14" fmla="*/ 0 w 16"/>
                <a:gd name="T15" fmla="*/ 2 h 44"/>
                <a:gd name="T16" fmla="*/ 2 w 16"/>
                <a:gd name="T17" fmla="*/ 0 h 44"/>
                <a:gd name="T18" fmla="*/ 14 w 16"/>
                <a:gd name="T19" fmla="*/ 0 h 44"/>
                <a:gd name="T20" fmla="*/ 16 w 16"/>
                <a:gd name="T21" fmla="*/ 2 h 44"/>
                <a:gd name="T22" fmla="*/ 16 w 16"/>
                <a:gd name="T23" fmla="*/ 42 h 44"/>
                <a:gd name="T24" fmla="*/ 14 w 16"/>
                <a:gd name="T2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44">
                  <a:moveTo>
                    <a:pt x="14" y="44"/>
                  </a:moveTo>
                  <a:cubicBezTo>
                    <a:pt x="13" y="44"/>
                    <a:pt x="12" y="43"/>
                    <a:pt x="12" y="42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3"/>
                    <a:pt x="3" y="44"/>
                    <a:pt x="2" y="44"/>
                  </a:cubicBezTo>
                  <a:cubicBezTo>
                    <a:pt x="1" y="44"/>
                    <a:pt x="0" y="43"/>
                    <a:pt x="0" y="4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6" y="1"/>
                    <a:pt x="16" y="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3"/>
                    <a:pt x="15" y="44"/>
                    <a:pt x="14" y="4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A73750C2-D142-A14D-934A-88FB51DAE0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3788" y="-842963"/>
              <a:ext cx="61912" cy="139700"/>
            </a:xfrm>
            <a:custGeom>
              <a:avLst/>
              <a:gdLst>
                <a:gd name="T0" fmla="*/ 14 w 16"/>
                <a:gd name="T1" fmla="*/ 36 h 36"/>
                <a:gd name="T2" fmla="*/ 12 w 16"/>
                <a:gd name="T3" fmla="*/ 34 h 36"/>
                <a:gd name="T4" fmla="*/ 12 w 16"/>
                <a:gd name="T5" fmla="*/ 4 h 36"/>
                <a:gd name="T6" fmla="*/ 4 w 16"/>
                <a:gd name="T7" fmla="*/ 4 h 36"/>
                <a:gd name="T8" fmla="*/ 4 w 16"/>
                <a:gd name="T9" fmla="*/ 34 h 36"/>
                <a:gd name="T10" fmla="*/ 2 w 16"/>
                <a:gd name="T11" fmla="*/ 36 h 36"/>
                <a:gd name="T12" fmla="*/ 0 w 16"/>
                <a:gd name="T13" fmla="*/ 34 h 36"/>
                <a:gd name="T14" fmla="*/ 0 w 16"/>
                <a:gd name="T15" fmla="*/ 2 h 36"/>
                <a:gd name="T16" fmla="*/ 2 w 16"/>
                <a:gd name="T17" fmla="*/ 0 h 36"/>
                <a:gd name="T18" fmla="*/ 14 w 16"/>
                <a:gd name="T19" fmla="*/ 0 h 36"/>
                <a:gd name="T20" fmla="*/ 16 w 16"/>
                <a:gd name="T21" fmla="*/ 2 h 36"/>
                <a:gd name="T22" fmla="*/ 16 w 16"/>
                <a:gd name="T23" fmla="*/ 34 h 36"/>
                <a:gd name="T24" fmla="*/ 14 w 16"/>
                <a:gd name="T2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36">
                  <a:moveTo>
                    <a:pt x="14" y="36"/>
                  </a:moveTo>
                  <a:cubicBezTo>
                    <a:pt x="13" y="36"/>
                    <a:pt x="12" y="35"/>
                    <a:pt x="12" y="3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5"/>
                    <a:pt x="3" y="36"/>
                    <a:pt x="2" y="36"/>
                  </a:cubicBezTo>
                  <a:cubicBezTo>
                    <a:pt x="1" y="36"/>
                    <a:pt x="0" y="35"/>
                    <a:pt x="0" y="3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6" y="1"/>
                    <a:pt x="16" y="2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5"/>
                    <a:pt x="15" y="36"/>
                    <a:pt x="14" y="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9" name="Freeform 24">
              <a:extLst>
                <a:ext uri="{FF2B5EF4-FFF2-40B4-BE49-F238E27FC236}">
                  <a16:creationId xmlns:a16="http://schemas.microsoft.com/office/drawing/2014/main" id="{C3579A54-552F-D84E-96BE-E8AB1D1C8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7450" y="-952500"/>
              <a:ext cx="60325" cy="249237"/>
            </a:xfrm>
            <a:custGeom>
              <a:avLst/>
              <a:gdLst>
                <a:gd name="T0" fmla="*/ 14 w 16"/>
                <a:gd name="T1" fmla="*/ 64 h 64"/>
                <a:gd name="T2" fmla="*/ 12 w 16"/>
                <a:gd name="T3" fmla="*/ 62 h 64"/>
                <a:gd name="T4" fmla="*/ 12 w 16"/>
                <a:gd name="T5" fmla="*/ 4 h 64"/>
                <a:gd name="T6" fmla="*/ 4 w 16"/>
                <a:gd name="T7" fmla="*/ 4 h 64"/>
                <a:gd name="T8" fmla="*/ 4 w 16"/>
                <a:gd name="T9" fmla="*/ 62 h 64"/>
                <a:gd name="T10" fmla="*/ 2 w 16"/>
                <a:gd name="T11" fmla="*/ 64 h 64"/>
                <a:gd name="T12" fmla="*/ 0 w 16"/>
                <a:gd name="T13" fmla="*/ 62 h 64"/>
                <a:gd name="T14" fmla="*/ 0 w 16"/>
                <a:gd name="T15" fmla="*/ 2 h 64"/>
                <a:gd name="T16" fmla="*/ 2 w 16"/>
                <a:gd name="T17" fmla="*/ 0 h 64"/>
                <a:gd name="T18" fmla="*/ 14 w 16"/>
                <a:gd name="T19" fmla="*/ 0 h 64"/>
                <a:gd name="T20" fmla="*/ 16 w 16"/>
                <a:gd name="T21" fmla="*/ 2 h 64"/>
                <a:gd name="T22" fmla="*/ 16 w 16"/>
                <a:gd name="T23" fmla="*/ 62 h 64"/>
                <a:gd name="T24" fmla="*/ 14 w 16"/>
                <a:gd name="T2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64">
                  <a:moveTo>
                    <a:pt x="14" y="64"/>
                  </a:moveTo>
                  <a:cubicBezTo>
                    <a:pt x="13" y="64"/>
                    <a:pt x="12" y="63"/>
                    <a:pt x="12" y="62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62"/>
                    <a:pt x="4" y="62"/>
                    <a:pt x="4" y="62"/>
                  </a:cubicBezTo>
                  <a:cubicBezTo>
                    <a:pt x="4" y="63"/>
                    <a:pt x="3" y="64"/>
                    <a:pt x="2" y="64"/>
                  </a:cubicBezTo>
                  <a:cubicBezTo>
                    <a:pt x="1" y="64"/>
                    <a:pt x="0" y="63"/>
                    <a:pt x="0" y="6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6" y="1"/>
                    <a:pt x="16" y="2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6" y="63"/>
                    <a:pt x="15" y="64"/>
                    <a:pt x="14" y="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0" name="Freeform 25">
              <a:extLst>
                <a:ext uri="{FF2B5EF4-FFF2-40B4-BE49-F238E27FC236}">
                  <a16:creationId xmlns:a16="http://schemas.microsoft.com/office/drawing/2014/main" id="{5894EB4E-6DB3-2C44-AAF4-44BEA9A75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1863" y="-1060450"/>
              <a:ext cx="301625" cy="169862"/>
            </a:xfrm>
            <a:custGeom>
              <a:avLst/>
              <a:gdLst>
                <a:gd name="T0" fmla="*/ 2 w 78"/>
                <a:gd name="T1" fmla="*/ 44 h 44"/>
                <a:gd name="T2" fmla="*/ 0 w 78"/>
                <a:gd name="T3" fmla="*/ 43 h 44"/>
                <a:gd name="T4" fmla="*/ 1 w 78"/>
                <a:gd name="T5" fmla="*/ 40 h 44"/>
                <a:gd name="T6" fmla="*/ 25 w 78"/>
                <a:gd name="T7" fmla="*/ 20 h 44"/>
                <a:gd name="T8" fmla="*/ 27 w 78"/>
                <a:gd name="T9" fmla="*/ 20 h 44"/>
                <a:gd name="T10" fmla="*/ 49 w 78"/>
                <a:gd name="T11" fmla="*/ 28 h 44"/>
                <a:gd name="T12" fmla="*/ 75 w 78"/>
                <a:gd name="T13" fmla="*/ 1 h 44"/>
                <a:gd name="T14" fmla="*/ 77 w 78"/>
                <a:gd name="T15" fmla="*/ 1 h 44"/>
                <a:gd name="T16" fmla="*/ 77 w 78"/>
                <a:gd name="T17" fmla="*/ 3 h 44"/>
                <a:gd name="T18" fmla="*/ 51 w 78"/>
                <a:gd name="T19" fmla="*/ 31 h 44"/>
                <a:gd name="T20" fmla="*/ 49 w 78"/>
                <a:gd name="T21" fmla="*/ 32 h 44"/>
                <a:gd name="T22" fmla="*/ 26 w 78"/>
                <a:gd name="T23" fmla="*/ 24 h 44"/>
                <a:gd name="T24" fmla="*/ 3 w 78"/>
                <a:gd name="T25" fmla="*/ 44 h 44"/>
                <a:gd name="T26" fmla="*/ 2 w 78"/>
                <a:gd name="T2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8" h="44">
                  <a:moveTo>
                    <a:pt x="2" y="44"/>
                  </a:moveTo>
                  <a:cubicBezTo>
                    <a:pt x="1" y="44"/>
                    <a:pt x="1" y="44"/>
                    <a:pt x="0" y="43"/>
                  </a:cubicBezTo>
                  <a:cubicBezTo>
                    <a:pt x="0" y="42"/>
                    <a:pt x="0" y="41"/>
                    <a:pt x="1" y="4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6" y="20"/>
                    <a:pt x="27" y="20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5" y="0"/>
                    <a:pt x="77" y="0"/>
                    <a:pt x="77" y="1"/>
                  </a:cubicBezTo>
                  <a:cubicBezTo>
                    <a:pt x="78" y="1"/>
                    <a:pt x="78" y="3"/>
                    <a:pt x="77" y="3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32"/>
                    <a:pt x="50" y="32"/>
                    <a:pt x="49" y="3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3" y="44"/>
                    <a:pt x="2" y="44"/>
                    <a:pt x="2" y="4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1" name="Freeform 26">
              <a:extLst>
                <a:ext uri="{FF2B5EF4-FFF2-40B4-BE49-F238E27FC236}">
                  <a16:creationId xmlns:a16="http://schemas.microsoft.com/office/drawing/2014/main" id="{1B63D450-6CE8-7247-B9A0-4DFF98AD87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5700" y="-1060450"/>
              <a:ext cx="77787" cy="77787"/>
            </a:xfrm>
            <a:custGeom>
              <a:avLst/>
              <a:gdLst>
                <a:gd name="T0" fmla="*/ 18 w 20"/>
                <a:gd name="T1" fmla="*/ 20 h 20"/>
                <a:gd name="T2" fmla="*/ 16 w 20"/>
                <a:gd name="T3" fmla="*/ 18 h 20"/>
                <a:gd name="T4" fmla="*/ 16 w 20"/>
                <a:gd name="T5" fmla="*/ 4 h 20"/>
                <a:gd name="T6" fmla="*/ 2 w 20"/>
                <a:gd name="T7" fmla="*/ 4 h 20"/>
                <a:gd name="T8" fmla="*/ 0 w 20"/>
                <a:gd name="T9" fmla="*/ 2 h 20"/>
                <a:gd name="T10" fmla="*/ 2 w 20"/>
                <a:gd name="T11" fmla="*/ 0 h 20"/>
                <a:gd name="T12" fmla="*/ 18 w 20"/>
                <a:gd name="T13" fmla="*/ 0 h 20"/>
                <a:gd name="T14" fmla="*/ 20 w 20"/>
                <a:gd name="T15" fmla="*/ 2 h 20"/>
                <a:gd name="T16" fmla="*/ 20 w 20"/>
                <a:gd name="T17" fmla="*/ 18 h 20"/>
                <a:gd name="T18" fmla="*/ 18 w 20"/>
                <a:gd name="T1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8" y="20"/>
                  </a:moveTo>
                  <a:cubicBezTo>
                    <a:pt x="17" y="20"/>
                    <a:pt x="16" y="19"/>
                    <a:pt x="16" y="18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9"/>
                    <a:pt x="19" y="20"/>
                    <a:pt x="18" y="2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22" name="TextBox 15">
            <a:extLst>
              <a:ext uri="{FF2B5EF4-FFF2-40B4-BE49-F238E27FC236}">
                <a16:creationId xmlns:a16="http://schemas.microsoft.com/office/drawing/2014/main" id="{A44BD6BD-658A-544F-B184-5D845F9DA4C1}"/>
              </a:ext>
            </a:extLst>
          </p:cNvPr>
          <p:cNvSpPr txBox="1"/>
          <p:nvPr/>
        </p:nvSpPr>
        <p:spPr>
          <a:xfrm>
            <a:off x="638299" y="2516009"/>
            <a:ext cx="468077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200" b="1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3" name="TextBox 20">
            <a:extLst>
              <a:ext uri="{FF2B5EF4-FFF2-40B4-BE49-F238E27FC236}">
                <a16:creationId xmlns:a16="http://schemas.microsoft.com/office/drawing/2014/main" id="{1DB8C685-6CDA-C448-ACE7-1C03B9780CEE}"/>
              </a:ext>
            </a:extLst>
          </p:cNvPr>
          <p:cNvSpPr txBox="1"/>
          <p:nvPr/>
        </p:nvSpPr>
        <p:spPr>
          <a:xfrm>
            <a:off x="696618" y="3551052"/>
            <a:ext cx="2306349" cy="6957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ts val="1800"/>
              </a:lnSpc>
            </a:pPr>
            <a:r>
              <a:rPr lang="es-ES" sz="1800" b="1" dirty="0">
                <a:latin typeface="Calibri" panose="020F0502020204030204" pitchFamily="34" charset="0"/>
                <a:cs typeface="Calibri" panose="020F0502020204030204" pitchFamily="34" charset="0"/>
              </a:rPr>
              <a:t>APOYO A EMPRESAS EN DIFICULTADES Y ÁREAS DESFAVORECIDAS</a:t>
            </a: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E17F8661-39E0-C348-85B1-710246F6C3FB}"/>
              </a:ext>
            </a:extLst>
          </p:cNvPr>
          <p:cNvGrpSpPr/>
          <p:nvPr/>
        </p:nvGrpSpPr>
        <p:grpSpPr>
          <a:xfrm>
            <a:off x="287615" y="6414946"/>
            <a:ext cx="11615182" cy="330957"/>
            <a:chOff x="241443" y="6414946"/>
            <a:chExt cx="11615182" cy="330957"/>
          </a:xfrm>
        </p:grpSpPr>
        <p:pic>
          <p:nvPicPr>
            <p:cNvPr id="25" name="Picture 2" descr="Departamento de Desarrollo Económico, Sostenibilidad y Medio Ambiente">
              <a:extLst>
                <a:ext uri="{FF2B5EF4-FFF2-40B4-BE49-F238E27FC236}">
                  <a16:creationId xmlns:a16="http://schemas.microsoft.com/office/drawing/2014/main" id="{29466ED7-B4FF-0840-AE2B-6DDDCB18B0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3678" y="6414946"/>
              <a:ext cx="1512947" cy="330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93A2BBB8-CFD0-D944-9A95-4862FF01B837}"/>
                </a:ext>
              </a:extLst>
            </p:cNvPr>
            <p:cNvSpPr/>
            <p:nvPr/>
          </p:nvSpPr>
          <p:spPr>
            <a:xfrm rot="5400000">
              <a:off x="5012863" y="1669997"/>
              <a:ext cx="271363" cy="9814203"/>
            </a:xfrm>
            <a:prstGeom prst="rect">
              <a:avLst/>
            </a:prstGeom>
            <a:solidFill>
              <a:srgbClr val="09ABAE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lt1">
                    <a:alpha val="80000"/>
                  </a:schemeClr>
                </a:solidFill>
              </a:endParaRPr>
            </a:p>
          </p:txBody>
        </p:sp>
        <p:sp>
          <p:nvSpPr>
            <p:cNvPr id="27" name="3 Título">
              <a:extLst>
                <a:ext uri="{FF2B5EF4-FFF2-40B4-BE49-F238E27FC236}">
                  <a16:creationId xmlns:a16="http://schemas.microsoft.com/office/drawing/2014/main" id="{C53B34F8-D85A-0845-AB34-C1AF45866DFA}"/>
                </a:ext>
              </a:extLst>
            </p:cNvPr>
            <p:cNvSpPr txBox="1">
              <a:spLocks/>
            </p:cNvSpPr>
            <p:nvPr/>
          </p:nvSpPr>
          <p:spPr>
            <a:xfrm>
              <a:off x="314386" y="6505089"/>
              <a:ext cx="5288684" cy="144017"/>
            </a:xfrm>
            <a:prstGeom prst="rect">
              <a:avLst/>
            </a:prstGeom>
          </p:spPr>
          <p:txBody>
            <a:bodyPr lIns="122374" tIns="61187" rIns="122374" bIns="61187" anchor="ctr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100" b="1" i="0" kern="1200">
                  <a:solidFill>
                    <a:schemeClr val="bg2">
                      <a:lumMod val="10000"/>
                    </a:schemeClr>
                  </a:solidFill>
                  <a:latin typeface="Open Sans" charset="0"/>
                  <a:ea typeface="Open Sans" charset="0"/>
                  <a:cs typeface="Open Sans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s-ES" sz="1000" dirty="0">
                  <a:solidFill>
                    <a:srgbClr val="09ABA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PLAN DE DESARROLLO INDUSTRIAL E INTERNACIONALIZACIÓN 2021-2024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210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3">
            <a:extLst>
              <a:ext uri="{FF2B5EF4-FFF2-40B4-BE49-F238E27FC236}">
                <a16:creationId xmlns:a16="http://schemas.microsoft.com/office/drawing/2014/main" id="{B376CA7C-B0D1-4A48-9789-E51B5C2FFFE0}"/>
              </a:ext>
            </a:extLst>
          </p:cNvPr>
          <p:cNvSpPr txBox="1"/>
          <p:nvPr/>
        </p:nvSpPr>
        <p:spPr>
          <a:xfrm>
            <a:off x="3289018" y="2478517"/>
            <a:ext cx="8064506" cy="4199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>
              <a:lnSpc>
                <a:spcPts val="1600"/>
              </a:lnSpc>
            </a:pPr>
            <a:r>
              <a:rPr lang="es-ES" sz="1800" b="1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LA TRANSICIÓN ENERGÉTICO-CLIMÁTICA COMO PALANCA </a:t>
            </a:r>
          </a:p>
          <a:p>
            <a:pPr algn="l">
              <a:lnSpc>
                <a:spcPts val="1600"/>
              </a:lnSpc>
            </a:pPr>
            <a:r>
              <a:rPr lang="es-ES" sz="1800" b="1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DE TRANSFORMACIÓN Y NUEVAS OPORTUNIDADES INDUSTRIALES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0119F4C-FF98-4238-BABE-DC51D9325044}"/>
              </a:ext>
            </a:extLst>
          </p:cNvPr>
          <p:cNvSpPr txBox="1"/>
          <p:nvPr/>
        </p:nvSpPr>
        <p:spPr>
          <a:xfrm>
            <a:off x="3196562" y="3249328"/>
            <a:ext cx="577896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Mejora de la </a:t>
            </a:r>
            <a:r>
              <a:rPr lang="es-E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eficiencia energética </a:t>
            </a:r>
            <a:r>
              <a:rPr lang="es-ES_tradnl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en todas las fases de los procesos de producción, logísticos y comerciales de las empresas y sectores productivos de la economía vasca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s-ES" sz="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Incremento del peso de las energías renovables en la matriz energética, </a:t>
            </a:r>
            <a:r>
              <a:rPr lang="es-ES_tradnl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utilizando el gas natural como combustible de transición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s-ES_tradnl" sz="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Impulso de la economía circular y la gestión de residuos, </a:t>
            </a:r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con énfasis en </a:t>
            </a:r>
            <a:r>
              <a:rPr lang="es-ES_tradnl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oportunidades derivadas de áreas como el ecodiseño, el reciclado de materiales y productos, la reingeniería y </a:t>
            </a:r>
            <a:r>
              <a:rPr lang="es-ES_tradnl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remanufactura</a:t>
            </a:r>
            <a:r>
              <a:rPr lang="es-ES_tradnl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de productos o la gestión de residuos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s-ES" sz="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Promoción de la movilidad sostenible: </a:t>
            </a:r>
            <a:r>
              <a:rPr lang="es-ES_tradnl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movilidad eléctrica, promoción y el desarrollo de combustibles alternativos y más limpios, con especial atención al papel que jugará el hidrógeno como vector energético, el fomento del transporte público sostenible y la integración en el parque móvil de vehículos más eficientes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s-ES" sz="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Desarrollo de nuevas tecnologías limpias </a:t>
            </a:r>
            <a:r>
              <a:rPr lang="es-ES_tradnl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orientadas a avanzar en la descarbonización de la economía vasca y conversión en una economía con cero emisiones netas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s-ES" sz="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Fomento de la bioeconomía </a:t>
            </a:r>
            <a:r>
              <a:rPr lang="es-ES_tradnl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través de nuevos modelos de negocio y nuevas tecnologías de transformación de materiales de origen biológico en sectores como el de la industria alimentaria o el del tratamiento y valorización de aguas residuales</a:t>
            </a:r>
            <a:endParaRPr lang="es-ES" sz="11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C71B5B3-32E8-43BD-87F5-B1D77A15677F}"/>
              </a:ext>
            </a:extLst>
          </p:cNvPr>
          <p:cNvSpPr txBox="1"/>
          <p:nvPr/>
        </p:nvSpPr>
        <p:spPr>
          <a:xfrm>
            <a:off x="3200973" y="2987718"/>
            <a:ext cx="46085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100" b="1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INICIATIVAS ORIENTADAS A LOS RETOS DE LA TRANSICIÓN: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7CCD3CA-66CF-42CD-BAA4-3F58D8A19607}"/>
              </a:ext>
            </a:extLst>
          </p:cNvPr>
          <p:cNvSpPr txBox="1"/>
          <p:nvPr/>
        </p:nvSpPr>
        <p:spPr>
          <a:xfrm>
            <a:off x="9058437" y="3026604"/>
            <a:ext cx="25140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100" b="1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ÁREAS DE OPORTUNIDAD: 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9D9CFF1A-76FF-4FC6-9316-ECCBD226123D}"/>
              </a:ext>
            </a:extLst>
          </p:cNvPr>
          <p:cNvSpPr/>
          <p:nvPr/>
        </p:nvSpPr>
        <p:spPr>
          <a:xfrm>
            <a:off x="9047534" y="3249328"/>
            <a:ext cx="2664297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cadena de valor de la </a:t>
            </a:r>
            <a:r>
              <a:rPr lang="es-E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eólica offshore.</a:t>
            </a:r>
            <a:endParaRPr lang="en-GB" sz="11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s-E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economía del hidrógeno.</a:t>
            </a:r>
            <a:endParaRPr lang="en-GB" sz="11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Almacenamiento de energía</a:t>
            </a:r>
            <a:endParaRPr lang="en-GB" sz="11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Innovación en la </a:t>
            </a:r>
            <a:r>
              <a:rPr lang="es-E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movilidad sostenible </a:t>
            </a:r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(vehículos autónomos y conectados, </a:t>
            </a:r>
          </a:p>
          <a:p>
            <a:pPr algn="l"/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uso de combustibles alternativos…).</a:t>
            </a:r>
            <a:endParaRPr lang="en-GB" sz="11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Nuevos combustibles eficientes </a:t>
            </a:r>
          </a:p>
          <a:p>
            <a:pPr algn="l"/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(e-</a:t>
            </a:r>
            <a:r>
              <a:rPr lang="es-E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fuels</a:t>
            </a:r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 biogás).</a:t>
            </a:r>
            <a:endParaRPr lang="en-GB" sz="11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1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Economía</a:t>
            </a:r>
            <a:r>
              <a:rPr lang="en-GB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circular y </a:t>
            </a:r>
            <a:r>
              <a:rPr lang="en-GB" sz="11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bioeconomía</a:t>
            </a:r>
            <a:endParaRPr lang="en-GB" sz="1100" b="1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oup 196">
            <a:extLst>
              <a:ext uri="{FF2B5EF4-FFF2-40B4-BE49-F238E27FC236}">
                <a16:creationId xmlns:a16="http://schemas.microsoft.com/office/drawing/2014/main" id="{4E1A0233-D772-CA49-BC55-4FD15A88A812}"/>
              </a:ext>
            </a:extLst>
          </p:cNvPr>
          <p:cNvGrpSpPr>
            <a:grpSpLocks noChangeAspect="1"/>
          </p:cNvGrpSpPr>
          <p:nvPr/>
        </p:nvGrpSpPr>
        <p:grpSpPr>
          <a:xfrm>
            <a:off x="1414686" y="2139142"/>
            <a:ext cx="740438" cy="841083"/>
            <a:chOff x="-965200" y="4832350"/>
            <a:chExt cx="327025" cy="371476"/>
          </a:xfrm>
          <a:solidFill>
            <a:schemeClr val="bg1">
              <a:lumMod val="85000"/>
            </a:schemeClr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39BAD508-E3E5-D044-9197-165FAA13C4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919163" y="4878388"/>
              <a:ext cx="233363" cy="233363"/>
            </a:xfrm>
            <a:custGeom>
              <a:avLst/>
              <a:gdLst>
                <a:gd name="T0" fmla="*/ 30 w 60"/>
                <a:gd name="T1" fmla="*/ 60 h 60"/>
                <a:gd name="T2" fmla="*/ 0 w 60"/>
                <a:gd name="T3" fmla="*/ 30 h 60"/>
                <a:gd name="T4" fmla="*/ 30 w 60"/>
                <a:gd name="T5" fmla="*/ 0 h 60"/>
                <a:gd name="T6" fmla="*/ 60 w 60"/>
                <a:gd name="T7" fmla="*/ 30 h 60"/>
                <a:gd name="T8" fmla="*/ 30 w 60"/>
                <a:gd name="T9" fmla="*/ 60 h 60"/>
                <a:gd name="T10" fmla="*/ 30 w 60"/>
                <a:gd name="T11" fmla="*/ 4 h 60"/>
                <a:gd name="T12" fmla="*/ 4 w 60"/>
                <a:gd name="T13" fmla="*/ 30 h 60"/>
                <a:gd name="T14" fmla="*/ 30 w 60"/>
                <a:gd name="T15" fmla="*/ 56 h 60"/>
                <a:gd name="T16" fmla="*/ 56 w 60"/>
                <a:gd name="T17" fmla="*/ 30 h 60"/>
                <a:gd name="T18" fmla="*/ 30 w 60"/>
                <a:gd name="T19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4"/>
                  </a:moveTo>
                  <a:cubicBezTo>
                    <a:pt x="16" y="4"/>
                    <a:pt x="4" y="16"/>
                    <a:pt x="4" y="30"/>
                  </a:cubicBezTo>
                  <a:cubicBezTo>
                    <a:pt x="4" y="44"/>
                    <a:pt x="16" y="56"/>
                    <a:pt x="30" y="56"/>
                  </a:cubicBezTo>
                  <a:cubicBezTo>
                    <a:pt x="44" y="56"/>
                    <a:pt x="56" y="44"/>
                    <a:pt x="56" y="30"/>
                  </a:cubicBezTo>
                  <a:cubicBezTo>
                    <a:pt x="56" y="16"/>
                    <a:pt x="44" y="4"/>
                    <a:pt x="30" y="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C1946559-A573-154E-991D-6E23CB08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-857250" y="5095875"/>
              <a:ext cx="109538" cy="46038"/>
            </a:xfrm>
            <a:custGeom>
              <a:avLst/>
              <a:gdLst>
                <a:gd name="T0" fmla="*/ 26 w 28"/>
                <a:gd name="T1" fmla="*/ 12 h 12"/>
                <a:gd name="T2" fmla="*/ 2 w 28"/>
                <a:gd name="T3" fmla="*/ 12 h 12"/>
                <a:gd name="T4" fmla="*/ 0 w 28"/>
                <a:gd name="T5" fmla="*/ 10 h 12"/>
                <a:gd name="T6" fmla="*/ 0 w 28"/>
                <a:gd name="T7" fmla="*/ 0 h 12"/>
                <a:gd name="T8" fmla="*/ 4 w 28"/>
                <a:gd name="T9" fmla="*/ 0 h 12"/>
                <a:gd name="T10" fmla="*/ 4 w 28"/>
                <a:gd name="T11" fmla="*/ 8 h 12"/>
                <a:gd name="T12" fmla="*/ 24 w 28"/>
                <a:gd name="T13" fmla="*/ 8 h 12"/>
                <a:gd name="T14" fmla="*/ 24 w 28"/>
                <a:gd name="T15" fmla="*/ 0 h 12"/>
                <a:gd name="T16" fmla="*/ 28 w 28"/>
                <a:gd name="T17" fmla="*/ 0 h 12"/>
                <a:gd name="T18" fmla="*/ 28 w 28"/>
                <a:gd name="T19" fmla="*/ 10 h 12"/>
                <a:gd name="T20" fmla="*/ 26 w 28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12">
                  <a:moveTo>
                    <a:pt x="26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0" y="11"/>
                    <a:pt x="0" y="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1"/>
                    <a:pt x="27" y="12"/>
                    <a:pt x="26" y="1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8EC994E5-23FF-8444-953F-1CD5286364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841375" y="5126038"/>
              <a:ext cx="77788" cy="47625"/>
            </a:xfrm>
            <a:custGeom>
              <a:avLst/>
              <a:gdLst>
                <a:gd name="T0" fmla="*/ 18 w 20"/>
                <a:gd name="T1" fmla="*/ 12 h 12"/>
                <a:gd name="T2" fmla="*/ 2 w 20"/>
                <a:gd name="T3" fmla="*/ 12 h 12"/>
                <a:gd name="T4" fmla="*/ 0 w 20"/>
                <a:gd name="T5" fmla="*/ 10 h 12"/>
                <a:gd name="T6" fmla="*/ 0 w 20"/>
                <a:gd name="T7" fmla="*/ 2 h 12"/>
                <a:gd name="T8" fmla="*/ 2 w 20"/>
                <a:gd name="T9" fmla="*/ 0 h 12"/>
                <a:gd name="T10" fmla="*/ 18 w 20"/>
                <a:gd name="T11" fmla="*/ 0 h 12"/>
                <a:gd name="T12" fmla="*/ 20 w 20"/>
                <a:gd name="T13" fmla="*/ 2 h 12"/>
                <a:gd name="T14" fmla="*/ 20 w 20"/>
                <a:gd name="T15" fmla="*/ 10 h 12"/>
                <a:gd name="T16" fmla="*/ 18 w 20"/>
                <a:gd name="T17" fmla="*/ 12 h 12"/>
                <a:gd name="T18" fmla="*/ 4 w 20"/>
                <a:gd name="T19" fmla="*/ 8 h 12"/>
                <a:gd name="T20" fmla="*/ 16 w 20"/>
                <a:gd name="T21" fmla="*/ 8 h 12"/>
                <a:gd name="T22" fmla="*/ 16 w 20"/>
                <a:gd name="T23" fmla="*/ 4 h 12"/>
                <a:gd name="T24" fmla="*/ 4 w 20"/>
                <a:gd name="T25" fmla="*/ 4 h 12"/>
                <a:gd name="T26" fmla="*/ 4 w 20"/>
                <a:gd name="T2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12">
                  <a:moveTo>
                    <a:pt x="18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0" y="11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1"/>
                    <a:pt x="19" y="12"/>
                    <a:pt x="18" y="12"/>
                  </a:cubicBezTo>
                  <a:close/>
                  <a:moveTo>
                    <a:pt x="4" y="8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C2F28550-AE3A-7A4D-8572-83DE546FC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-809625" y="5157788"/>
              <a:ext cx="14288" cy="46038"/>
            </a:xfrm>
            <a:custGeom>
              <a:avLst/>
              <a:gdLst>
                <a:gd name="T0" fmla="*/ 2 w 4"/>
                <a:gd name="T1" fmla="*/ 12 h 12"/>
                <a:gd name="T2" fmla="*/ 0 w 4"/>
                <a:gd name="T3" fmla="*/ 10 h 12"/>
                <a:gd name="T4" fmla="*/ 0 w 4"/>
                <a:gd name="T5" fmla="*/ 2 h 12"/>
                <a:gd name="T6" fmla="*/ 2 w 4"/>
                <a:gd name="T7" fmla="*/ 0 h 12"/>
                <a:gd name="T8" fmla="*/ 4 w 4"/>
                <a:gd name="T9" fmla="*/ 2 h 12"/>
                <a:gd name="T10" fmla="*/ 4 w 4"/>
                <a:gd name="T11" fmla="*/ 10 h 12"/>
                <a:gd name="T12" fmla="*/ 2 w 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2">
                  <a:moveTo>
                    <a:pt x="2" y="12"/>
                  </a:moveTo>
                  <a:cubicBezTo>
                    <a:pt x="1" y="12"/>
                    <a:pt x="0" y="11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3" y="12"/>
                    <a:pt x="2" y="1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4BD6EB89-1232-5545-9707-F27A388DA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-809625" y="4832350"/>
              <a:ext cx="14288" cy="31750"/>
            </a:xfrm>
            <a:custGeom>
              <a:avLst/>
              <a:gdLst>
                <a:gd name="T0" fmla="*/ 2 w 4"/>
                <a:gd name="T1" fmla="*/ 8 h 8"/>
                <a:gd name="T2" fmla="*/ 0 w 4"/>
                <a:gd name="T3" fmla="*/ 6 h 8"/>
                <a:gd name="T4" fmla="*/ 0 w 4"/>
                <a:gd name="T5" fmla="*/ 2 h 8"/>
                <a:gd name="T6" fmla="*/ 2 w 4"/>
                <a:gd name="T7" fmla="*/ 0 h 8"/>
                <a:gd name="T8" fmla="*/ 4 w 4"/>
                <a:gd name="T9" fmla="*/ 2 h 8"/>
                <a:gd name="T10" fmla="*/ 4 w 4"/>
                <a:gd name="T11" fmla="*/ 6 h 8"/>
                <a:gd name="T12" fmla="*/ 2 w 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8">
                  <a:moveTo>
                    <a:pt x="2" y="8"/>
                  </a:moveTo>
                  <a:cubicBezTo>
                    <a:pt x="1" y="8"/>
                    <a:pt x="0" y="7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3" y="8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0833CCA8-A953-C347-BF27-CCB4B50A2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-712788" y="4878388"/>
              <a:ext cx="26988" cy="26988"/>
            </a:xfrm>
            <a:custGeom>
              <a:avLst/>
              <a:gdLst>
                <a:gd name="T0" fmla="*/ 2 w 7"/>
                <a:gd name="T1" fmla="*/ 7 h 7"/>
                <a:gd name="T2" fmla="*/ 1 w 7"/>
                <a:gd name="T3" fmla="*/ 6 h 7"/>
                <a:gd name="T4" fmla="*/ 1 w 7"/>
                <a:gd name="T5" fmla="*/ 3 h 7"/>
                <a:gd name="T6" fmla="*/ 4 w 7"/>
                <a:gd name="T7" fmla="*/ 0 h 7"/>
                <a:gd name="T8" fmla="*/ 7 w 7"/>
                <a:gd name="T9" fmla="*/ 0 h 7"/>
                <a:gd name="T10" fmla="*/ 7 w 7"/>
                <a:gd name="T11" fmla="*/ 3 h 7"/>
                <a:gd name="T12" fmla="*/ 4 w 7"/>
                <a:gd name="T13" fmla="*/ 6 h 7"/>
                <a:gd name="T14" fmla="*/ 2 w 7"/>
                <a:gd name="T1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7">
                  <a:moveTo>
                    <a:pt x="2" y="7"/>
                  </a:moveTo>
                  <a:cubicBezTo>
                    <a:pt x="2" y="7"/>
                    <a:pt x="1" y="6"/>
                    <a:pt x="1" y="6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7" y="1"/>
                    <a:pt x="7" y="2"/>
                    <a:pt x="7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7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A2DD2CE3-BB8B-0143-BAEF-0C5D9B557EF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69925" y="4987925"/>
              <a:ext cx="31750" cy="14288"/>
            </a:xfrm>
            <a:custGeom>
              <a:avLst/>
              <a:gdLst>
                <a:gd name="T0" fmla="*/ 6 w 8"/>
                <a:gd name="T1" fmla="*/ 4 h 4"/>
                <a:gd name="T2" fmla="*/ 2 w 8"/>
                <a:gd name="T3" fmla="*/ 4 h 4"/>
                <a:gd name="T4" fmla="*/ 0 w 8"/>
                <a:gd name="T5" fmla="*/ 2 h 4"/>
                <a:gd name="T6" fmla="*/ 2 w 8"/>
                <a:gd name="T7" fmla="*/ 0 h 4"/>
                <a:gd name="T8" fmla="*/ 6 w 8"/>
                <a:gd name="T9" fmla="*/ 0 h 4"/>
                <a:gd name="T10" fmla="*/ 8 w 8"/>
                <a:gd name="T11" fmla="*/ 2 h 4"/>
                <a:gd name="T12" fmla="*/ 6 w 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">
                  <a:moveTo>
                    <a:pt x="6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8" y="1"/>
                    <a:pt x="8" y="2"/>
                  </a:cubicBezTo>
                  <a:cubicBezTo>
                    <a:pt x="8" y="3"/>
                    <a:pt x="7" y="4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F18FD54E-9DA3-D942-A554-FBD661C93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-712788" y="5083175"/>
              <a:ext cx="26988" cy="28575"/>
            </a:xfrm>
            <a:custGeom>
              <a:avLst/>
              <a:gdLst>
                <a:gd name="T0" fmla="*/ 5 w 7"/>
                <a:gd name="T1" fmla="*/ 7 h 7"/>
                <a:gd name="T2" fmla="*/ 4 w 7"/>
                <a:gd name="T3" fmla="*/ 7 h 7"/>
                <a:gd name="T4" fmla="*/ 1 w 7"/>
                <a:gd name="T5" fmla="*/ 4 h 7"/>
                <a:gd name="T6" fmla="*/ 1 w 7"/>
                <a:gd name="T7" fmla="*/ 1 h 7"/>
                <a:gd name="T8" fmla="*/ 4 w 7"/>
                <a:gd name="T9" fmla="*/ 1 h 7"/>
                <a:gd name="T10" fmla="*/ 7 w 7"/>
                <a:gd name="T11" fmla="*/ 4 h 7"/>
                <a:gd name="T12" fmla="*/ 7 w 7"/>
                <a:gd name="T13" fmla="*/ 7 h 7"/>
                <a:gd name="T14" fmla="*/ 5 w 7"/>
                <a:gd name="T1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cubicBezTo>
                    <a:pt x="5" y="7"/>
                    <a:pt x="4" y="7"/>
                    <a:pt x="4" y="7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6"/>
                    <a:pt x="7" y="7"/>
                  </a:cubicBezTo>
                  <a:cubicBezTo>
                    <a:pt x="6" y="7"/>
                    <a:pt x="6" y="7"/>
                    <a:pt x="5" y="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60D0E62E-52FD-304D-9364-8323329E6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9163" y="4878388"/>
              <a:ext cx="26988" cy="26988"/>
            </a:xfrm>
            <a:custGeom>
              <a:avLst/>
              <a:gdLst>
                <a:gd name="T0" fmla="*/ 5 w 7"/>
                <a:gd name="T1" fmla="*/ 7 h 7"/>
                <a:gd name="T2" fmla="*/ 3 w 7"/>
                <a:gd name="T3" fmla="*/ 6 h 7"/>
                <a:gd name="T4" fmla="*/ 0 w 7"/>
                <a:gd name="T5" fmla="*/ 3 h 7"/>
                <a:gd name="T6" fmla="*/ 0 w 7"/>
                <a:gd name="T7" fmla="*/ 0 h 7"/>
                <a:gd name="T8" fmla="*/ 3 w 7"/>
                <a:gd name="T9" fmla="*/ 0 h 7"/>
                <a:gd name="T10" fmla="*/ 6 w 7"/>
                <a:gd name="T11" fmla="*/ 3 h 7"/>
                <a:gd name="T12" fmla="*/ 6 w 7"/>
                <a:gd name="T13" fmla="*/ 6 h 7"/>
                <a:gd name="T14" fmla="*/ 5 w 7"/>
                <a:gd name="T1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cubicBezTo>
                    <a:pt x="4" y="7"/>
                    <a:pt x="4" y="6"/>
                    <a:pt x="3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4"/>
                    <a:pt x="7" y="5"/>
                    <a:pt x="6" y="6"/>
                  </a:cubicBezTo>
                  <a:cubicBezTo>
                    <a:pt x="6" y="6"/>
                    <a:pt x="5" y="7"/>
                    <a:pt x="5" y="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83533CF8-CF96-DE4B-9A2B-4F9F61E4A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-965200" y="4987925"/>
              <a:ext cx="30163" cy="14288"/>
            </a:xfrm>
            <a:custGeom>
              <a:avLst/>
              <a:gdLst>
                <a:gd name="T0" fmla="*/ 6 w 8"/>
                <a:gd name="T1" fmla="*/ 4 h 4"/>
                <a:gd name="T2" fmla="*/ 2 w 8"/>
                <a:gd name="T3" fmla="*/ 4 h 4"/>
                <a:gd name="T4" fmla="*/ 0 w 8"/>
                <a:gd name="T5" fmla="*/ 2 h 4"/>
                <a:gd name="T6" fmla="*/ 2 w 8"/>
                <a:gd name="T7" fmla="*/ 0 h 4"/>
                <a:gd name="T8" fmla="*/ 6 w 8"/>
                <a:gd name="T9" fmla="*/ 0 h 4"/>
                <a:gd name="T10" fmla="*/ 8 w 8"/>
                <a:gd name="T11" fmla="*/ 2 h 4"/>
                <a:gd name="T12" fmla="*/ 6 w 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">
                  <a:moveTo>
                    <a:pt x="6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8" y="1"/>
                    <a:pt x="8" y="2"/>
                  </a:cubicBezTo>
                  <a:cubicBezTo>
                    <a:pt x="8" y="3"/>
                    <a:pt x="7" y="4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1C8ACF3C-D852-2B45-8F07-6F4D0A4A6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9163" y="5083175"/>
              <a:ext cx="26988" cy="28575"/>
            </a:xfrm>
            <a:custGeom>
              <a:avLst/>
              <a:gdLst>
                <a:gd name="T0" fmla="*/ 2 w 7"/>
                <a:gd name="T1" fmla="*/ 7 h 7"/>
                <a:gd name="T2" fmla="*/ 0 w 7"/>
                <a:gd name="T3" fmla="*/ 7 h 7"/>
                <a:gd name="T4" fmla="*/ 0 w 7"/>
                <a:gd name="T5" fmla="*/ 4 h 7"/>
                <a:gd name="T6" fmla="*/ 3 w 7"/>
                <a:gd name="T7" fmla="*/ 1 h 7"/>
                <a:gd name="T8" fmla="*/ 6 w 7"/>
                <a:gd name="T9" fmla="*/ 1 h 7"/>
                <a:gd name="T10" fmla="*/ 6 w 7"/>
                <a:gd name="T11" fmla="*/ 4 h 7"/>
                <a:gd name="T12" fmla="*/ 3 w 7"/>
                <a:gd name="T13" fmla="*/ 7 h 7"/>
                <a:gd name="T14" fmla="*/ 2 w 7"/>
                <a:gd name="T1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7">
                  <a:moveTo>
                    <a:pt x="2" y="7"/>
                  </a:moveTo>
                  <a:cubicBezTo>
                    <a:pt x="1" y="7"/>
                    <a:pt x="1" y="7"/>
                    <a:pt x="0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0"/>
                    <a:pt x="5" y="0"/>
                    <a:pt x="6" y="1"/>
                  </a:cubicBezTo>
                  <a:cubicBezTo>
                    <a:pt x="7" y="2"/>
                    <a:pt x="7" y="3"/>
                    <a:pt x="6" y="4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2" y="7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4A182B43-7FF9-1E46-8784-7354A2DF30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873125" y="4987925"/>
              <a:ext cx="141288" cy="115888"/>
            </a:xfrm>
            <a:custGeom>
              <a:avLst/>
              <a:gdLst>
                <a:gd name="T0" fmla="*/ 20 w 36"/>
                <a:gd name="T1" fmla="*/ 30 h 30"/>
                <a:gd name="T2" fmla="*/ 20 w 36"/>
                <a:gd name="T3" fmla="*/ 30 h 30"/>
                <a:gd name="T4" fmla="*/ 18 w 36"/>
                <a:gd name="T5" fmla="*/ 28 h 30"/>
                <a:gd name="T6" fmla="*/ 16 w 36"/>
                <a:gd name="T7" fmla="*/ 30 h 30"/>
                <a:gd name="T8" fmla="*/ 14 w 36"/>
                <a:gd name="T9" fmla="*/ 28 h 30"/>
                <a:gd name="T10" fmla="*/ 10 w 36"/>
                <a:gd name="T11" fmla="*/ 12 h 30"/>
                <a:gd name="T12" fmla="*/ 6 w 36"/>
                <a:gd name="T13" fmla="*/ 12 h 30"/>
                <a:gd name="T14" fmla="*/ 0 w 36"/>
                <a:gd name="T15" fmla="*/ 6 h 30"/>
                <a:gd name="T16" fmla="*/ 6 w 36"/>
                <a:gd name="T17" fmla="*/ 0 h 30"/>
                <a:gd name="T18" fmla="*/ 13 w 36"/>
                <a:gd name="T19" fmla="*/ 5 h 30"/>
                <a:gd name="T20" fmla="*/ 13 w 36"/>
                <a:gd name="T21" fmla="*/ 8 h 30"/>
                <a:gd name="T22" fmla="*/ 23 w 36"/>
                <a:gd name="T23" fmla="*/ 8 h 30"/>
                <a:gd name="T24" fmla="*/ 23 w 36"/>
                <a:gd name="T25" fmla="*/ 5 h 30"/>
                <a:gd name="T26" fmla="*/ 30 w 36"/>
                <a:gd name="T27" fmla="*/ 0 h 30"/>
                <a:gd name="T28" fmla="*/ 36 w 36"/>
                <a:gd name="T29" fmla="*/ 6 h 30"/>
                <a:gd name="T30" fmla="*/ 30 w 36"/>
                <a:gd name="T31" fmla="*/ 12 h 30"/>
                <a:gd name="T32" fmla="*/ 26 w 36"/>
                <a:gd name="T33" fmla="*/ 12 h 30"/>
                <a:gd name="T34" fmla="*/ 22 w 36"/>
                <a:gd name="T35" fmla="*/ 28 h 30"/>
                <a:gd name="T36" fmla="*/ 20 w 36"/>
                <a:gd name="T37" fmla="*/ 30 h 30"/>
                <a:gd name="T38" fmla="*/ 14 w 36"/>
                <a:gd name="T39" fmla="*/ 12 h 30"/>
                <a:gd name="T40" fmla="*/ 18 w 36"/>
                <a:gd name="T41" fmla="*/ 28 h 30"/>
                <a:gd name="T42" fmla="*/ 18 w 36"/>
                <a:gd name="T43" fmla="*/ 28 h 30"/>
                <a:gd name="T44" fmla="*/ 18 w 36"/>
                <a:gd name="T45" fmla="*/ 28 h 30"/>
                <a:gd name="T46" fmla="*/ 22 w 36"/>
                <a:gd name="T47" fmla="*/ 12 h 30"/>
                <a:gd name="T48" fmla="*/ 14 w 36"/>
                <a:gd name="T49" fmla="*/ 12 h 30"/>
                <a:gd name="T50" fmla="*/ 27 w 36"/>
                <a:gd name="T51" fmla="*/ 8 h 30"/>
                <a:gd name="T52" fmla="*/ 30 w 36"/>
                <a:gd name="T53" fmla="*/ 8 h 30"/>
                <a:gd name="T54" fmla="*/ 32 w 36"/>
                <a:gd name="T55" fmla="*/ 6 h 30"/>
                <a:gd name="T56" fmla="*/ 30 w 36"/>
                <a:gd name="T57" fmla="*/ 4 h 30"/>
                <a:gd name="T58" fmla="*/ 27 w 36"/>
                <a:gd name="T59" fmla="*/ 6 h 30"/>
                <a:gd name="T60" fmla="*/ 27 w 36"/>
                <a:gd name="T61" fmla="*/ 8 h 30"/>
                <a:gd name="T62" fmla="*/ 6 w 36"/>
                <a:gd name="T63" fmla="*/ 4 h 30"/>
                <a:gd name="T64" fmla="*/ 4 w 36"/>
                <a:gd name="T65" fmla="*/ 6 h 30"/>
                <a:gd name="T66" fmla="*/ 6 w 36"/>
                <a:gd name="T67" fmla="*/ 8 h 30"/>
                <a:gd name="T68" fmla="*/ 9 w 36"/>
                <a:gd name="T69" fmla="*/ 8 h 30"/>
                <a:gd name="T70" fmla="*/ 9 w 36"/>
                <a:gd name="T71" fmla="*/ 6 h 30"/>
                <a:gd name="T72" fmla="*/ 6 w 36"/>
                <a:gd name="T73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" h="30">
                  <a:moveTo>
                    <a:pt x="20" y="30"/>
                  </a:moveTo>
                  <a:cubicBezTo>
                    <a:pt x="20" y="30"/>
                    <a:pt x="20" y="30"/>
                    <a:pt x="20" y="30"/>
                  </a:cubicBezTo>
                  <a:cubicBezTo>
                    <a:pt x="19" y="30"/>
                    <a:pt x="18" y="29"/>
                    <a:pt x="18" y="28"/>
                  </a:cubicBezTo>
                  <a:cubicBezTo>
                    <a:pt x="18" y="29"/>
                    <a:pt x="17" y="30"/>
                    <a:pt x="16" y="30"/>
                  </a:cubicBezTo>
                  <a:cubicBezTo>
                    <a:pt x="15" y="30"/>
                    <a:pt x="14" y="30"/>
                    <a:pt x="14" y="28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2"/>
                    <a:pt x="13" y="5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4" y="2"/>
                    <a:pt x="27" y="0"/>
                    <a:pt x="30" y="0"/>
                  </a:cubicBezTo>
                  <a:cubicBezTo>
                    <a:pt x="33" y="0"/>
                    <a:pt x="36" y="3"/>
                    <a:pt x="36" y="6"/>
                  </a:cubicBezTo>
                  <a:cubicBezTo>
                    <a:pt x="36" y="9"/>
                    <a:pt x="33" y="12"/>
                    <a:pt x="30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29"/>
                    <a:pt x="21" y="30"/>
                    <a:pt x="20" y="30"/>
                  </a:cubicBezTo>
                  <a:close/>
                  <a:moveTo>
                    <a:pt x="14" y="12"/>
                  </a:move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22" y="12"/>
                    <a:pt x="22" y="12"/>
                    <a:pt x="22" y="12"/>
                  </a:cubicBezTo>
                  <a:lnTo>
                    <a:pt x="14" y="12"/>
                  </a:lnTo>
                  <a:close/>
                  <a:moveTo>
                    <a:pt x="27" y="8"/>
                  </a:moveTo>
                  <a:cubicBezTo>
                    <a:pt x="30" y="8"/>
                    <a:pt x="30" y="8"/>
                    <a:pt x="30" y="8"/>
                  </a:cubicBezTo>
                  <a:cubicBezTo>
                    <a:pt x="31" y="8"/>
                    <a:pt x="32" y="7"/>
                    <a:pt x="32" y="6"/>
                  </a:cubicBezTo>
                  <a:cubicBezTo>
                    <a:pt x="32" y="5"/>
                    <a:pt x="31" y="4"/>
                    <a:pt x="30" y="4"/>
                  </a:cubicBezTo>
                  <a:cubicBezTo>
                    <a:pt x="29" y="4"/>
                    <a:pt x="27" y="5"/>
                    <a:pt x="27" y="6"/>
                  </a:cubicBezTo>
                  <a:lnTo>
                    <a:pt x="27" y="8"/>
                  </a:lnTo>
                  <a:close/>
                  <a:moveTo>
                    <a:pt x="6" y="4"/>
                  </a:moveTo>
                  <a:cubicBezTo>
                    <a:pt x="5" y="4"/>
                    <a:pt x="4" y="5"/>
                    <a:pt x="4" y="6"/>
                  </a:cubicBezTo>
                  <a:cubicBezTo>
                    <a:pt x="4" y="7"/>
                    <a:pt x="5" y="8"/>
                    <a:pt x="6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5"/>
                    <a:pt x="7" y="4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26" name="TextBox 21">
            <a:extLst>
              <a:ext uri="{FF2B5EF4-FFF2-40B4-BE49-F238E27FC236}">
                <a16:creationId xmlns:a16="http://schemas.microsoft.com/office/drawing/2014/main" id="{E76DB2D8-7E74-7840-B9B2-16964D11F0D9}"/>
              </a:ext>
            </a:extLst>
          </p:cNvPr>
          <p:cNvSpPr txBox="1"/>
          <p:nvPr/>
        </p:nvSpPr>
        <p:spPr>
          <a:xfrm>
            <a:off x="736573" y="2068550"/>
            <a:ext cx="468077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200" b="1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7" name="TextBox 22">
            <a:extLst>
              <a:ext uri="{FF2B5EF4-FFF2-40B4-BE49-F238E27FC236}">
                <a16:creationId xmlns:a16="http://schemas.microsoft.com/office/drawing/2014/main" id="{5DE97B33-6751-9D40-8165-BE7A3F4FE89B}"/>
              </a:ext>
            </a:extLst>
          </p:cNvPr>
          <p:cNvSpPr txBox="1"/>
          <p:nvPr/>
        </p:nvSpPr>
        <p:spPr>
          <a:xfrm>
            <a:off x="788364" y="3103593"/>
            <a:ext cx="213298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s-ES" sz="1800" b="1" dirty="0">
                <a:latin typeface="Calibri" panose="020F0502020204030204" pitchFamily="34" charset="0"/>
                <a:cs typeface="Calibri" panose="020F0502020204030204" pitchFamily="34" charset="0"/>
              </a:rPr>
              <a:t>TRANSFORMACIÓN </a:t>
            </a:r>
          </a:p>
          <a:p>
            <a:pPr algn="l"/>
            <a:r>
              <a:rPr lang="es-ES" sz="1800" b="1" dirty="0">
                <a:latin typeface="Calibri" panose="020F0502020204030204" pitchFamily="34" charset="0"/>
                <a:cs typeface="Calibri" panose="020F0502020204030204" pitchFamily="34" charset="0"/>
              </a:rPr>
              <a:t>Y RENOVACIÓN DE </a:t>
            </a:r>
          </a:p>
          <a:p>
            <a:pPr algn="l"/>
            <a:r>
              <a:rPr lang="es-ES" sz="1800" b="1" dirty="0">
                <a:latin typeface="Calibri" panose="020F0502020204030204" pitchFamily="34" charset="0"/>
                <a:cs typeface="Calibri" panose="020F0502020204030204" pitchFamily="34" charset="0"/>
              </a:rPr>
              <a:t>LA COMPETITIVIDAD</a:t>
            </a: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DF463581-BD08-C74A-B93F-9268C8D1DA4E}"/>
              </a:ext>
            </a:extLst>
          </p:cNvPr>
          <p:cNvSpPr/>
          <p:nvPr/>
        </p:nvSpPr>
        <p:spPr>
          <a:xfrm rot="5400000">
            <a:off x="7332186" y="-1904027"/>
            <a:ext cx="271363" cy="8357701"/>
          </a:xfrm>
          <a:prstGeom prst="rect">
            <a:avLst/>
          </a:prstGeom>
          <a:solidFill>
            <a:srgbClr val="09A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Título 3">
            <a:extLst>
              <a:ext uri="{FF2B5EF4-FFF2-40B4-BE49-F238E27FC236}">
                <a16:creationId xmlns:a16="http://schemas.microsoft.com/office/drawing/2014/main" id="{EC620B48-86BB-AA4D-8991-8C5E388AAB12}"/>
              </a:ext>
            </a:extLst>
          </p:cNvPr>
          <p:cNvSpPr txBox="1">
            <a:spLocks/>
          </p:cNvSpPr>
          <p:nvPr/>
        </p:nvSpPr>
        <p:spPr>
          <a:xfrm>
            <a:off x="623311" y="642273"/>
            <a:ext cx="9142810" cy="1396632"/>
          </a:xfrm>
          <a:prstGeom prst="rect">
            <a:avLst/>
          </a:prstGeom>
        </p:spPr>
        <p:txBody>
          <a:bodyPr lIns="122374" tIns="61187" rIns="122374" bIns="61187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00" b="1" i="0" kern="1200">
                <a:solidFill>
                  <a:schemeClr val="bg2">
                    <a:lumMod val="1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s-ES" sz="32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Eje 2. </a:t>
            </a:r>
            <a:r>
              <a:rPr lang="es-ES" sz="3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E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3200" dirty="0">
                <a:solidFill>
                  <a:srgbClr val="09ABAE"/>
                </a:solidFill>
              </a:rPr>
              <a:t>Transformación y renovación </a:t>
            </a:r>
            <a:br>
              <a:rPr lang="es-ES" sz="3200" dirty="0">
                <a:solidFill>
                  <a:srgbClr val="09ABAE"/>
                </a:solidFill>
              </a:rPr>
            </a:br>
            <a:r>
              <a:rPr lang="es-ES" sz="3200" dirty="0">
                <a:solidFill>
                  <a:srgbClr val="09ABAE"/>
                </a:solidFill>
              </a:rPr>
              <a:t>de la competitividad</a:t>
            </a:r>
            <a:endParaRPr lang="es-ES" sz="3200" dirty="0">
              <a:solidFill>
                <a:srgbClr val="09ABA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0" name="Grupo 29">
            <a:extLst>
              <a:ext uri="{FF2B5EF4-FFF2-40B4-BE49-F238E27FC236}">
                <a16:creationId xmlns:a16="http://schemas.microsoft.com/office/drawing/2014/main" id="{1BBAA51A-10FF-D240-8E44-E166F67ED145}"/>
              </a:ext>
            </a:extLst>
          </p:cNvPr>
          <p:cNvGrpSpPr/>
          <p:nvPr/>
        </p:nvGrpSpPr>
        <p:grpSpPr>
          <a:xfrm>
            <a:off x="287615" y="6414946"/>
            <a:ext cx="11615182" cy="330957"/>
            <a:chOff x="241443" y="6414946"/>
            <a:chExt cx="11615182" cy="330957"/>
          </a:xfrm>
        </p:grpSpPr>
        <p:pic>
          <p:nvPicPr>
            <p:cNvPr id="31" name="Picture 2" descr="Departamento de Desarrollo Económico, Sostenibilidad y Medio Ambiente">
              <a:extLst>
                <a:ext uri="{FF2B5EF4-FFF2-40B4-BE49-F238E27FC236}">
                  <a16:creationId xmlns:a16="http://schemas.microsoft.com/office/drawing/2014/main" id="{18A2FCF6-7B9A-3645-98EA-D2BC1EC218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3678" y="6414946"/>
              <a:ext cx="1512947" cy="330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78C99936-D77D-B34E-A53B-37AEEDE44B5C}"/>
                </a:ext>
              </a:extLst>
            </p:cNvPr>
            <p:cNvSpPr/>
            <p:nvPr/>
          </p:nvSpPr>
          <p:spPr>
            <a:xfrm rot="5400000">
              <a:off x="5012863" y="1669997"/>
              <a:ext cx="271363" cy="9814203"/>
            </a:xfrm>
            <a:prstGeom prst="rect">
              <a:avLst/>
            </a:prstGeom>
            <a:solidFill>
              <a:srgbClr val="09ABAE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lt1">
                    <a:alpha val="80000"/>
                  </a:schemeClr>
                </a:solidFill>
              </a:endParaRPr>
            </a:p>
          </p:txBody>
        </p:sp>
        <p:sp>
          <p:nvSpPr>
            <p:cNvPr id="33" name="3 Título">
              <a:extLst>
                <a:ext uri="{FF2B5EF4-FFF2-40B4-BE49-F238E27FC236}">
                  <a16:creationId xmlns:a16="http://schemas.microsoft.com/office/drawing/2014/main" id="{2A05A680-3E85-4847-B500-39D37E01B37B}"/>
                </a:ext>
              </a:extLst>
            </p:cNvPr>
            <p:cNvSpPr txBox="1">
              <a:spLocks/>
            </p:cNvSpPr>
            <p:nvPr/>
          </p:nvSpPr>
          <p:spPr>
            <a:xfrm>
              <a:off x="314386" y="6505089"/>
              <a:ext cx="5288684" cy="144017"/>
            </a:xfrm>
            <a:prstGeom prst="rect">
              <a:avLst/>
            </a:prstGeom>
          </p:spPr>
          <p:txBody>
            <a:bodyPr lIns="122374" tIns="61187" rIns="122374" bIns="61187" anchor="ctr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100" b="1" i="0" kern="1200">
                  <a:solidFill>
                    <a:schemeClr val="bg2">
                      <a:lumMod val="10000"/>
                    </a:schemeClr>
                  </a:solidFill>
                  <a:latin typeface="Open Sans" charset="0"/>
                  <a:ea typeface="Open Sans" charset="0"/>
                  <a:cs typeface="Open Sans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s-ES" sz="1000" dirty="0">
                  <a:solidFill>
                    <a:srgbClr val="09ABA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PLAN DE DESARROLLO INDUSTRIAL E INTERNACIONALIZACIÓN 2021-2024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028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79">
            <a:extLst>
              <a:ext uri="{FF2B5EF4-FFF2-40B4-BE49-F238E27FC236}">
                <a16:creationId xmlns:a16="http://schemas.microsoft.com/office/drawing/2014/main" id="{6835AD98-4185-4086-B74B-68DA038F247F}"/>
              </a:ext>
            </a:extLst>
          </p:cNvPr>
          <p:cNvSpPr txBox="1"/>
          <p:nvPr/>
        </p:nvSpPr>
        <p:spPr>
          <a:xfrm>
            <a:off x="3289016" y="2702448"/>
            <a:ext cx="8357701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lang="es-ES" sz="1800" b="1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LA TRANSICIÓN DIGITAL COMO PALANCA DE TRANSFORMACIÓN </a:t>
            </a:r>
          </a:p>
          <a:p>
            <a:pPr algn="l"/>
            <a:r>
              <a:rPr lang="es-ES" sz="1800" b="1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Y NUEVAS OPORTUNIDADES INDUSTRIALES</a:t>
            </a:r>
            <a:endParaRPr lang="en-US" sz="1800" b="1" dirty="0">
              <a:solidFill>
                <a:srgbClr val="09ABAE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4303334-C931-414A-B1C8-93FA6F9E2348}"/>
              </a:ext>
            </a:extLst>
          </p:cNvPr>
          <p:cNvSpPr txBox="1"/>
          <p:nvPr/>
        </p:nvSpPr>
        <p:spPr>
          <a:xfrm>
            <a:off x="3218562" y="3837452"/>
            <a:ext cx="618901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Generación de conocimiento y nuevas oportunidades de negocio en torno a </a:t>
            </a:r>
            <a:r>
              <a:rPr lang="es-E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tecnologías digitales innovadoras</a:t>
            </a:r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, </a:t>
            </a:r>
            <a:r>
              <a:rPr lang="es-ES_tradnl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entre las que destacan la inteligencia artificial, conectividad 5G y servicios de interoperabilidad público-privada</a:t>
            </a:r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inteligencia artificial aplicada, </a:t>
            </a:r>
            <a:r>
              <a:rPr lang="es-E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Basque</a:t>
            </a:r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Cibersegurity</a:t>
            </a:r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Centre, Programa 5G empresarial, Centro Vasco de Inteligencia Artificial (BAIC)…</a:t>
            </a:r>
          </a:p>
          <a:p>
            <a:pPr algn="l"/>
            <a:endParaRPr lang="es-ES" sz="11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Fomento del cambio en </a:t>
            </a:r>
            <a:r>
              <a:rPr lang="es-E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productos, procesos o modelos de negocio por incorporación de tecnologías digitales:</a:t>
            </a:r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_tradnl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impulso de la </a:t>
            </a:r>
            <a:r>
              <a:rPr lang="es-ES_tradnl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“industria inteligente” </a:t>
            </a:r>
            <a:r>
              <a:rPr lang="es-ES_tradnl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es-ES_tradnl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industria 4.0</a:t>
            </a:r>
            <a:r>
              <a:rPr lang="es-ES_tradnl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abordando la digitalización de la industria vasca en profundidad y ampliándola cada vez a más empresas (especialmente pymes) y al conjunto de sectores: </a:t>
            </a:r>
            <a:r>
              <a:rPr lang="es-ES_tradnl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Renove</a:t>
            </a:r>
            <a:r>
              <a:rPr lang="es-ES_tradnl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industria 4.0, apoyo a pymes para 4.0 desde la FP, </a:t>
            </a:r>
            <a:r>
              <a:rPr lang="es-ES_tradnl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Bind</a:t>
            </a:r>
            <a:r>
              <a:rPr lang="es-ES_tradnl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4.0, </a:t>
            </a:r>
            <a:r>
              <a:rPr lang="es-ES_tradnl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Basquetrade</a:t>
            </a:r>
            <a:r>
              <a:rPr lang="es-ES_tradnl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Portal, </a:t>
            </a:r>
            <a:r>
              <a:rPr lang="es-ES_tradnl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Basque</a:t>
            </a:r>
            <a:r>
              <a:rPr lang="es-ES_tradnl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Digital </a:t>
            </a:r>
            <a:r>
              <a:rPr lang="es-ES_tradnl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Innovation</a:t>
            </a:r>
            <a:r>
              <a:rPr lang="es-ES_tradnl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Hub…</a:t>
            </a:r>
            <a:endParaRPr lang="es-ES" sz="11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AF1291C-C837-4638-9811-32B20250D4D0}"/>
              </a:ext>
            </a:extLst>
          </p:cNvPr>
          <p:cNvSpPr txBox="1"/>
          <p:nvPr/>
        </p:nvSpPr>
        <p:spPr>
          <a:xfrm>
            <a:off x="3214886" y="3470005"/>
            <a:ext cx="46085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100" b="1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INICIATIVAS ORIENTADAS A LOS RETOS DE LA TRANSICIÓN: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0CB1B95-3895-4CC3-B9E5-5A053B3E63B3}"/>
              </a:ext>
            </a:extLst>
          </p:cNvPr>
          <p:cNvSpPr txBox="1"/>
          <p:nvPr/>
        </p:nvSpPr>
        <p:spPr>
          <a:xfrm>
            <a:off x="9842556" y="3470005"/>
            <a:ext cx="18399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100" b="1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ÁREAS DE OPORTUNIDAD: 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B2555E9-DA9A-4049-AAFD-88A243E9876E}"/>
              </a:ext>
            </a:extLst>
          </p:cNvPr>
          <p:cNvSpPr/>
          <p:nvPr/>
        </p:nvSpPr>
        <p:spPr>
          <a:xfrm>
            <a:off x="9882343" y="3837452"/>
            <a:ext cx="18002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Ciberseguridad.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Inteligencia artificial.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Computación cuántica.</a:t>
            </a:r>
            <a:endParaRPr lang="en-GB" sz="11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" name="Group 196">
            <a:extLst>
              <a:ext uri="{FF2B5EF4-FFF2-40B4-BE49-F238E27FC236}">
                <a16:creationId xmlns:a16="http://schemas.microsoft.com/office/drawing/2014/main" id="{92D4F9A4-95CC-BC48-AD36-E1356E2AE7C9}"/>
              </a:ext>
            </a:extLst>
          </p:cNvPr>
          <p:cNvGrpSpPr>
            <a:grpSpLocks noChangeAspect="1"/>
          </p:cNvGrpSpPr>
          <p:nvPr/>
        </p:nvGrpSpPr>
        <p:grpSpPr>
          <a:xfrm>
            <a:off x="1414686" y="2139142"/>
            <a:ext cx="740438" cy="841083"/>
            <a:chOff x="-965200" y="4832350"/>
            <a:chExt cx="327025" cy="371476"/>
          </a:xfrm>
          <a:solidFill>
            <a:schemeClr val="bg1">
              <a:lumMod val="85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D34A0EE2-070C-A741-BD71-CD85BAF68A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919163" y="4878388"/>
              <a:ext cx="233363" cy="233363"/>
            </a:xfrm>
            <a:custGeom>
              <a:avLst/>
              <a:gdLst>
                <a:gd name="T0" fmla="*/ 30 w 60"/>
                <a:gd name="T1" fmla="*/ 60 h 60"/>
                <a:gd name="T2" fmla="*/ 0 w 60"/>
                <a:gd name="T3" fmla="*/ 30 h 60"/>
                <a:gd name="T4" fmla="*/ 30 w 60"/>
                <a:gd name="T5" fmla="*/ 0 h 60"/>
                <a:gd name="T6" fmla="*/ 60 w 60"/>
                <a:gd name="T7" fmla="*/ 30 h 60"/>
                <a:gd name="T8" fmla="*/ 30 w 60"/>
                <a:gd name="T9" fmla="*/ 60 h 60"/>
                <a:gd name="T10" fmla="*/ 30 w 60"/>
                <a:gd name="T11" fmla="*/ 4 h 60"/>
                <a:gd name="T12" fmla="*/ 4 w 60"/>
                <a:gd name="T13" fmla="*/ 30 h 60"/>
                <a:gd name="T14" fmla="*/ 30 w 60"/>
                <a:gd name="T15" fmla="*/ 56 h 60"/>
                <a:gd name="T16" fmla="*/ 56 w 60"/>
                <a:gd name="T17" fmla="*/ 30 h 60"/>
                <a:gd name="T18" fmla="*/ 30 w 60"/>
                <a:gd name="T19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4"/>
                  </a:moveTo>
                  <a:cubicBezTo>
                    <a:pt x="16" y="4"/>
                    <a:pt x="4" y="16"/>
                    <a:pt x="4" y="30"/>
                  </a:cubicBezTo>
                  <a:cubicBezTo>
                    <a:pt x="4" y="44"/>
                    <a:pt x="16" y="56"/>
                    <a:pt x="30" y="56"/>
                  </a:cubicBezTo>
                  <a:cubicBezTo>
                    <a:pt x="44" y="56"/>
                    <a:pt x="56" y="44"/>
                    <a:pt x="56" y="30"/>
                  </a:cubicBezTo>
                  <a:cubicBezTo>
                    <a:pt x="56" y="16"/>
                    <a:pt x="44" y="4"/>
                    <a:pt x="30" y="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B9A962C5-5F17-7D48-A3D3-E71966B2A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-857250" y="5095875"/>
              <a:ext cx="109538" cy="46038"/>
            </a:xfrm>
            <a:custGeom>
              <a:avLst/>
              <a:gdLst>
                <a:gd name="T0" fmla="*/ 26 w 28"/>
                <a:gd name="T1" fmla="*/ 12 h 12"/>
                <a:gd name="T2" fmla="*/ 2 w 28"/>
                <a:gd name="T3" fmla="*/ 12 h 12"/>
                <a:gd name="T4" fmla="*/ 0 w 28"/>
                <a:gd name="T5" fmla="*/ 10 h 12"/>
                <a:gd name="T6" fmla="*/ 0 w 28"/>
                <a:gd name="T7" fmla="*/ 0 h 12"/>
                <a:gd name="T8" fmla="*/ 4 w 28"/>
                <a:gd name="T9" fmla="*/ 0 h 12"/>
                <a:gd name="T10" fmla="*/ 4 w 28"/>
                <a:gd name="T11" fmla="*/ 8 h 12"/>
                <a:gd name="T12" fmla="*/ 24 w 28"/>
                <a:gd name="T13" fmla="*/ 8 h 12"/>
                <a:gd name="T14" fmla="*/ 24 w 28"/>
                <a:gd name="T15" fmla="*/ 0 h 12"/>
                <a:gd name="T16" fmla="*/ 28 w 28"/>
                <a:gd name="T17" fmla="*/ 0 h 12"/>
                <a:gd name="T18" fmla="*/ 28 w 28"/>
                <a:gd name="T19" fmla="*/ 10 h 12"/>
                <a:gd name="T20" fmla="*/ 26 w 28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12">
                  <a:moveTo>
                    <a:pt x="26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0" y="11"/>
                    <a:pt x="0" y="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1"/>
                    <a:pt x="27" y="12"/>
                    <a:pt x="26" y="1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595C635-277E-C84C-95C2-A4768A1FBC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841375" y="5126038"/>
              <a:ext cx="77788" cy="47625"/>
            </a:xfrm>
            <a:custGeom>
              <a:avLst/>
              <a:gdLst>
                <a:gd name="T0" fmla="*/ 18 w 20"/>
                <a:gd name="T1" fmla="*/ 12 h 12"/>
                <a:gd name="T2" fmla="*/ 2 w 20"/>
                <a:gd name="T3" fmla="*/ 12 h 12"/>
                <a:gd name="T4" fmla="*/ 0 w 20"/>
                <a:gd name="T5" fmla="*/ 10 h 12"/>
                <a:gd name="T6" fmla="*/ 0 w 20"/>
                <a:gd name="T7" fmla="*/ 2 h 12"/>
                <a:gd name="T8" fmla="*/ 2 w 20"/>
                <a:gd name="T9" fmla="*/ 0 h 12"/>
                <a:gd name="T10" fmla="*/ 18 w 20"/>
                <a:gd name="T11" fmla="*/ 0 h 12"/>
                <a:gd name="T12" fmla="*/ 20 w 20"/>
                <a:gd name="T13" fmla="*/ 2 h 12"/>
                <a:gd name="T14" fmla="*/ 20 w 20"/>
                <a:gd name="T15" fmla="*/ 10 h 12"/>
                <a:gd name="T16" fmla="*/ 18 w 20"/>
                <a:gd name="T17" fmla="*/ 12 h 12"/>
                <a:gd name="T18" fmla="*/ 4 w 20"/>
                <a:gd name="T19" fmla="*/ 8 h 12"/>
                <a:gd name="T20" fmla="*/ 16 w 20"/>
                <a:gd name="T21" fmla="*/ 8 h 12"/>
                <a:gd name="T22" fmla="*/ 16 w 20"/>
                <a:gd name="T23" fmla="*/ 4 h 12"/>
                <a:gd name="T24" fmla="*/ 4 w 20"/>
                <a:gd name="T25" fmla="*/ 4 h 12"/>
                <a:gd name="T26" fmla="*/ 4 w 20"/>
                <a:gd name="T2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12">
                  <a:moveTo>
                    <a:pt x="18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0" y="11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1"/>
                    <a:pt x="19" y="12"/>
                    <a:pt x="18" y="12"/>
                  </a:cubicBezTo>
                  <a:close/>
                  <a:moveTo>
                    <a:pt x="4" y="8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5B6C40E8-958C-E947-A1F0-65C7108D0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-809625" y="5157788"/>
              <a:ext cx="14288" cy="46038"/>
            </a:xfrm>
            <a:custGeom>
              <a:avLst/>
              <a:gdLst>
                <a:gd name="T0" fmla="*/ 2 w 4"/>
                <a:gd name="T1" fmla="*/ 12 h 12"/>
                <a:gd name="T2" fmla="*/ 0 w 4"/>
                <a:gd name="T3" fmla="*/ 10 h 12"/>
                <a:gd name="T4" fmla="*/ 0 w 4"/>
                <a:gd name="T5" fmla="*/ 2 h 12"/>
                <a:gd name="T6" fmla="*/ 2 w 4"/>
                <a:gd name="T7" fmla="*/ 0 h 12"/>
                <a:gd name="T8" fmla="*/ 4 w 4"/>
                <a:gd name="T9" fmla="*/ 2 h 12"/>
                <a:gd name="T10" fmla="*/ 4 w 4"/>
                <a:gd name="T11" fmla="*/ 10 h 12"/>
                <a:gd name="T12" fmla="*/ 2 w 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2">
                  <a:moveTo>
                    <a:pt x="2" y="12"/>
                  </a:moveTo>
                  <a:cubicBezTo>
                    <a:pt x="1" y="12"/>
                    <a:pt x="0" y="11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3" y="12"/>
                    <a:pt x="2" y="1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EEB1A63E-2DEB-BB46-B6D1-EFF625365F77}"/>
                </a:ext>
              </a:extLst>
            </p:cNvPr>
            <p:cNvSpPr>
              <a:spLocks/>
            </p:cNvSpPr>
            <p:nvPr/>
          </p:nvSpPr>
          <p:spPr bwMode="auto">
            <a:xfrm>
              <a:off x="-809625" y="4832350"/>
              <a:ext cx="14288" cy="31750"/>
            </a:xfrm>
            <a:custGeom>
              <a:avLst/>
              <a:gdLst>
                <a:gd name="T0" fmla="*/ 2 w 4"/>
                <a:gd name="T1" fmla="*/ 8 h 8"/>
                <a:gd name="T2" fmla="*/ 0 w 4"/>
                <a:gd name="T3" fmla="*/ 6 h 8"/>
                <a:gd name="T4" fmla="*/ 0 w 4"/>
                <a:gd name="T5" fmla="*/ 2 h 8"/>
                <a:gd name="T6" fmla="*/ 2 w 4"/>
                <a:gd name="T7" fmla="*/ 0 h 8"/>
                <a:gd name="T8" fmla="*/ 4 w 4"/>
                <a:gd name="T9" fmla="*/ 2 h 8"/>
                <a:gd name="T10" fmla="*/ 4 w 4"/>
                <a:gd name="T11" fmla="*/ 6 h 8"/>
                <a:gd name="T12" fmla="*/ 2 w 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8">
                  <a:moveTo>
                    <a:pt x="2" y="8"/>
                  </a:moveTo>
                  <a:cubicBezTo>
                    <a:pt x="1" y="8"/>
                    <a:pt x="0" y="7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3" y="8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1FD9F8E9-5701-1A42-AC93-D23F9190A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-712788" y="4878388"/>
              <a:ext cx="26988" cy="26988"/>
            </a:xfrm>
            <a:custGeom>
              <a:avLst/>
              <a:gdLst>
                <a:gd name="T0" fmla="*/ 2 w 7"/>
                <a:gd name="T1" fmla="*/ 7 h 7"/>
                <a:gd name="T2" fmla="*/ 1 w 7"/>
                <a:gd name="T3" fmla="*/ 6 h 7"/>
                <a:gd name="T4" fmla="*/ 1 w 7"/>
                <a:gd name="T5" fmla="*/ 3 h 7"/>
                <a:gd name="T6" fmla="*/ 4 w 7"/>
                <a:gd name="T7" fmla="*/ 0 h 7"/>
                <a:gd name="T8" fmla="*/ 7 w 7"/>
                <a:gd name="T9" fmla="*/ 0 h 7"/>
                <a:gd name="T10" fmla="*/ 7 w 7"/>
                <a:gd name="T11" fmla="*/ 3 h 7"/>
                <a:gd name="T12" fmla="*/ 4 w 7"/>
                <a:gd name="T13" fmla="*/ 6 h 7"/>
                <a:gd name="T14" fmla="*/ 2 w 7"/>
                <a:gd name="T1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7">
                  <a:moveTo>
                    <a:pt x="2" y="7"/>
                  </a:moveTo>
                  <a:cubicBezTo>
                    <a:pt x="2" y="7"/>
                    <a:pt x="1" y="6"/>
                    <a:pt x="1" y="6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7" y="1"/>
                    <a:pt x="7" y="2"/>
                    <a:pt x="7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7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AD0FDEA3-DD66-C848-A9A2-450BD04C9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69925" y="4987925"/>
              <a:ext cx="31750" cy="14288"/>
            </a:xfrm>
            <a:custGeom>
              <a:avLst/>
              <a:gdLst>
                <a:gd name="T0" fmla="*/ 6 w 8"/>
                <a:gd name="T1" fmla="*/ 4 h 4"/>
                <a:gd name="T2" fmla="*/ 2 w 8"/>
                <a:gd name="T3" fmla="*/ 4 h 4"/>
                <a:gd name="T4" fmla="*/ 0 w 8"/>
                <a:gd name="T5" fmla="*/ 2 h 4"/>
                <a:gd name="T6" fmla="*/ 2 w 8"/>
                <a:gd name="T7" fmla="*/ 0 h 4"/>
                <a:gd name="T8" fmla="*/ 6 w 8"/>
                <a:gd name="T9" fmla="*/ 0 h 4"/>
                <a:gd name="T10" fmla="*/ 8 w 8"/>
                <a:gd name="T11" fmla="*/ 2 h 4"/>
                <a:gd name="T12" fmla="*/ 6 w 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">
                  <a:moveTo>
                    <a:pt x="6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8" y="1"/>
                    <a:pt x="8" y="2"/>
                  </a:cubicBezTo>
                  <a:cubicBezTo>
                    <a:pt x="8" y="3"/>
                    <a:pt x="7" y="4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A13D056-5126-9D4C-9EE0-D65062F9AA2C}"/>
                </a:ext>
              </a:extLst>
            </p:cNvPr>
            <p:cNvSpPr>
              <a:spLocks/>
            </p:cNvSpPr>
            <p:nvPr/>
          </p:nvSpPr>
          <p:spPr bwMode="auto">
            <a:xfrm>
              <a:off x="-712788" y="5083175"/>
              <a:ext cx="26988" cy="28575"/>
            </a:xfrm>
            <a:custGeom>
              <a:avLst/>
              <a:gdLst>
                <a:gd name="T0" fmla="*/ 5 w 7"/>
                <a:gd name="T1" fmla="*/ 7 h 7"/>
                <a:gd name="T2" fmla="*/ 4 w 7"/>
                <a:gd name="T3" fmla="*/ 7 h 7"/>
                <a:gd name="T4" fmla="*/ 1 w 7"/>
                <a:gd name="T5" fmla="*/ 4 h 7"/>
                <a:gd name="T6" fmla="*/ 1 w 7"/>
                <a:gd name="T7" fmla="*/ 1 h 7"/>
                <a:gd name="T8" fmla="*/ 4 w 7"/>
                <a:gd name="T9" fmla="*/ 1 h 7"/>
                <a:gd name="T10" fmla="*/ 7 w 7"/>
                <a:gd name="T11" fmla="*/ 4 h 7"/>
                <a:gd name="T12" fmla="*/ 7 w 7"/>
                <a:gd name="T13" fmla="*/ 7 h 7"/>
                <a:gd name="T14" fmla="*/ 5 w 7"/>
                <a:gd name="T1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cubicBezTo>
                    <a:pt x="5" y="7"/>
                    <a:pt x="4" y="7"/>
                    <a:pt x="4" y="7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6"/>
                    <a:pt x="7" y="7"/>
                  </a:cubicBezTo>
                  <a:cubicBezTo>
                    <a:pt x="6" y="7"/>
                    <a:pt x="6" y="7"/>
                    <a:pt x="5" y="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C9E23BA7-EEA9-4E44-9A11-F0B4EAA06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9163" y="4878388"/>
              <a:ext cx="26988" cy="26988"/>
            </a:xfrm>
            <a:custGeom>
              <a:avLst/>
              <a:gdLst>
                <a:gd name="T0" fmla="*/ 5 w 7"/>
                <a:gd name="T1" fmla="*/ 7 h 7"/>
                <a:gd name="T2" fmla="*/ 3 w 7"/>
                <a:gd name="T3" fmla="*/ 6 h 7"/>
                <a:gd name="T4" fmla="*/ 0 w 7"/>
                <a:gd name="T5" fmla="*/ 3 h 7"/>
                <a:gd name="T6" fmla="*/ 0 w 7"/>
                <a:gd name="T7" fmla="*/ 0 h 7"/>
                <a:gd name="T8" fmla="*/ 3 w 7"/>
                <a:gd name="T9" fmla="*/ 0 h 7"/>
                <a:gd name="T10" fmla="*/ 6 w 7"/>
                <a:gd name="T11" fmla="*/ 3 h 7"/>
                <a:gd name="T12" fmla="*/ 6 w 7"/>
                <a:gd name="T13" fmla="*/ 6 h 7"/>
                <a:gd name="T14" fmla="*/ 5 w 7"/>
                <a:gd name="T1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cubicBezTo>
                    <a:pt x="4" y="7"/>
                    <a:pt x="4" y="6"/>
                    <a:pt x="3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4"/>
                    <a:pt x="7" y="5"/>
                    <a:pt x="6" y="6"/>
                  </a:cubicBezTo>
                  <a:cubicBezTo>
                    <a:pt x="6" y="6"/>
                    <a:pt x="5" y="7"/>
                    <a:pt x="5" y="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7D743D5C-6D44-2541-B798-E4DA206674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965200" y="4987925"/>
              <a:ext cx="30163" cy="14288"/>
            </a:xfrm>
            <a:custGeom>
              <a:avLst/>
              <a:gdLst>
                <a:gd name="T0" fmla="*/ 6 w 8"/>
                <a:gd name="T1" fmla="*/ 4 h 4"/>
                <a:gd name="T2" fmla="*/ 2 w 8"/>
                <a:gd name="T3" fmla="*/ 4 h 4"/>
                <a:gd name="T4" fmla="*/ 0 w 8"/>
                <a:gd name="T5" fmla="*/ 2 h 4"/>
                <a:gd name="T6" fmla="*/ 2 w 8"/>
                <a:gd name="T7" fmla="*/ 0 h 4"/>
                <a:gd name="T8" fmla="*/ 6 w 8"/>
                <a:gd name="T9" fmla="*/ 0 h 4"/>
                <a:gd name="T10" fmla="*/ 8 w 8"/>
                <a:gd name="T11" fmla="*/ 2 h 4"/>
                <a:gd name="T12" fmla="*/ 6 w 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">
                  <a:moveTo>
                    <a:pt x="6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8" y="1"/>
                    <a:pt x="8" y="2"/>
                  </a:cubicBezTo>
                  <a:cubicBezTo>
                    <a:pt x="8" y="3"/>
                    <a:pt x="7" y="4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425D6F5C-D513-3C4A-8667-BA4CA6496803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9163" y="5083175"/>
              <a:ext cx="26988" cy="28575"/>
            </a:xfrm>
            <a:custGeom>
              <a:avLst/>
              <a:gdLst>
                <a:gd name="T0" fmla="*/ 2 w 7"/>
                <a:gd name="T1" fmla="*/ 7 h 7"/>
                <a:gd name="T2" fmla="*/ 0 w 7"/>
                <a:gd name="T3" fmla="*/ 7 h 7"/>
                <a:gd name="T4" fmla="*/ 0 w 7"/>
                <a:gd name="T5" fmla="*/ 4 h 7"/>
                <a:gd name="T6" fmla="*/ 3 w 7"/>
                <a:gd name="T7" fmla="*/ 1 h 7"/>
                <a:gd name="T8" fmla="*/ 6 w 7"/>
                <a:gd name="T9" fmla="*/ 1 h 7"/>
                <a:gd name="T10" fmla="*/ 6 w 7"/>
                <a:gd name="T11" fmla="*/ 4 h 7"/>
                <a:gd name="T12" fmla="*/ 3 w 7"/>
                <a:gd name="T13" fmla="*/ 7 h 7"/>
                <a:gd name="T14" fmla="*/ 2 w 7"/>
                <a:gd name="T1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7">
                  <a:moveTo>
                    <a:pt x="2" y="7"/>
                  </a:moveTo>
                  <a:cubicBezTo>
                    <a:pt x="1" y="7"/>
                    <a:pt x="1" y="7"/>
                    <a:pt x="0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0"/>
                    <a:pt x="5" y="0"/>
                    <a:pt x="6" y="1"/>
                  </a:cubicBezTo>
                  <a:cubicBezTo>
                    <a:pt x="7" y="2"/>
                    <a:pt x="7" y="3"/>
                    <a:pt x="6" y="4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2" y="7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82E3D2E8-C5A1-C540-B0E1-3522048AFF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873125" y="4987925"/>
              <a:ext cx="141288" cy="115888"/>
            </a:xfrm>
            <a:custGeom>
              <a:avLst/>
              <a:gdLst>
                <a:gd name="T0" fmla="*/ 20 w 36"/>
                <a:gd name="T1" fmla="*/ 30 h 30"/>
                <a:gd name="T2" fmla="*/ 20 w 36"/>
                <a:gd name="T3" fmla="*/ 30 h 30"/>
                <a:gd name="T4" fmla="*/ 18 w 36"/>
                <a:gd name="T5" fmla="*/ 28 h 30"/>
                <a:gd name="T6" fmla="*/ 16 w 36"/>
                <a:gd name="T7" fmla="*/ 30 h 30"/>
                <a:gd name="T8" fmla="*/ 14 w 36"/>
                <a:gd name="T9" fmla="*/ 28 h 30"/>
                <a:gd name="T10" fmla="*/ 10 w 36"/>
                <a:gd name="T11" fmla="*/ 12 h 30"/>
                <a:gd name="T12" fmla="*/ 6 w 36"/>
                <a:gd name="T13" fmla="*/ 12 h 30"/>
                <a:gd name="T14" fmla="*/ 0 w 36"/>
                <a:gd name="T15" fmla="*/ 6 h 30"/>
                <a:gd name="T16" fmla="*/ 6 w 36"/>
                <a:gd name="T17" fmla="*/ 0 h 30"/>
                <a:gd name="T18" fmla="*/ 13 w 36"/>
                <a:gd name="T19" fmla="*/ 5 h 30"/>
                <a:gd name="T20" fmla="*/ 13 w 36"/>
                <a:gd name="T21" fmla="*/ 8 h 30"/>
                <a:gd name="T22" fmla="*/ 23 w 36"/>
                <a:gd name="T23" fmla="*/ 8 h 30"/>
                <a:gd name="T24" fmla="*/ 23 w 36"/>
                <a:gd name="T25" fmla="*/ 5 h 30"/>
                <a:gd name="T26" fmla="*/ 30 w 36"/>
                <a:gd name="T27" fmla="*/ 0 h 30"/>
                <a:gd name="T28" fmla="*/ 36 w 36"/>
                <a:gd name="T29" fmla="*/ 6 h 30"/>
                <a:gd name="T30" fmla="*/ 30 w 36"/>
                <a:gd name="T31" fmla="*/ 12 h 30"/>
                <a:gd name="T32" fmla="*/ 26 w 36"/>
                <a:gd name="T33" fmla="*/ 12 h 30"/>
                <a:gd name="T34" fmla="*/ 22 w 36"/>
                <a:gd name="T35" fmla="*/ 28 h 30"/>
                <a:gd name="T36" fmla="*/ 20 w 36"/>
                <a:gd name="T37" fmla="*/ 30 h 30"/>
                <a:gd name="T38" fmla="*/ 14 w 36"/>
                <a:gd name="T39" fmla="*/ 12 h 30"/>
                <a:gd name="T40" fmla="*/ 18 w 36"/>
                <a:gd name="T41" fmla="*/ 28 h 30"/>
                <a:gd name="T42" fmla="*/ 18 w 36"/>
                <a:gd name="T43" fmla="*/ 28 h 30"/>
                <a:gd name="T44" fmla="*/ 18 w 36"/>
                <a:gd name="T45" fmla="*/ 28 h 30"/>
                <a:gd name="T46" fmla="*/ 22 w 36"/>
                <a:gd name="T47" fmla="*/ 12 h 30"/>
                <a:gd name="T48" fmla="*/ 14 w 36"/>
                <a:gd name="T49" fmla="*/ 12 h 30"/>
                <a:gd name="T50" fmla="*/ 27 w 36"/>
                <a:gd name="T51" fmla="*/ 8 h 30"/>
                <a:gd name="T52" fmla="*/ 30 w 36"/>
                <a:gd name="T53" fmla="*/ 8 h 30"/>
                <a:gd name="T54" fmla="*/ 32 w 36"/>
                <a:gd name="T55" fmla="*/ 6 h 30"/>
                <a:gd name="T56" fmla="*/ 30 w 36"/>
                <a:gd name="T57" fmla="*/ 4 h 30"/>
                <a:gd name="T58" fmla="*/ 27 w 36"/>
                <a:gd name="T59" fmla="*/ 6 h 30"/>
                <a:gd name="T60" fmla="*/ 27 w 36"/>
                <a:gd name="T61" fmla="*/ 8 h 30"/>
                <a:gd name="T62" fmla="*/ 6 w 36"/>
                <a:gd name="T63" fmla="*/ 4 h 30"/>
                <a:gd name="T64" fmla="*/ 4 w 36"/>
                <a:gd name="T65" fmla="*/ 6 h 30"/>
                <a:gd name="T66" fmla="*/ 6 w 36"/>
                <a:gd name="T67" fmla="*/ 8 h 30"/>
                <a:gd name="T68" fmla="*/ 9 w 36"/>
                <a:gd name="T69" fmla="*/ 8 h 30"/>
                <a:gd name="T70" fmla="*/ 9 w 36"/>
                <a:gd name="T71" fmla="*/ 6 h 30"/>
                <a:gd name="T72" fmla="*/ 6 w 36"/>
                <a:gd name="T73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" h="30">
                  <a:moveTo>
                    <a:pt x="20" y="30"/>
                  </a:moveTo>
                  <a:cubicBezTo>
                    <a:pt x="20" y="30"/>
                    <a:pt x="20" y="30"/>
                    <a:pt x="20" y="30"/>
                  </a:cubicBezTo>
                  <a:cubicBezTo>
                    <a:pt x="19" y="30"/>
                    <a:pt x="18" y="29"/>
                    <a:pt x="18" y="28"/>
                  </a:cubicBezTo>
                  <a:cubicBezTo>
                    <a:pt x="18" y="29"/>
                    <a:pt x="17" y="30"/>
                    <a:pt x="16" y="30"/>
                  </a:cubicBezTo>
                  <a:cubicBezTo>
                    <a:pt x="15" y="30"/>
                    <a:pt x="14" y="30"/>
                    <a:pt x="14" y="28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2"/>
                    <a:pt x="13" y="5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4" y="2"/>
                    <a:pt x="27" y="0"/>
                    <a:pt x="30" y="0"/>
                  </a:cubicBezTo>
                  <a:cubicBezTo>
                    <a:pt x="33" y="0"/>
                    <a:pt x="36" y="3"/>
                    <a:pt x="36" y="6"/>
                  </a:cubicBezTo>
                  <a:cubicBezTo>
                    <a:pt x="36" y="9"/>
                    <a:pt x="33" y="12"/>
                    <a:pt x="30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29"/>
                    <a:pt x="21" y="30"/>
                    <a:pt x="20" y="30"/>
                  </a:cubicBezTo>
                  <a:close/>
                  <a:moveTo>
                    <a:pt x="14" y="12"/>
                  </a:move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22" y="12"/>
                    <a:pt x="22" y="12"/>
                    <a:pt x="22" y="12"/>
                  </a:cubicBezTo>
                  <a:lnTo>
                    <a:pt x="14" y="12"/>
                  </a:lnTo>
                  <a:close/>
                  <a:moveTo>
                    <a:pt x="27" y="8"/>
                  </a:moveTo>
                  <a:cubicBezTo>
                    <a:pt x="30" y="8"/>
                    <a:pt x="30" y="8"/>
                    <a:pt x="30" y="8"/>
                  </a:cubicBezTo>
                  <a:cubicBezTo>
                    <a:pt x="31" y="8"/>
                    <a:pt x="32" y="7"/>
                    <a:pt x="32" y="6"/>
                  </a:cubicBezTo>
                  <a:cubicBezTo>
                    <a:pt x="32" y="5"/>
                    <a:pt x="31" y="4"/>
                    <a:pt x="30" y="4"/>
                  </a:cubicBezTo>
                  <a:cubicBezTo>
                    <a:pt x="29" y="4"/>
                    <a:pt x="27" y="5"/>
                    <a:pt x="27" y="6"/>
                  </a:cubicBezTo>
                  <a:lnTo>
                    <a:pt x="27" y="8"/>
                  </a:lnTo>
                  <a:close/>
                  <a:moveTo>
                    <a:pt x="6" y="4"/>
                  </a:moveTo>
                  <a:cubicBezTo>
                    <a:pt x="5" y="4"/>
                    <a:pt x="4" y="5"/>
                    <a:pt x="4" y="6"/>
                  </a:cubicBezTo>
                  <a:cubicBezTo>
                    <a:pt x="4" y="7"/>
                    <a:pt x="5" y="8"/>
                    <a:pt x="6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5"/>
                    <a:pt x="7" y="4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27" name="TextBox 21">
            <a:extLst>
              <a:ext uri="{FF2B5EF4-FFF2-40B4-BE49-F238E27FC236}">
                <a16:creationId xmlns:a16="http://schemas.microsoft.com/office/drawing/2014/main" id="{46593EB8-22DE-F245-A43B-1F358E8A6946}"/>
              </a:ext>
            </a:extLst>
          </p:cNvPr>
          <p:cNvSpPr txBox="1"/>
          <p:nvPr/>
        </p:nvSpPr>
        <p:spPr>
          <a:xfrm>
            <a:off x="736573" y="2068550"/>
            <a:ext cx="468077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200" b="1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8" name="TextBox 22">
            <a:extLst>
              <a:ext uri="{FF2B5EF4-FFF2-40B4-BE49-F238E27FC236}">
                <a16:creationId xmlns:a16="http://schemas.microsoft.com/office/drawing/2014/main" id="{930BCBD0-DC02-1544-99E0-308040DF3355}"/>
              </a:ext>
            </a:extLst>
          </p:cNvPr>
          <p:cNvSpPr txBox="1"/>
          <p:nvPr/>
        </p:nvSpPr>
        <p:spPr>
          <a:xfrm>
            <a:off x="788364" y="3103593"/>
            <a:ext cx="213298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s-ES" sz="1800" b="1" dirty="0">
                <a:latin typeface="Calibri" panose="020F0502020204030204" pitchFamily="34" charset="0"/>
                <a:cs typeface="Calibri" panose="020F0502020204030204" pitchFamily="34" charset="0"/>
              </a:rPr>
              <a:t>TRANSFORMACIÓN </a:t>
            </a:r>
          </a:p>
          <a:p>
            <a:pPr algn="l"/>
            <a:r>
              <a:rPr lang="es-ES" sz="1800" b="1" dirty="0">
                <a:latin typeface="Calibri" panose="020F0502020204030204" pitchFamily="34" charset="0"/>
                <a:cs typeface="Calibri" panose="020F0502020204030204" pitchFamily="34" charset="0"/>
              </a:rPr>
              <a:t>Y RENOVACIÓN DE </a:t>
            </a:r>
          </a:p>
          <a:p>
            <a:pPr algn="l"/>
            <a:r>
              <a:rPr lang="es-ES" sz="1800" b="1" dirty="0">
                <a:latin typeface="Calibri" panose="020F0502020204030204" pitchFamily="34" charset="0"/>
                <a:cs typeface="Calibri" panose="020F0502020204030204" pitchFamily="34" charset="0"/>
              </a:rPr>
              <a:t>LA COMPETITIVIDAD</a:t>
            </a: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B69827D2-9D42-1D47-BF1A-1ACFE194722C}"/>
              </a:ext>
            </a:extLst>
          </p:cNvPr>
          <p:cNvSpPr/>
          <p:nvPr/>
        </p:nvSpPr>
        <p:spPr>
          <a:xfrm rot="5400000">
            <a:off x="7332186" y="-1729785"/>
            <a:ext cx="271363" cy="8357701"/>
          </a:xfrm>
          <a:prstGeom prst="rect">
            <a:avLst/>
          </a:prstGeom>
          <a:solidFill>
            <a:srgbClr val="09A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Título 3">
            <a:extLst>
              <a:ext uri="{FF2B5EF4-FFF2-40B4-BE49-F238E27FC236}">
                <a16:creationId xmlns:a16="http://schemas.microsoft.com/office/drawing/2014/main" id="{F923D47A-F98B-9440-B477-F43AB496AC30}"/>
              </a:ext>
            </a:extLst>
          </p:cNvPr>
          <p:cNvSpPr txBox="1">
            <a:spLocks/>
          </p:cNvSpPr>
          <p:nvPr/>
        </p:nvSpPr>
        <p:spPr>
          <a:xfrm>
            <a:off x="623311" y="633837"/>
            <a:ext cx="9142810" cy="1396632"/>
          </a:xfrm>
          <a:prstGeom prst="rect">
            <a:avLst/>
          </a:prstGeom>
        </p:spPr>
        <p:txBody>
          <a:bodyPr lIns="122374" tIns="61187" rIns="122374" bIns="61187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00" b="1" i="0" kern="1200">
                <a:solidFill>
                  <a:schemeClr val="bg2">
                    <a:lumMod val="1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s-ES" sz="32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Eje 2. </a:t>
            </a:r>
            <a:r>
              <a:rPr lang="es-ES" sz="3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E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3200" dirty="0">
                <a:solidFill>
                  <a:srgbClr val="09ABAE"/>
                </a:solidFill>
              </a:rPr>
              <a:t>Transformación y renovación </a:t>
            </a:r>
            <a:br>
              <a:rPr lang="es-ES" sz="3200" dirty="0">
                <a:solidFill>
                  <a:srgbClr val="09ABAE"/>
                </a:solidFill>
              </a:rPr>
            </a:br>
            <a:r>
              <a:rPr lang="es-ES" sz="3200" dirty="0">
                <a:solidFill>
                  <a:srgbClr val="09ABAE"/>
                </a:solidFill>
              </a:rPr>
              <a:t>de la competitividad</a:t>
            </a:r>
            <a:endParaRPr lang="es-ES" sz="3200" dirty="0">
              <a:solidFill>
                <a:srgbClr val="09ABA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1" name="Grupo 30">
            <a:extLst>
              <a:ext uri="{FF2B5EF4-FFF2-40B4-BE49-F238E27FC236}">
                <a16:creationId xmlns:a16="http://schemas.microsoft.com/office/drawing/2014/main" id="{5022C7C5-E894-5D46-8546-8877F7CE610B}"/>
              </a:ext>
            </a:extLst>
          </p:cNvPr>
          <p:cNvGrpSpPr/>
          <p:nvPr/>
        </p:nvGrpSpPr>
        <p:grpSpPr>
          <a:xfrm>
            <a:off x="287615" y="6414946"/>
            <a:ext cx="11615182" cy="330957"/>
            <a:chOff x="241443" y="6414946"/>
            <a:chExt cx="11615182" cy="330957"/>
          </a:xfrm>
        </p:grpSpPr>
        <p:pic>
          <p:nvPicPr>
            <p:cNvPr id="32" name="Picture 2" descr="Departamento de Desarrollo Económico, Sostenibilidad y Medio Ambiente">
              <a:extLst>
                <a:ext uri="{FF2B5EF4-FFF2-40B4-BE49-F238E27FC236}">
                  <a16:creationId xmlns:a16="http://schemas.microsoft.com/office/drawing/2014/main" id="{B5CE9F3A-D4AB-F64D-B2C6-F3CFF090A2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3678" y="6414946"/>
              <a:ext cx="1512947" cy="330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D23FAFD9-275E-5E4E-8847-C2E1CE8B2437}"/>
                </a:ext>
              </a:extLst>
            </p:cNvPr>
            <p:cNvSpPr/>
            <p:nvPr/>
          </p:nvSpPr>
          <p:spPr>
            <a:xfrm rot="5400000">
              <a:off x="5012863" y="1669997"/>
              <a:ext cx="271363" cy="9814203"/>
            </a:xfrm>
            <a:prstGeom prst="rect">
              <a:avLst/>
            </a:prstGeom>
            <a:solidFill>
              <a:srgbClr val="09ABAE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lt1">
                    <a:alpha val="80000"/>
                  </a:schemeClr>
                </a:solidFill>
              </a:endParaRPr>
            </a:p>
          </p:txBody>
        </p:sp>
        <p:sp>
          <p:nvSpPr>
            <p:cNvPr id="34" name="3 Título">
              <a:extLst>
                <a:ext uri="{FF2B5EF4-FFF2-40B4-BE49-F238E27FC236}">
                  <a16:creationId xmlns:a16="http://schemas.microsoft.com/office/drawing/2014/main" id="{E4097CFC-F179-9441-8E33-33F525AC821B}"/>
                </a:ext>
              </a:extLst>
            </p:cNvPr>
            <p:cNvSpPr txBox="1">
              <a:spLocks/>
            </p:cNvSpPr>
            <p:nvPr/>
          </p:nvSpPr>
          <p:spPr>
            <a:xfrm>
              <a:off x="314386" y="6505089"/>
              <a:ext cx="5288684" cy="144017"/>
            </a:xfrm>
            <a:prstGeom prst="rect">
              <a:avLst/>
            </a:prstGeom>
          </p:spPr>
          <p:txBody>
            <a:bodyPr lIns="122374" tIns="61187" rIns="122374" bIns="61187" anchor="ctr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100" b="1" i="0" kern="1200">
                  <a:solidFill>
                    <a:schemeClr val="bg2">
                      <a:lumMod val="10000"/>
                    </a:schemeClr>
                  </a:solidFill>
                  <a:latin typeface="Open Sans" charset="0"/>
                  <a:ea typeface="Open Sans" charset="0"/>
                  <a:cs typeface="Open Sans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s-ES" sz="1000" dirty="0">
                  <a:solidFill>
                    <a:srgbClr val="09ABA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PLAN DE DESARROLLO INDUSTRIAL E INTERNACIONALIZACIÓN 2021-2024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720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79">
            <a:extLst>
              <a:ext uri="{FF2B5EF4-FFF2-40B4-BE49-F238E27FC236}">
                <a16:creationId xmlns:a16="http://schemas.microsoft.com/office/drawing/2014/main" id="{41FF3ACF-3DFB-4F46-8D4B-3AB4B175923D}"/>
              </a:ext>
            </a:extLst>
          </p:cNvPr>
          <p:cNvSpPr txBox="1"/>
          <p:nvPr/>
        </p:nvSpPr>
        <p:spPr>
          <a:xfrm>
            <a:off x="3289017" y="2755915"/>
            <a:ext cx="8270917" cy="4199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>
              <a:lnSpc>
                <a:spcPts val="1600"/>
              </a:lnSpc>
            </a:pPr>
            <a:r>
              <a:rPr lang="es-ES" sz="1800" b="1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LA TRANSICIÓN DEMOGRÁFICO-SOCIAL COMO PALANCA DE TRANSFORMACIÓN </a:t>
            </a:r>
          </a:p>
          <a:p>
            <a:pPr algn="l">
              <a:lnSpc>
                <a:spcPts val="1600"/>
              </a:lnSpc>
            </a:pPr>
            <a:r>
              <a:rPr lang="es-ES" sz="1800" b="1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Y NUEVAS OPORTUNIDADES INDUSTRIALES</a:t>
            </a:r>
            <a:endParaRPr lang="en-US" sz="1800" b="1" dirty="0">
              <a:solidFill>
                <a:srgbClr val="09ABAE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8FDE3D6-E97C-4F89-B7AE-C96CAAE60A97}"/>
              </a:ext>
            </a:extLst>
          </p:cNvPr>
          <p:cNvSpPr txBox="1"/>
          <p:nvPr/>
        </p:nvSpPr>
        <p:spPr>
          <a:xfrm>
            <a:off x="3214886" y="3874685"/>
            <a:ext cx="50957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Impulso de la </a:t>
            </a:r>
            <a:r>
              <a:rPr lang="es-E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industria de la salud, </a:t>
            </a:r>
            <a:r>
              <a:rPr lang="es-ES_tradnl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</a:rPr>
              <a:t>tanto en su vertiente farmacológica como en la ligada a las tecnologías sanitarias: desarrollo de productos para soluciones personalizadas como terapias avanzadas, reforzar </a:t>
            </a:r>
            <a:r>
              <a:rPr lang="es-ES_tradnl" sz="11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rPr>
              <a:t>el </a:t>
            </a:r>
            <a:r>
              <a:rPr lang="es-ES_tradnl" sz="1100" dirty="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rPr>
              <a:t>clúster </a:t>
            </a:r>
            <a:r>
              <a:rPr lang="es-ES_tradnl" sz="11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rPr>
              <a:t>de la </a:t>
            </a:r>
            <a:r>
              <a:rPr lang="es-ES_tradnl" sz="1100" dirty="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rPr>
              <a:t>industria </a:t>
            </a:r>
            <a:r>
              <a:rPr lang="es-ES_tradnl" sz="11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rPr>
              <a:t>sanitaria vasca, diversificación hacia la telemedicina, domótica, </a:t>
            </a:r>
            <a:r>
              <a:rPr lang="es-ES_tradnl" sz="11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rPr>
              <a:t>sen</a:t>
            </a:r>
            <a:r>
              <a:rPr lang="es-ES" sz="1100" dirty="0" err="1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rPr>
              <a:t>sórica</a:t>
            </a:r>
            <a:r>
              <a:rPr lang="es-ES" sz="1100" dirty="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rPr>
              <a:t> </a:t>
            </a:r>
            <a:r>
              <a:rPr lang="es-ES" sz="11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rPr>
              <a:t>y </a:t>
            </a:r>
            <a:r>
              <a:rPr lang="es-ES" sz="1100" i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rPr>
              <a:t>wearables.</a:t>
            </a:r>
          </a:p>
          <a:p>
            <a:pPr algn="l"/>
            <a:endParaRPr lang="es-ES" sz="1100" i="1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Impulsar la </a:t>
            </a:r>
            <a:r>
              <a:rPr lang="es-E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economía plateada, </a:t>
            </a:r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generando nuevos negocios en el ámbito de las personas mayores y en el </a:t>
            </a:r>
            <a:r>
              <a:rPr lang="es-ES" sz="11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ámbito </a:t>
            </a:r>
            <a:r>
              <a:rPr lang="es-ES" sz="1100" dirty="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del </a:t>
            </a:r>
            <a:r>
              <a:rPr lang="es-ES" sz="11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cuidado: atención </a:t>
            </a:r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 el hogar, autonomía social y personal, alimentación saludable y autocuidado, tecnologías para el hogar, la movilidad y el ocio…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8F60607-62C6-462B-A96B-CCEC253FC82D}"/>
              </a:ext>
            </a:extLst>
          </p:cNvPr>
          <p:cNvSpPr txBox="1"/>
          <p:nvPr/>
        </p:nvSpPr>
        <p:spPr>
          <a:xfrm>
            <a:off x="3214886" y="3529569"/>
            <a:ext cx="46085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INICIATIVAS ORIENTADAS A LOS RETOS DE LA TRANSICIÓN: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6EAED7B-B916-46F8-9A54-B12C28D97C8D}"/>
              </a:ext>
            </a:extLst>
          </p:cNvPr>
          <p:cNvSpPr txBox="1"/>
          <p:nvPr/>
        </p:nvSpPr>
        <p:spPr>
          <a:xfrm>
            <a:off x="8831510" y="3533936"/>
            <a:ext cx="2743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ÁREAS DE OPORTUNIDAD: 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2845E45F-BC91-430E-BFA8-AFF2AA060D01}"/>
              </a:ext>
            </a:extLst>
          </p:cNvPr>
          <p:cNvSpPr/>
          <p:nvPr/>
        </p:nvSpPr>
        <p:spPr>
          <a:xfrm>
            <a:off x="8831510" y="3860878"/>
            <a:ext cx="281520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Salud digital.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Alimentación saludable y autocuidado.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Aplicación de tecnologías de ingeniería al cuidado y a la salud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Terapia génica, celular y regenerativa.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Sistemas IVD-POC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Envejecimiento saludable.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Tecnologías auxiliares para el hogar, la movilidad y el ocio.</a:t>
            </a:r>
            <a:endParaRPr lang="es-ES" sz="11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Open Sans" panose="020B0606030504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GB" sz="11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Open Sans" panose="020B0606030504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96">
            <a:extLst>
              <a:ext uri="{FF2B5EF4-FFF2-40B4-BE49-F238E27FC236}">
                <a16:creationId xmlns:a16="http://schemas.microsoft.com/office/drawing/2014/main" id="{99136590-6CA1-E942-8BC5-D64878A84A83}"/>
              </a:ext>
            </a:extLst>
          </p:cNvPr>
          <p:cNvGrpSpPr>
            <a:grpSpLocks noChangeAspect="1"/>
          </p:cNvGrpSpPr>
          <p:nvPr/>
        </p:nvGrpSpPr>
        <p:grpSpPr>
          <a:xfrm>
            <a:off x="1414686" y="2139142"/>
            <a:ext cx="740438" cy="841083"/>
            <a:chOff x="-965200" y="4832350"/>
            <a:chExt cx="327025" cy="371476"/>
          </a:xfrm>
          <a:solidFill>
            <a:schemeClr val="bg1">
              <a:lumMod val="85000"/>
            </a:schemeClr>
          </a:solidFill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2598E5D-505E-C441-9E22-9F6D8FB0FC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919163" y="4878388"/>
              <a:ext cx="233363" cy="233363"/>
            </a:xfrm>
            <a:custGeom>
              <a:avLst/>
              <a:gdLst>
                <a:gd name="T0" fmla="*/ 30 w 60"/>
                <a:gd name="T1" fmla="*/ 60 h 60"/>
                <a:gd name="T2" fmla="*/ 0 w 60"/>
                <a:gd name="T3" fmla="*/ 30 h 60"/>
                <a:gd name="T4" fmla="*/ 30 w 60"/>
                <a:gd name="T5" fmla="*/ 0 h 60"/>
                <a:gd name="T6" fmla="*/ 60 w 60"/>
                <a:gd name="T7" fmla="*/ 30 h 60"/>
                <a:gd name="T8" fmla="*/ 30 w 60"/>
                <a:gd name="T9" fmla="*/ 60 h 60"/>
                <a:gd name="T10" fmla="*/ 30 w 60"/>
                <a:gd name="T11" fmla="*/ 4 h 60"/>
                <a:gd name="T12" fmla="*/ 4 w 60"/>
                <a:gd name="T13" fmla="*/ 30 h 60"/>
                <a:gd name="T14" fmla="*/ 30 w 60"/>
                <a:gd name="T15" fmla="*/ 56 h 60"/>
                <a:gd name="T16" fmla="*/ 56 w 60"/>
                <a:gd name="T17" fmla="*/ 30 h 60"/>
                <a:gd name="T18" fmla="*/ 30 w 60"/>
                <a:gd name="T19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4"/>
                  </a:moveTo>
                  <a:cubicBezTo>
                    <a:pt x="16" y="4"/>
                    <a:pt x="4" y="16"/>
                    <a:pt x="4" y="30"/>
                  </a:cubicBezTo>
                  <a:cubicBezTo>
                    <a:pt x="4" y="44"/>
                    <a:pt x="16" y="56"/>
                    <a:pt x="30" y="56"/>
                  </a:cubicBezTo>
                  <a:cubicBezTo>
                    <a:pt x="44" y="56"/>
                    <a:pt x="56" y="44"/>
                    <a:pt x="56" y="30"/>
                  </a:cubicBezTo>
                  <a:cubicBezTo>
                    <a:pt x="56" y="16"/>
                    <a:pt x="44" y="4"/>
                    <a:pt x="30" y="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91F3E614-EA40-774E-B0BE-A36423A633AA}"/>
                </a:ext>
              </a:extLst>
            </p:cNvPr>
            <p:cNvSpPr>
              <a:spLocks/>
            </p:cNvSpPr>
            <p:nvPr/>
          </p:nvSpPr>
          <p:spPr bwMode="auto">
            <a:xfrm>
              <a:off x="-857250" y="5095875"/>
              <a:ext cx="109538" cy="46038"/>
            </a:xfrm>
            <a:custGeom>
              <a:avLst/>
              <a:gdLst>
                <a:gd name="T0" fmla="*/ 26 w 28"/>
                <a:gd name="T1" fmla="*/ 12 h 12"/>
                <a:gd name="T2" fmla="*/ 2 w 28"/>
                <a:gd name="T3" fmla="*/ 12 h 12"/>
                <a:gd name="T4" fmla="*/ 0 w 28"/>
                <a:gd name="T5" fmla="*/ 10 h 12"/>
                <a:gd name="T6" fmla="*/ 0 w 28"/>
                <a:gd name="T7" fmla="*/ 0 h 12"/>
                <a:gd name="T8" fmla="*/ 4 w 28"/>
                <a:gd name="T9" fmla="*/ 0 h 12"/>
                <a:gd name="T10" fmla="*/ 4 w 28"/>
                <a:gd name="T11" fmla="*/ 8 h 12"/>
                <a:gd name="T12" fmla="*/ 24 w 28"/>
                <a:gd name="T13" fmla="*/ 8 h 12"/>
                <a:gd name="T14" fmla="*/ 24 w 28"/>
                <a:gd name="T15" fmla="*/ 0 h 12"/>
                <a:gd name="T16" fmla="*/ 28 w 28"/>
                <a:gd name="T17" fmla="*/ 0 h 12"/>
                <a:gd name="T18" fmla="*/ 28 w 28"/>
                <a:gd name="T19" fmla="*/ 10 h 12"/>
                <a:gd name="T20" fmla="*/ 26 w 28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12">
                  <a:moveTo>
                    <a:pt x="26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0" y="11"/>
                    <a:pt x="0" y="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1"/>
                    <a:pt x="27" y="12"/>
                    <a:pt x="26" y="1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AD05E783-CF05-7F4B-928F-7C732FFB5E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841375" y="5126038"/>
              <a:ext cx="77788" cy="47625"/>
            </a:xfrm>
            <a:custGeom>
              <a:avLst/>
              <a:gdLst>
                <a:gd name="T0" fmla="*/ 18 w 20"/>
                <a:gd name="T1" fmla="*/ 12 h 12"/>
                <a:gd name="T2" fmla="*/ 2 w 20"/>
                <a:gd name="T3" fmla="*/ 12 h 12"/>
                <a:gd name="T4" fmla="*/ 0 w 20"/>
                <a:gd name="T5" fmla="*/ 10 h 12"/>
                <a:gd name="T6" fmla="*/ 0 w 20"/>
                <a:gd name="T7" fmla="*/ 2 h 12"/>
                <a:gd name="T8" fmla="*/ 2 w 20"/>
                <a:gd name="T9" fmla="*/ 0 h 12"/>
                <a:gd name="T10" fmla="*/ 18 w 20"/>
                <a:gd name="T11" fmla="*/ 0 h 12"/>
                <a:gd name="T12" fmla="*/ 20 w 20"/>
                <a:gd name="T13" fmla="*/ 2 h 12"/>
                <a:gd name="T14" fmla="*/ 20 w 20"/>
                <a:gd name="T15" fmla="*/ 10 h 12"/>
                <a:gd name="T16" fmla="*/ 18 w 20"/>
                <a:gd name="T17" fmla="*/ 12 h 12"/>
                <a:gd name="T18" fmla="*/ 4 w 20"/>
                <a:gd name="T19" fmla="*/ 8 h 12"/>
                <a:gd name="T20" fmla="*/ 16 w 20"/>
                <a:gd name="T21" fmla="*/ 8 h 12"/>
                <a:gd name="T22" fmla="*/ 16 w 20"/>
                <a:gd name="T23" fmla="*/ 4 h 12"/>
                <a:gd name="T24" fmla="*/ 4 w 20"/>
                <a:gd name="T25" fmla="*/ 4 h 12"/>
                <a:gd name="T26" fmla="*/ 4 w 20"/>
                <a:gd name="T2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12">
                  <a:moveTo>
                    <a:pt x="18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0" y="11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1"/>
                    <a:pt x="19" y="12"/>
                    <a:pt x="18" y="12"/>
                  </a:cubicBezTo>
                  <a:close/>
                  <a:moveTo>
                    <a:pt x="4" y="8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89EB58B2-F740-C346-9597-120E942C3CDA}"/>
                </a:ext>
              </a:extLst>
            </p:cNvPr>
            <p:cNvSpPr>
              <a:spLocks/>
            </p:cNvSpPr>
            <p:nvPr/>
          </p:nvSpPr>
          <p:spPr bwMode="auto">
            <a:xfrm>
              <a:off x="-809625" y="5157788"/>
              <a:ext cx="14288" cy="46038"/>
            </a:xfrm>
            <a:custGeom>
              <a:avLst/>
              <a:gdLst>
                <a:gd name="T0" fmla="*/ 2 w 4"/>
                <a:gd name="T1" fmla="*/ 12 h 12"/>
                <a:gd name="T2" fmla="*/ 0 w 4"/>
                <a:gd name="T3" fmla="*/ 10 h 12"/>
                <a:gd name="T4" fmla="*/ 0 w 4"/>
                <a:gd name="T5" fmla="*/ 2 h 12"/>
                <a:gd name="T6" fmla="*/ 2 w 4"/>
                <a:gd name="T7" fmla="*/ 0 h 12"/>
                <a:gd name="T8" fmla="*/ 4 w 4"/>
                <a:gd name="T9" fmla="*/ 2 h 12"/>
                <a:gd name="T10" fmla="*/ 4 w 4"/>
                <a:gd name="T11" fmla="*/ 10 h 12"/>
                <a:gd name="T12" fmla="*/ 2 w 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2">
                  <a:moveTo>
                    <a:pt x="2" y="12"/>
                  </a:moveTo>
                  <a:cubicBezTo>
                    <a:pt x="1" y="12"/>
                    <a:pt x="0" y="11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3" y="12"/>
                    <a:pt x="2" y="1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67A97895-FF09-2F49-A631-0A604D9AE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-809625" y="4832350"/>
              <a:ext cx="14288" cy="31750"/>
            </a:xfrm>
            <a:custGeom>
              <a:avLst/>
              <a:gdLst>
                <a:gd name="T0" fmla="*/ 2 w 4"/>
                <a:gd name="T1" fmla="*/ 8 h 8"/>
                <a:gd name="T2" fmla="*/ 0 w 4"/>
                <a:gd name="T3" fmla="*/ 6 h 8"/>
                <a:gd name="T4" fmla="*/ 0 w 4"/>
                <a:gd name="T5" fmla="*/ 2 h 8"/>
                <a:gd name="T6" fmla="*/ 2 w 4"/>
                <a:gd name="T7" fmla="*/ 0 h 8"/>
                <a:gd name="T8" fmla="*/ 4 w 4"/>
                <a:gd name="T9" fmla="*/ 2 h 8"/>
                <a:gd name="T10" fmla="*/ 4 w 4"/>
                <a:gd name="T11" fmla="*/ 6 h 8"/>
                <a:gd name="T12" fmla="*/ 2 w 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8">
                  <a:moveTo>
                    <a:pt x="2" y="8"/>
                  </a:moveTo>
                  <a:cubicBezTo>
                    <a:pt x="1" y="8"/>
                    <a:pt x="0" y="7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3" y="8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81396850-33E7-B64B-A3FB-F015F739F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-712788" y="4878388"/>
              <a:ext cx="26988" cy="26988"/>
            </a:xfrm>
            <a:custGeom>
              <a:avLst/>
              <a:gdLst>
                <a:gd name="T0" fmla="*/ 2 w 7"/>
                <a:gd name="T1" fmla="*/ 7 h 7"/>
                <a:gd name="T2" fmla="*/ 1 w 7"/>
                <a:gd name="T3" fmla="*/ 6 h 7"/>
                <a:gd name="T4" fmla="*/ 1 w 7"/>
                <a:gd name="T5" fmla="*/ 3 h 7"/>
                <a:gd name="T6" fmla="*/ 4 w 7"/>
                <a:gd name="T7" fmla="*/ 0 h 7"/>
                <a:gd name="T8" fmla="*/ 7 w 7"/>
                <a:gd name="T9" fmla="*/ 0 h 7"/>
                <a:gd name="T10" fmla="*/ 7 w 7"/>
                <a:gd name="T11" fmla="*/ 3 h 7"/>
                <a:gd name="T12" fmla="*/ 4 w 7"/>
                <a:gd name="T13" fmla="*/ 6 h 7"/>
                <a:gd name="T14" fmla="*/ 2 w 7"/>
                <a:gd name="T1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7">
                  <a:moveTo>
                    <a:pt x="2" y="7"/>
                  </a:moveTo>
                  <a:cubicBezTo>
                    <a:pt x="2" y="7"/>
                    <a:pt x="1" y="6"/>
                    <a:pt x="1" y="6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7" y="1"/>
                    <a:pt x="7" y="2"/>
                    <a:pt x="7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7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EBDDB6E9-6B15-4849-9DEE-215C2BE1B3C5}"/>
                </a:ext>
              </a:extLst>
            </p:cNvPr>
            <p:cNvSpPr>
              <a:spLocks/>
            </p:cNvSpPr>
            <p:nvPr/>
          </p:nvSpPr>
          <p:spPr bwMode="auto">
            <a:xfrm>
              <a:off x="-669925" y="4987925"/>
              <a:ext cx="31750" cy="14288"/>
            </a:xfrm>
            <a:custGeom>
              <a:avLst/>
              <a:gdLst>
                <a:gd name="T0" fmla="*/ 6 w 8"/>
                <a:gd name="T1" fmla="*/ 4 h 4"/>
                <a:gd name="T2" fmla="*/ 2 w 8"/>
                <a:gd name="T3" fmla="*/ 4 h 4"/>
                <a:gd name="T4" fmla="*/ 0 w 8"/>
                <a:gd name="T5" fmla="*/ 2 h 4"/>
                <a:gd name="T6" fmla="*/ 2 w 8"/>
                <a:gd name="T7" fmla="*/ 0 h 4"/>
                <a:gd name="T8" fmla="*/ 6 w 8"/>
                <a:gd name="T9" fmla="*/ 0 h 4"/>
                <a:gd name="T10" fmla="*/ 8 w 8"/>
                <a:gd name="T11" fmla="*/ 2 h 4"/>
                <a:gd name="T12" fmla="*/ 6 w 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">
                  <a:moveTo>
                    <a:pt x="6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8" y="1"/>
                    <a:pt x="8" y="2"/>
                  </a:cubicBezTo>
                  <a:cubicBezTo>
                    <a:pt x="8" y="3"/>
                    <a:pt x="7" y="4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9AEECC58-41B4-5E47-8568-C4F540ADDBB8}"/>
                </a:ext>
              </a:extLst>
            </p:cNvPr>
            <p:cNvSpPr>
              <a:spLocks/>
            </p:cNvSpPr>
            <p:nvPr/>
          </p:nvSpPr>
          <p:spPr bwMode="auto">
            <a:xfrm>
              <a:off x="-712788" y="5083175"/>
              <a:ext cx="26988" cy="28575"/>
            </a:xfrm>
            <a:custGeom>
              <a:avLst/>
              <a:gdLst>
                <a:gd name="T0" fmla="*/ 5 w 7"/>
                <a:gd name="T1" fmla="*/ 7 h 7"/>
                <a:gd name="T2" fmla="*/ 4 w 7"/>
                <a:gd name="T3" fmla="*/ 7 h 7"/>
                <a:gd name="T4" fmla="*/ 1 w 7"/>
                <a:gd name="T5" fmla="*/ 4 h 7"/>
                <a:gd name="T6" fmla="*/ 1 w 7"/>
                <a:gd name="T7" fmla="*/ 1 h 7"/>
                <a:gd name="T8" fmla="*/ 4 w 7"/>
                <a:gd name="T9" fmla="*/ 1 h 7"/>
                <a:gd name="T10" fmla="*/ 7 w 7"/>
                <a:gd name="T11" fmla="*/ 4 h 7"/>
                <a:gd name="T12" fmla="*/ 7 w 7"/>
                <a:gd name="T13" fmla="*/ 7 h 7"/>
                <a:gd name="T14" fmla="*/ 5 w 7"/>
                <a:gd name="T1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cubicBezTo>
                    <a:pt x="5" y="7"/>
                    <a:pt x="4" y="7"/>
                    <a:pt x="4" y="7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6"/>
                    <a:pt x="7" y="7"/>
                  </a:cubicBezTo>
                  <a:cubicBezTo>
                    <a:pt x="6" y="7"/>
                    <a:pt x="6" y="7"/>
                    <a:pt x="5" y="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264C0D93-8C28-D14F-8745-6E4389EBB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9163" y="4878388"/>
              <a:ext cx="26988" cy="26988"/>
            </a:xfrm>
            <a:custGeom>
              <a:avLst/>
              <a:gdLst>
                <a:gd name="T0" fmla="*/ 5 w 7"/>
                <a:gd name="T1" fmla="*/ 7 h 7"/>
                <a:gd name="T2" fmla="*/ 3 w 7"/>
                <a:gd name="T3" fmla="*/ 6 h 7"/>
                <a:gd name="T4" fmla="*/ 0 w 7"/>
                <a:gd name="T5" fmla="*/ 3 h 7"/>
                <a:gd name="T6" fmla="*/ 0 w 7"/>
                <a:gd name="T7" fmla="*/ 0 h 7"/>
                <a:gd name="T8" fmla="*/ 3 w 7"/>
                <a:gd name="T9" fmla="*/ 0 h 7"/>
                <a:gd name="T10" fmla="*/ 6 w 7"/>
                <a:gd name="T11" fmla="*/ 3 h 7"/>
                <a:gd name="T12" fmla="*/ 6 w 7"/>
                <a:gd name="T13" fmla="*/ 6 h 7"/>
                <a:gd name="T14" fmla="*/ 5 w 7"/>
                <a:gd name="T1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cubicBezTo>
                    <a:pt x="4" y="7"/>
                    <a:pt x="4" y="6"/>
                    <a:pt x="3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4"/>
                    <a:pt x="7" y="5"/>
                    <a:pt x="6" y="6"/>
                  </a:cubicBezTo>
                  <a:cubicBezTo>
                    <a:pt x="6" y="6"/>
                    <a:pt x="5" y="7"/>
                    <a:pt x="5" y="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69384539-369E-CC44-A090-586B2E4C7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-965200" y="4987925"/>
              <a:ext cx="30163" cy="14288"/>
            </a:xfrm>
            <a:custGeom>
              <a:avLst/>
              <a:gdLst>
                <a:gd name="T0" fmla="*/ 6 w 8"/>
                <a:gd name="T1" fmla="*/ 4 h 4"/>
                <a:gd name="T2" fmla="*/ 2 w 8"/>
                <a:gd name="T3" fmla="*/ 4 h 4"/>
                <a:gd name="T4" fmla="*/ 0 w 8"/>
                <a:gd name="T5" fmla="*/ 2 h 4"/>
                <a:gd name="T6" fmla="*/ 2 w 8"/>
                <a:gd name="T7" fmla="*/ 0 h 4"/>
                <a:gd name="T8" fmla="*/ 6 w 8"/>
                <a:gd name="T9" fmla="*/ 0 h 4"/>
                <a:gd name="T10" fmla="*/ 8 w 8"/>
                <a:gd name="T11" fmla="*/ 2 h 4"/>
                <a:gd name="T12" fmla="*/ 6 w 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">
                  <a:moveTo>
                    <a:pt x="6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8" y="1"/>
                    <a:pt x="8" y="2"/>
                  </a:cubicBezTo>
                  <a:cubicBezTo>
                    <a:pt x="8" y="3"/>
                    <a:pt x="7" y="4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3DD00183-4D4D-0342-B50E-C9C6CD11A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9163" y="5083175"/>
              <a:ext cx="26988" cy="28575"/>
            </a:xfrm>
            <a:custGeom>
              <a:avLst/>
              <a:gdLst>
                <a:gd name="T0" fmla="*/ 2 w 7"/>
                <a:gd name="T1" fmla="*/ 7 h 7"/>
                <a:gd name="T2" fmla="*/ 0 w 7"/>
                <a:gd name="T3" fmla="*/ 7 h 7"/>
                <a:gd name="T4" fmla="*/ 0 w 7"/>
                <a:gd name="T5" fmla="*/ 4 h 7"/>
                <a:gd name="T6" fmla="*/ 3 w 7"/>
                <a:gd name="T7" fmla="*/ 1 h 7"/>
                <a:gd name="T8" fmla="*/ 6 w 7"/>
                <a:gd name="T9" fmla="*/ 1 h 7"/>
                <a:gd name="T10" fmla="*/ 6 w 7"/>
                <a:gd name="T11" fmla="*/ 4 h 7"/>
                <a:gd name="T12" fmla="*/ 3 w 7"/>
                <a:gd name="T13" fmla="*/ 7 h 7"/>
                <a:gd name="T14" fmla="*/ 2 w 7"/>
                <a:gd name="T1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7">
                  <a:moveTo>
                    <a:pt x="2" y="7"/>
                  </a:moveTo>
                  <a:cubicBezTo>
                    <a:pt x="1" y="7"/>
                    <a:pt x="1" y="7"/>
                    <a:pt x="0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0"/>
                    <a:pt x="5" y="0"/>
                    <a:pt x="6" y="1"/>
                  </a:cubicBezTo>
                  <a:cubicBezTo>
                    <a:pt x="7" y="2"/>
                    <a:pt x="7" y="3"/>
                    <a:pt x="6" y="4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2" y="7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FA3AA2D2-A929-054F-9D94-B300AA660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873125" y="4987925"/>
              <a:ext cx="141288" cy="115888"/>
            </a:xfrm>
            <a:custGeom>
              <a:avLst/>
              <a:gdLst>
                <a:gd name="T0" fmla="*/ 20 w 36"/>
                <a:gd name="T1" fmla="*/ 30 h 30"/>
                <a:gd name="T2" fmla="*/ 20 w 36"/>
                <a:gd name="T3" fmla="*/ 30 h 30"/>
                <a:gd name="T4" fmla="*/ 18 w 36"/>
                <a:gd name="T5" fmla="*/ 28 h 30"/>
                <a:gd name="T6" fmla="*/ 16 w 36"/>
                <a:gd name="T7" fmla="*/ 30 h 30"/>
                <a:gd name="T8" fmla="*/ 14 w 36"/>
                <a:gd name="T9" fmla="*/ 28 h 30"/>
                <a:gd name="T10" fmla="*/ 10 w 36"/>
                <a:gd name="T11" fmla="*/ 12 h 30"/>
                <a:gd name="T12" fmla="*/ 6 w 36"/>
                <a:gd name="T13" fmla="*/ 12 h 30"/>
                <a:gd name="T14" fmla="*/ 0 w 36"/>
                <a:gd name="T15" fmla="*/ 6 h 30"/>
                <a:gd name="T16" fmla="*/ 6 w 36"/>
                <a:gd name="T17" fmla="*/ 0 h 30"/>
                <a:gd name="T18" fmla="*/ 13 w 36"/>
                <a:gd name="T19" fmla="*/ 5 h 30"/>
                <a:gd name="T20" fmla="*/ 13 w 36"/>
                <a:gd name="T21" fmla="*/ 8 h 30"/>
                <a:gd name="T22" fmla="*/ 23 w 36"/>
                <a:gd name="T23" fmla="*/ 8 h 30"/>
                <a:gd name="T24" fmla="*/ 23 w 36"/>
                <a:gd name="T25" fmla="*/ 5 h 30"/>
                <a:gd name="T26" fmla="*/ 30 w 36"/>
                <a:gd name="T27" fmla="*/ 0 h 30"/>
                <a:gd name="T28" fmla="*/ 36 w 36"/>
                <a:gd name="T29" fmla="*/ 6 h 30"/>
                <a:gd name="T30" fmla="*/ 30 w 36"/>
                <a:gd name="T31" fmla="*/ 12 h 30"/>
                <a:gd name="T32" fmla="*/ 26 w 36"/>
                <a:gd name="T33" fmla="*/ 12 h 30"/>
                <a:gd name="T34" fmla="*/ 22 w 36"/>
                <a:gd name="T35" fmla="*/ 28 h 30"/>
                <a:gd name="T36" fmla="*/ 20 w 36"/>
                <a:gd name="T37" fmla="*/ 30 h 30"/>
                <a:gd name="T38" fmla="*/ 14 w 36"/>
                <a:gd name="T39" fmla="*/ 12 h 30"/>
                <a:gd name="T40" fmla="*/ 18 w 36"/>
                <a:gd name="T41" fmla="*/ 28 h 30"/>
                <a:gd name="T42" fmla="*/ 18 w 36"/>
                <a:gd name="T43" fmla="*/ 28 h 30"/>
                <a:gd name="T44" fmla="*/ 18 w 36"/>
                <a:gd name="T45" fmla="*/ 28 h 30"/>
                <a:gd name="T46" fmla="*/ 22 w 36"/>
                <a:gd name="T47" fmla="*/ 12 h 30"/>
                <a:gd name="T48" fmla="*/ 14 w 36"/>
                <a:gd name="T49" fmla="*/ 12 h 30"/>
                <a:gd name="T50" fmla="*/ 27 w 36"/>
                <a:gd name="T51" fmla="*/ 8 h 30"/>
                <a:gd name="T52" fmla="*/ 30 w 36"/>
                <a:gd name="T53" fmla="*/ 8 h 30"/>
                <a:gd name="T54" fmla="*/ 32 w 36"/>
                <a:gd name="T55" fmla="*/ 6 h 30"/>
                <a:gd name="T56" fmla="*/ 30 w 36"/>
                <a:gd name="T57" fmla="*/ 4 h 30"/>
                <a:gd name="T58" fmla="*/ 27 w 36"/>
                <a:gd name="T59" fmla="*/ 6 h 30"/>
                <a:gd name="T60" fmla="*/ 27 w 36"/>
                <a:gd name="T61" fmla="*/ 8 h 30"/>
                <a:gd name="T62" fmla="*/ 6 w 36"/>
                <a:gd name="T63" fmla="*/ 4 h 30"/>
                <a:gd name="T64" fmla="*/ 4 w 36"/>
                <a:gd name="T65" fmla="*/ 6 h 30"/>
                <a:gd name="T66" fmla="*/ 6 w 36"/>
                <a:gd name="T67" fmla="*/ 8 h 30"/>
                <a:gd name="T68" fmla="*/ 9 w 36"/>
                <a:gd name="T69" fmla="*/ 8 h 30"/>
                <a:gd name="T70" fmla="*/ 9 w 36"/>
                <a:gd name="T71" fmla="*/ 6 h 30"/>
                <a:gd name="T72" fmla="*/ 6 w 36"/>
                <a:gd name="T73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" h="30">
                  <a:moveTo>
                    <a:pt x="20" y="30"/>
                  </a:moveTo>
                  <a:cubicBezTo>
                    <a:pt x="20" y="30"/>
                    <a:pt x="20" y="30"/>
                    <a:pt x="20" y="30"/>
                  </a:cubicBezTo>
                  <a:cubicBezTo>
                    <a:pt x="19" y="30"/>
                    <a:pt x="18" y="29"/>
                    <a:pt x="18" y="28"/>
                  </a:cubicBezTo>
                  <a:cubicBezTo>
                    <a:pt x="18" y="29"/>
                    <a:pt x="17" y="30"/>
                    <a:pt x="16" y="30"/>
                  </a:cubicBezTo>
                  <a:cubicBezTo>
                    <a:pt x="15" y="30"/>
                    <a:pt x="14" y="30"/>
                    <a:pt x="14" y="28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2"/>
                    <a:pt x="13" y="5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4" y="2"/>
                    <a:pt x="27" y="0"/>
                    <a:pt x="30" y="0"/>
                  </a:cubicBezTo>
                  <a:cubicBezTo>
                    <a:pt x="33" y="0"/>
                    <a:pt x="36" y="3"/>
                    <a:pt x="36" y="6"/>
                  </a:cubicBezTo>
                  <a:cubicBezTo>
                    <a:pt x="36" y="9"/>
                    <a:pt x="33" y="12"/>
                    <a:pt x="30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29"/>
                    <a:pt x="21" y="30"/>
                    <a:pt x="20" y="30"/>
                  </a:cubicBezTo>
                  <a:close/>
                  <a:moveTo>
                    <a:pt x="14" y="12"/>
                  </a:move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22" y="12"/>
                    <a:pt x="22" y="12"/>
                    <a:pt x="22" y="12"/>
                  </a:cubicBezTo>
                  <a:lnTo>
                    <a:pt x="14" y="12"/>
                  </a:lnTo>
                  <a:close/>
                  <a:moveTo>
                    <a:pt x="27" y="8"/>
                  </a:moveTo>
                  <a:cubicBezTo>
                    <a:pt x="30" y="8"/>
                    <a:pt x="30" y="8"/>
                    <a:pt x="30" y="8"/>
                  </a:cubicBezTo>
                  <a:cubicBezTo>
                    <a:pt x="31" y="8"/>
                    <a:pt x="32" y="7"/>
                    <a:pt x="32" y="6"/>
                  </a:cubicBezTo>
                  <a:cubicBezTo>
                    <a:pt x="32" y="5"/>
                    <a:pt x="31" y="4"/>
                    <a:pt x="30" y="4"/>
                  </a:cubicBezTo>
                  <a:cubicBezTo>
                    <a:pt x="29" y="4"/>
                    <a:pt x="27" y="5"/>
                    <a:pt x="27" y="6"/>
                  </a:cubicBezTo>
                  <a:lnTo>
                    <a:pt x="27" y="8"/>
                  </a:lnTo>
                  <a:close/>
                  <a:moveTo>
                    <a:pt x="6" y="4"/>
                  </a:moveTo>
                  <a:cubicBezTo>
                    <a:pt x="5" y="4"/>
                    <a:pt x="4" y="5"/>
                    <a:pt x="4" y="6"/>
                  </a:cubicBezTo>
                  <a:cubicBezTo>
                    <a:pt x="4" y="7"/>
                    <a:pt x="5" y="8"/>
                    <a:pt x="6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5"/>
                    <a:pt x="7" y="4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27" name="TextBox 21">
            <a:extLst>
              <a:ext uri="{FF2B5EF4-FFF2-40B4-BE49-F238E27FC236}">
                <a16:creationId xmlns:a16="http://schemas.microsoft.com/office/drawing/2014/main" id="{A68BC6C7-69C1-9E4F-B159-286B697C7339}"/>
              </a:ext>
            </a:extLst>
          </p:cNvPr>
          <p:cNvSpPr txBox="1"/>
          <p:nvPr/>
        </p:nvSpPr>
        <p:spPr>
          <a:xfrm>
            <a:off x="736573" y="2068550"/>
            <a:ext cx="468077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200" b="1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8" name="TextBox 22">
            <a:extLst>
              <a:ext uri="{FF2B5EF4-FFF2-40B4-BE49-F238E27FC236}">
                <a16:creationId xmlns:a16="http://schemas.microsoft.com/office/drawing/2014/main" id="{5DEA4E48-240A-1343-9983-A644A274566D}"/>
              </a:ext>
            </a:extLst>
          </p:cNvPr>
          <p:cNvSpPr txBox="1"/>
          <p:nvPr/>
        </p:nvSpPr>
        <p:spPr>
          <a:xfrm>
            <a:off x="788364" y="3103593"/>
            <a:ext cx="213298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s-ES" sz="1800" b="1" dirty="0">
                <a:latin typeface="Calibri" panose="020F0502020204030204" pitchFamily="34" charset="0"/>
                <a:cs typeface="Calibri" panose="020F0502020204030204" pitchFamily="34" charset="0"/>
              </a:rPr>
              <a:t>TRANSFORMACIÓN </a:t>
            </a:r>
          </a:p>
          <a:p>
            <a:pPr algn="l"/>
            <a:r>
              <a:rPr lang="es-ES" sz="1800" b="1" dirty="0">
                <a:latin typeface="Calibri" panose="020F0502020204030204" pitchFamily="34" charset="0"/>
                <a:cs typeface="Calibri" panose="020F0502020204030204" pitchFamily="34" charset="0"/>
              </a:rPr>
              <a:t>Y RENOVACIÓN DE </a:t>
            </a:r>
          </a:p>
          <a:p>
            <a:pPr algn="l"/>
            <a:r>
              <a:rPr lang="es-ES" sz="1800" b="1" dirty="0">
                <a:latin typeface="Calibri" panose="020F0502020204030204" pitchFamily="34" charset="0"/>
                <a:cs typeface="Calibri" panose="020F0502020204030204" pitchFamily="34" charset="0"/>
              </a:rPr>
              <a:t>LA COMPETITIVIDAD</a:t>
            </a: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0C9B1F99-CC21-7A4E-981D-0B22F54C6EAB}"/>
              </a:ext>
            </a:extLst>
          </p:cNvPr>
          <p:cNvSpPr/>
          <p:nvPr/>
        </p:nvSpPr>
        <p:spPr>
          <a:xfrm rot="5400000">
            <a:off x="7332186" y="-1729785"/>
            <a:ext cx="271363" cy="8357701"/>
          </a:xfrm>
          <a:prstGeom prst="rect">
            <a:avLst/>
          </a:prstGeom>
          <a:solidFill>
            <a:srgbClr val="09A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Título 3">
            <a:extLst>
              <a:ext uri="{FF2B5EF4-FFF2-40B4-BE49-F238E27FC236}">
                <a16:creationId xmlns:a16="http://schemas.microsoft.com/office/drawing/2014/main" id="{5B6DCBD0-1003-EC4D-8350-7DA7CC47DC32}"/>
              </a:ext>
            </a:extLst>
          </p:cNvPr>
          <p:cNvSpPr txBox="1">
            <a:spLocks/>
          </p:cNvSpPr>
          <p:nvPr/>
        </p:nvSpPr>
        <p:spPr>
          <a:xfrm>
            <a:off x="623311" y="639976"/>
            <a:ext cx="9142810" cy="1396632"/>
          </a:xfrm>
          <a:prstGeom prst="rect">
            <a:avLst/>
          </a:prstGeom>
        </p:spPr>
        <p:txBody>
          <a:bodyPr lIns="122374" tIns="61187" rIns="122374" bIns="61187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00" b="1" i="0" kern="1200">
                <a:solidFill>
                  <a:schemeClr val="bg2">
                    <a:lumMod val="1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>
              <a:lnSpc>
                <a:spcPts val="3400"/>
              </a:lnSpc>
            </a:pPr>
            <a:r>
              <a:rPr lang="es-ES" sz="32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Eje 2. </a:t>
            </a:r>
            <a:r>
              <a:rPr lang="es-ES" sz="3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E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3200" dirty="0">
                <a:solidFill>
                  <a:srgbClr val="09ABAE"/>
                </a:solidFill>
              </a:rPr>
              <a:t>Transformación y renovación </a:t>
            </a:r>
            <a:br>
              <a:rPr lang="es-ES" sz="3200" dirty="0">
                <a:solidFill>
                  <a:srgbClr val="09ABAE"/>
                </a:solidFill>
              </a:rPr>
            </a:br>
            <a:r>
              <a:rPr lang="es-ES" sz="3200" dirty="0">
                <a:solidFill>
                  <a:srgbClr val="09ABAE"/>
                </a:solidFill>
              </a:rPr>
              <a:t>de la competitividad</a:t>
            </a:r>
            <a:endParaRPr lang="es-ES" sz="3200" dirty="0">
              <a:solidFill>
                <a:srgbClr val="09ABA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1" name="Grupo 30">
            <a:extLst>
              <a:ext uri="{FF2B5EF4-FFF2-40B4-BE49-F238E27FC236}">
                <a16:creationId xmlns:a16="http://schemas.microsoft.com/office/drawing/2014/main" id="{AE84DF13-3D8F-A849-B9DA-3ECCB687BA9A}"/>
              </a:ext>
            </a:extLst>
          </p:cNvPr>
          <p:cNvGrpSpPr/>
          <p:nvPr/>
        </p:nvGrpSpPr>
        <p:grpSpPr>
          <a:xfrm>
            <a:off x="287615" y="6414946"/>
            <a:ext cx="11615182" cy="330957"/>
            <a:chOff x="241443" y="6414946"/>
            <a:chExt cx="11615182" cy="330957"/>
          </a:xfrm>
        </p:grpSpPr>
        <p:pic>
          <p:nvPicPr>
            <p:cNvPr id="32" name="Picture 2" descr="Departamento de Desarrollo Económico, Sostenibilidad y Medio Ambiente">
              <a:extLst>
                <a:ext uri="{FF2B5EF4-FFF2-40B4-BE49-F238E27FC236}">
                  <a16:creationId xmlns:a16="http://schemas.microsoft.com/office/drawing/2014/main" id="{07B44DBB-9BE4-E34D-B415-3E6E507B33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3678" y="6414946"/>
              <a:ext cx="1512947" cy="330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F8BB426B-0517-E646-A236-33E82CDC6595}"/>
                </a:ext>
              </a:extLst>
            </p:cNvPr>
            <p:cNvSpPr/>
            <p:nvPr/>
          </p:nvSpPr>
          <p:spPr>
            <a:xfrm rot="5400000">
              <a:off x="5012863" y="1669997"/>
              <a:ext cx="271363" cy="9814203"/>
            </a:xfrm>
            <a:prstGeom prst="rect">
              <a:avLst/>
            </a:prstGeom>
            <a:solidFill>
              <a:srgbClr val="09ABAE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lt1">
                    <a:alpha val="80000"/>
                  </a:schemeClr>
                </a:solidFill>
              </a:endParaRPr>
            </a:p>
          </p:txBody>
        </p:sp>
        <p:sp>
          <p:nvSpPr>
            <p:cNvPr id="34" name="3 Título">
              <a:extLst>
                <a:ext uri="{FF2B5EF4-FFF2-40B4-BE49-F238E27FC236}">
                  <a16:creationId xmlns:a16="http://schemas.microsoft.com/office/drawing/2014/main" id="{941663BD-1B85-7E43-AC3F-8E7C0256E177}"/>
                </a:ext>
              </a:extLst>
            </p:cNvPr>
            <p:cNvSpPr txBox="1">
              <a:spLocks/>
            </p:cNvSpPr>
            <p:nvPr/>
          </p:nvSpPr>
          <p:spPr>
            <a:xfrm>
              <a:off x="314386" y="6505089"/>
              <a:ext cx="5288684" cy="144017"/>
            </a:xfrm>
            <a:prstGeom prst="rect">
              <a:avLst/>
            </a:prstGeom>
          </p:spPr>
          <p:txBody>
            <a:bodyPr lIns="122374" tIns="61187" rIns="122374" bIns="61187" anchor="ctr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100" b="1" i="0" kern="1200">
                  <a:solidFill>
                    <a:schemeClr val="bg2">
                      <a:lumMod val="10000"/>
                    </a:schemeClr>
                  </a:solidFill>
                  <a:latin typeface="Open Sans" charset="0"/>
                  <a:ea typeface="Open Sans" charset="0"/>
                  <a:cs typeface="Open Sans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s-ES" sz="1000" dirty="0">
                  <a:solidFill>
                    <a:srgbClr val="09ABA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PLAN DE DESARROLLO INDUSTRIAL E INTERNACIONALIZACIÓN 2021-2024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538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3">
            <a:extLst>
              <a:ext uri="{FF2B5EF4-FFF2-40B4-BE49-F238E27FC236}">
                <a16:creationId xmlns:a16="http://schemas.microsoft.com/office/drawing/2014/main" id="{B376CA7C-B0D1-4A48-9789-E51B5C2FFFE0}"/>
              </a:ext>
            </a:extLst>
          </p:cNvPr>
          <p:cNvSpPr txBox="1"/>
          <p:nvPr/>
        </p:nvSpPr>
        <p:spPr>
          <a:xfrm>
            <a:off x="3289017" y="2432179"/>
            <a:ext cx="3382253" cy="33855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lang="es-ES" sz="1100" b="1" dirty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APOYO A LA DIVERSIFICACIÓN, </a:t>
            </a:r>
          </a:p>
          <a:p>
            <a:pPr algn="l"/>
            <a:r>
              <a:rPr lang="es-ES" sz="1100" b="1" dirty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CONSOLIDACIÓN Y CRECIMIENTO EMPRESARIAL </a:t>
            </a:r>
          </a:p>
        </p:txBody>
      </p:sp>
      <p:sp>
        <p:nvSpPr>
          <p:cNvPr id="11" name="TextBox 79">
            <a:extLst>
              <a:ext uri="{FF2B5EF4-FFF2-40B4-BE49-F238E27FC236}">
                <a16:creationId xmlns:a16="http://schemas.microsoft.com/office/drawing/2014/main" id="{6835AD98-4185-4086-B74B-68DA038F247F}"/>
              </a:ext>
            </a:extLst>
          </p:cNvPr>
          <p:cNvSpPr txBox="1"/>
          <p:nvPr/>
        </p:nvSpPr>
        <p:spPr>
          <a:xfrm>
            <a:off x="7247334" y="2432179"/>
            <a:ext cx="4160218" cy="33855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lang="es-ES" sz="1100" b="1" dirty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IMPULSO </a:t>
            </a:r>
          </a:p>
          <a:p>
            <a:pPr algn="l"/>
            <a:r>
              <a:rPr lang="es-ES" sz="1100" b="1" dirty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DE LA COOPERACIÓN </a:t>
            </a:r>
            <a:endParaRPr lang="en-US" sz="1100" b="1" dirty="0">
              <a:solidFill>
                <a:schemeClr val="tx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0119F4C-FF98-4238-BABE-DC51D9325044}"/>
              </a:ext>
            </a:extLst>
          </p:cNvPr>
          <p:cNvSpPr txBox="1"/>
          <p:nvPr/>
        </p:nvSpPr>
        <p:spPr>
          <a:xfrm>
            <a:off x="3183427" y="2892100"/>
            <a:ext cx="36318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Fomento de la </a:t>
            </a:r>
            <a:r>
              <a:rPr lang="es-E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diversificación empresarial</a:t>
            </a:r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, de productos y/o mercados mediante cambios en los modelos de negocio.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Consolidación y crecimiento empresarial</a:t>
            </a:r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, para fortalecer el posicionamiento competitivo de las pymes y fomentar el arraigo de empresas y su papel tractor.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4303334-C931-414A-B1C8-93FA6F9E2348}"/>
              </a:ext>
            </a:extLst>
          </p:cNvPr>
          <p:cNvSpPr txBox="1"/>
          <p:nvPr/>
        </p:nvSpPr>
        <p:spPr>
          <a:xfrm>
            <a:off x="7175326" y="2892100"/>
            <a:ext cx="4392488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Impulso del </a:t>
            </a:r>
            <a:r>
              <a:rPr lang="es-E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programa clúster</a:t>
            </a:r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, fomentando la cooperación entre diferentes actores en torno a una o varias cadenas de valor.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Apoyo a la </a:t>
            </a:r>
            <a:r>
              <a:rPr lang="it-IT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I+D+i colaborativa</a:t>
            </a:r>
            <a:r>
              <a:rPr lang="it-IT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, entre diferentes actores de la RVCTI y empresas buscando complementariedades e impulsando proyectos tractores para la transformación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Fomento de iniciativas de </a:t>
            </a:r>
            <a:r>
              <a:rPr lang="es-E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cooperación regional </a:t>
            </a:r>
            <a:r>
              <a:rPr lang="es-ES" sz="11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multiagente</a:t>
            </a:r>
            <a:r>
              <a:rPr lang="es-E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y multinivel</a:t>
            </a:r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para la recuperación y transformación industrial.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Refuerzo del posicionamiento vasco en </a:t>
            </a:r>
            <a:r>
              <a:rPr lang="es-E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redes de cooperación internacional</a:t>
            </a:r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, para la transformación del tejido empresarial.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Impulso de la </a:t>
            </a:r>
            <a:r>
              <a:rPr lang="es-E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cooperación empresarial </a:t>
            </a:r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para abordar mercados internacionales con más masa crítica.</a:t>
            </a:r>
          </a:p>
        </p:txBody>
      </p:sp>
      <p:sp>
        <p:nvSpPr>
          <p:cNvPr id="10" name="TextBox 23">
            <a:extLst>
              <a:ext uri="{FF2B5EF4-FFF2-40B4-BE49-F238E27FC236}">
                <a16:creationId xmlns:a16="http://schemas.microsoft.com/office/drawing/2014/main" id="{2CE52BB7-31D6-C841-9F9D-B7367561E180}"/>
              </a:ext>
            </a:extLst>
          </p:cNvPr>
          <p:cNvSpPr txBox="1"/>
          <p:nvPr/>
        </p:nvSpPr>
        <p:spPr>
          <a:xfrm>
            <a:off x="735152" y="1737320"/>
            <a:ext cx="468077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200" b="1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2" name="TextBox 24">
            <a:extLst>
              <a:ext uri="{FF2B5EF4-FFF2-40B4-BE49-F238E27FC236}">
                <a16:creationId xmlns:a16="http://schemas.microsoft.com/office/drawing/2014/main" id="{CEED70D8-2D0F-2B49-A9F5-212D081E9BF0}"/>
              </a:ext>
            </a:extLst>
          </p:cNvPr>
          <p:cNvSpPr txBox="1"/>
          <p:nvPr/>
        </p:nvSpPr>
        <p:spPr>
          <a:xfrm>
            <a:off x="735152" y="2772363"/>
            <a:ext cx="1692771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s-ES" sz="1800" b="1" dirty="0">
                <a:latin typeface="Calibri" panose="020F0502020204030204" pitchFamily="34" charset="0"/>
                <a:cs typeface="Calibri" panose="020F0502020204030204" pitchFamily="34" charset="0"/>
              </a:rPr>
              <a:t>PALANCAS DE </a:t>
            </a:r>
          </a:p>
          <a:p>
            <a:pPr algn="l"/>
            <a:r>
              <a:rPr lang="es-ES" sz="1800" b="1" dirty="0">
                <a:latin typeface="Calibri" panose="020F0502020204030204" pitchFamily="34" charset="0"/>
                <a:cs typeface="Calibri" panose="020F0502020204030204" pitchFamily="34" charset="0"/>
              </a:rPr>
              <a:t>COMPETITIVIDAD</a:t>
            </a: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2A45ED05-2A34-3142-9255-524AABC0D6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473560" y="1950100"/>
            <a:ext cx="710208" cy="710208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02E5FD57-6135-1942-98ED-9855A4CA5BCC}"/>
              </a:ext>
            </a:extLst>
          </p:cNvPr>
          <p:cNvSpPr/>
          <p:nvPr/>
        </p:nvSpPr>
        <p:spPr>
          <a:xfrm rot="5400000">
            <a:off x="7332186" y="-2093069"/>
            <a:ext cx="271363" cy="8357701"/>
          </a:xfrm>
          <a:prstGeom prst="rect">
            <a:avLst/>
          </a:prstGeom>
          <a:solidFill>
            <a:srgbClr val="09A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Título 3">
            <a:extLst>
              <a:ext uri="{FF2B5EF4-FFF2-40B4-BE49-F238E27FC236}">
                <a16:creationId xmlns:a16="http://schemas.microsoft.com/office/drawing/2014/main" id="{71825FE8-5FAB-5046-95EB-BF2C5C8D3FFC}"/>
              </a:ext>
            </a:extLst>
          </p:cNvPr>
          <p:cNvSpPr txBox="1">
            <a:spLocks/>
          </p:cNvSpPr>
          <p:nvPr/>
        </p:nvSpPr>
        <p:spPr>
          <a:xfrm>
            <a:off x="623311" y="645579"/>
            <a:ext cx="9142810" cy="1396632"/>
          </a:xfrm>
          <a:prstGeom prst="rect">
            <a:avLst/>
          </a:prstGeom>
        </p:spPr>
        <p:txBody>
          <a:bodyPr lIns="122374" tIns="61187" rIns="122374" bIns="61187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00" b="1" i="0" kern="1200">
                <a:solidFill>
                  <a:schemeClr val="bg2">
                    <a:lumMod val="1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s-ES" sz="32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Eje 3. </a:t>
            </a:r>
            <a:r>
              <a:rPr lang="es-ES" sz="3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E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3200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Palancas de competitividad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048AF923-445B-9B40-B78A-0AD5C4474079}"/>
              </a:ext>
            </a:extLst>
          </p:cNvPr>
          <p:cNvGrpSpPr/>
          <p:nvPr/>
        </p:nvGrpSpPr>
        <p:grpSpPr>
          <a:xfrm>
            <a:off x="287615" y="6414946"/>
            <a:ext cx="11615182" cy="330957"/>
            <a:chOff x="241443" y="6414946"/>
            <a:chExt cx="11615182" cy="330957"/>
          </a:xfrm>
        </p:grpSpPr>
        <p:pic>
          <p:nvPicPr>
            <p:cNvPr id="18" name="Picture 2" descr="Departamento de Desarrollo Económico, Sostenibilidad y Medio Ambiente">
              <a:extLst>
                <a:ext uri="{FF2B5EF4-FFF2-40B4-BE49-F238E27FC236}">
                  <a16:creationId xmlns:a16="http://schemas.microsoft.com/office/drawing/2014/main" id="{EEF2FBA3-C827-814C-B0C7-22D312F655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3678" y="6414946"/>
              <a:ext cx="1512947" cy="330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215C7F32-A020-1B4A-95A6-3FCAA3EADE0B}"/>
                </a:ext>
              </a:extLst>
            </p:cNvPr>
            <p:cNvSpPr/>
            <p:nvPr/>
          </p:nvSpPr>
          <p:spPr>
            <a:xfrm rot="5400000">
              <a:off x="5012863" y="1669997"/>
              <a:ext cx="271363" cy="9814203"/>
            </a:xfrm>
            <a:prstGeom prst="rect">
              <a:avLst/>
            </a:prstGeom>
            <a:solidFill>
              <a:srgbClr val="09ABAE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lt1">
                    <a:alpha val="80000"/>
                  </a:schemeClr>
                </a:solidFill>
              </a:endParaRPr>
            </a:p>
          </p:txBody>
        </p:sp>
        <p:sp>
          <p:nvSpPr>
            <p:cNvPr id="20" name="3 Título">
              <a:extLst>
                <a:ext uri="{FF2B5EF4-FFF2-40B4-BE49-F238E27FC236}">
                  <a16:creationId xmlns:a16="http://schemas.microsoft.com/office/drawing/2014/main" id="{5B1A7B46-0446-464E-B69B-08E8B55B1950}"/>
                </a:ext>
              </a:extLst>
            </p:cNvPr>
            <p:cNvSpPr txBox="1">
              <a:spLocks/>
            </p:cNvSpPr>
            <p:nvPr/>
          </p:nvSpPr>
          <p:spPr>
            <a:xfrm>
              <a:off x="314386" y="6505089"/>
              <a:ext cx="5288684" cy="144017"/>
            </a:xfrm>
            <a:prstGeom prst="rect">
              <a:avLst/>
            </a:prstGeom>
          </p:spPr>
          <p:txBody>
            <a:bodyPr lIns="122374" tIns="61187" rIns="122374" bIns="61187" anchor="ctr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100" b="1" i="0" kern="1200">
                  <a:solidFill>
                    <a:schemeClr val="bg2">
                      <a:lumMod val="10000"/>
                    </a:schemeClr>
                  </a:solidFill>
                  <a:latin typeface="Open Sans" charset="0"/>
                  <a:ea typeface="Open Sans" charset="0"/>
                  <a:cs typeface="Open Sans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s-ES" sz="1000" dirty="0">
                  <a:solidFill>
                    <a:srgbClr val="09ABA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PLAN DE DESARROLLO INDUSTRIAL E INTERNACIONALIZACIÓN 2021-2024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527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79">
            <a:extLst>
              <a:ext uri="{FF2B5EF4-FFF2-40B4-BE49-F238E27FC236}">
                <a16:creationId xmlns:a16="http://schemas.microsoft.com/office/drawing/2014/main" id="{41FF3ACF-3DFB-4F46-8D4B-3AB4B175923D}"/>
              </a:ext>
            </a:extLst>
          </p:cNvPr>
          <p:cNvSpPr txBox="1"/>
          <p:nvPr/>
        </p:nvSpPr>
        <p:spPr>
          <a:xfrm>
            <a:off x="2916464" y="2207510"/>
            <a:ext cx="4160218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lang="es-ES" sz="1100" b="1" dirty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POSICIONAMIENTO INTERNACIONAL</a:t>
            </a:r>
            <a:endParaRPr lang="en-US" sz="1100" b="1" dirty="0">
              <a:solidFill>
                <a:schemeClr val="tx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8FDE3D6-E97C-4F89-B7AE-C96CAAE60A97}"/>
              </a:ext>
            </a:extLst>
          </p:cNvPr>
          <p:cNvSpPr txBox="1"/>
          <p:nvPr/>
        </p:nvSpPr>
        <p:spPr>
          <a:xfrm>
            <a:off x="2908054" y="2440459"/>
            <a:ext cx="8994742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Instrumentos de </a:t>
            </a:r>
            <a:r>
              <a:rPr lang="es-E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apoyo a la actividad internacional de las empresas</a:t>
            </a:r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, especialmente en los ámbitos de oportunidad de las transiciones:</a:t>
            </a:r>
          </a:p>
          <a:p>
            <a:pPr marL="714375" lvl="8" indent="-357188" algn="l">
              <a:buFont typeface="Courier New" panose="02070309020205020404" pitchFamily="49" charset="0"/>
              <a:buChar char="o"/>
            </a:pPr>
            <a:r>
              <a:rPr lang="es-ES_tradnl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Promover servicios que respondan a los nuevos retos de la empresa vasca ante las tres transiciones</a:t>
            </a:r>
          </a:p>
          <a:p>
            <a:pPr marL="714375" lvl="8" indent="-357188" algn="l">
              <a:buFont typeface="Courier New" panose="02070309020205020404" pitchFamily="49" charset="0"/>
              <a:buChar char="o"/>
            </a:pPr>
            <a:r>
              <a:rPr lang="es-ES_tradnl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Impulsar programas adaptados a los requerimientos de las empresas y su nivel de maduración internacional</a:t>
            </a:r>
          </a:p>
          <a:p>
            <a:pPr marL="714375" lvl="8" indent="-357188" algn="l">
              <a:buFont typeface="Courier New" panose="02070309020205020404" pitchFamily="49" charset="0"/>
              <a:buChar char="o"/>
            </a:pPr>
            <a:r>
              <a:rPr lang="es-ES_tradnl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Asegurar el apoyo financiero a las operaciones internacionales</a:t>
            </a:r>
          </a:p>
          <a:p>
            <a:pPr marL="714375" lvl="8" indent="-357188" algn="l">
              <a:buFont typeface="Courier New" panose="02070309020205020404" pitchFamily="49" charset="0"/>
              <a:buChar char="o"/>
            </a:pPr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Desarrollar servicios integrales de inteligencia competitiva a empresas</a:t>
            </a:r>
          </a:p>
          <a:p>
            <a:pPr marL="357187" lvl="8" algn="l"/>
            <a:endParaRPr lang="es-ES" sz="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Red exterior u posicionamiento internacional</a:t>
            </a:r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, para apoyar la internacionalización de las empresas vascas y reforzar la </a:t>
            </a:r>
            <a:r>
              <a:rPr lang="es-E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marca Euskadi </a:t>
            </a:r>
            <a:r>
              <a:rPr lang="es-ES" sz="11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Basque</a:t>
            </a:r>
            <a:r>
              <a:rPr lang="es-E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Country</a:t>
            </a:r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:</a:t>
            </a:r>
          </a:p>
          <a:p>
            <a:pPr marL="714375" lvl="2" indent="-357188" algn="l">
              <a:buFont typeface="Courier New" panose="02070309020205020404" pitchFamily="49" charset="0"/>
              <a:buChar char="o"/>
            </a:pPr>
            <a:r>
              <a:rPr lang="es-ES_tradnl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Ampliar y especializar la red exterior</a:t>
            </a:r>
          </a:p>
          <a:p>
            <a:pPr marL="714375" lvl="2" indent="-357188" algn="l">
              <a:buFont typeface="Courier New" panose="02070309020205020404" pitchFamily="49" charset="0"/>
              <a:buChar char="o"/>
            </a:pPr>
            <a:r>
              <a:rPr lang="es-ES_tradnl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Impulsar el desarrollo de negocio y acercamiento de oportunidades a las empresas vascas derivadas de las 3 transiciones y el nuevo marco político – económico</a:t>
            </a:r>
          </a:p>
          <a:p>
            <a:pPr marL="714375" lvl="2" indent="-357188" algn="l">
              <a:buFont typeface="Courier New" panose="02070309020205020404" pitchFamily="49" charset="0"/>
              <a:buChar char="o"/>
            </a:pPr>
            <a:r>
              <a:rPr lang="es-ES_tradnl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Reforzar el posicionamiento ante instituciones internacionales referentes</a:t>
            </a:r>
          </a:p>
          <a:p>
            <a:pPr marL="714375" lvl="2" indent="-357188" algn="l">
              <a:buFont typeface="Courier New" panose="02070309020205020404" pitchFamily="49" charset="0"/>
              <a:buChar char="o"/>
            </a:pPr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Promover la marca Euskadi </a:t>
            </a:r>
            <a:r>
              <a:rPr lang="es-E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Basque</a:t>
            </a:r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Country</a:t>
            </a:r>
          </a:p>
          <a:p>
            <a:pPr marL="357187" lvl="2" algn="l"/>
            <a:endParaRPr lang="es-ES" sz="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Coordinación de los servicios </a:t>
            </a:r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de impulso a la internacionalización empresarial:</a:t>
            </a:r>
          </a:p>
          <a:p>
            <a:pPr marL="714375" lvl="1" indent="-357188" algn="l">
              <a:buFont typeface="Courier New" panose="02070309020205020404" pitchFamily="49" charset="0"/>
              <a:buChar char="o"/>
            </a:pPr>
            <a:r>
              <a:rPr lang="es-ES_tradnl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Reforzar la coordinación intra e interinstitucional</a:t>
            </a:r>
          </a:p>
          <a:p>
            <a:pPr marL="714375" lvl="1" indent="-357188" algn="l">
              <a:buFont typeface="Courier New" panose="02070309020205020404" pitchFamily="49" charset="0"/>
              <a:buChar char="o"/>
            </a:pPr>
            <a:r>
              <a:rPr lang="es-ES_tradnl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Optimizar las herramientas orientadas a la promoción de la internacionalización empresarial</a:t>
            </a:r>
          </a:p>
          <a:p>
            <a:pPr marL="357187" lvl="1" algn="l"/>
            <a:endParaRPr lang="es-ES" sz="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Coherencia de las políticas </a:t>
            </a:r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públicas de internacionalización empresarial, para apoyar una internacionalización inclusiva y sostenible y </a:t>
            </a:r>
            <a:r>
              <a:rPr lang="es-ES_tradnl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fomentar la perspectiva de diversidad y los derechos humanos en el proceso de internacionalización.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s-ES" sz="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Fomento de la </a:t>
            </a:r>
            <a:r>
              <a:rPr lang="es-E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participación en redes europeas de consorcios vascos </a:t>
            </a:r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 partir de cadenas de valor más integradas.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s-ES" sz="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Atracción de Inversión Extranjera Directa (IED</a:t>
            </a:r>
            <a:r>
              <a:rPr lang="es-E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), </a:t>
            </a:r>
            <a:r>
              <a:rPr lang="es-ES" sz="11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Invest</a:t>
            </a:r>
            <a:r>
              <a:rPr lang="es-E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in </a:t>
            </a:r>
            <a:r>
              <a:rPr lang="es-ES" sz="11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the</a:t>
            </a:r>
            <a:r>
              <a:rPr lang="es-E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1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Basque</a:t>
            </a:r>
            <a:r>
              <a:rPr lang="es-E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Country</a:t>
            </a:r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, con sistemas de ventanilla única.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s-ES" sz="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Impulso de </a:t>
            </a:r>
            <a:r>
              <a:rPr lang="es-E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cambios normativos y regulatorios </a:t>
            </a:r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en la Unión Europea y en España, </a:t>
            </a:r>
            <a:r>
              <a:rPr lang="es-E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como, </a:t>
            </a:r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por </a:t>
            </a:r>
            <a:r>
              <a:rPr lang="es-E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ejemplo</a:t>
            </a:r>
            <a:r>
              <a:rPr lang="es-ES" sz="1100" dirty="0" smtClean="0">
                <a:solidFill>
                  <a:srgbClr val="FF000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, </a:t>
            </a:r>
            <a:r>
              <a:rPr lang="es-ES_tradnl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un ajuste del coste de las emisiones de carbono en frontera aplicable a las importaciones en determinados sectores</a:t>
            </a:r>
            <a:endParaRPr lang="es-ES" sz="11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23">
            <a:extLst>
              <a:ext uri="{FF2B5EF4-FFF2-40B4-BE49-F238E27FC236}">
                <a16:creationId xmlns:a16="http://schemas.microsoft.com/office/drawing/2014/main" id="{4CA7CE01-54AE-A545-B91A-5B8119E9F957}"/>
              </a:ext>
            </a:extLst>
          </p:cNvPr>
          <p:cNvSpPr txBox="1"/>
          <p:nvPr/>
        </p:nvSpPr>
        <p:spPr>
          <a:xfrm>
            <a:off x="735152" y="1737320"/>
            <a:ext cx="468077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200" b="1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9" name="TextBox 24">
            <a:extLst>
              <a:ext uri="{FF2B5EF4-FFF2-40B4-BE49-F238E27FC236}">
                <a16:creationId xmlns:a16="http://schemas.microsoft.com/office/drawing/2014/main" id="{33E45A24-EE24-F24D-B8C0-072230A53A88}"/>
              </a:ext>
            </a:extLst>
          </p:cNvPr>
          <p:cNvSpPr txBox="1"/>
          <p:nvPr/>
        </p:nvSpPr>
        <p:spPr>
          <a:xfrm>
            <a:off x="735152" y="2772363"/>
            <a:ext cx="1692771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s-ES" sz="1800" b="1" dirty="0">
                <a:latin typeface="Calibri" panose="020F0502020204030204" pitchFamily="34" charset="0"/>
                <a:cs typeface="Calibri" panose="020F0502020204030204" pitchFamily="34" charset="0"/>
              </a:rPr>
              <a:t>PALANCAS DE </a:t>
            </a:r>
          </a:p>
          <a:p>
            <a:pPr algn="l"/>
            <a:r>
              <a:rPr lang="es-ES" sz="1800" b="1" dirty="0">
                <a:latin typeface="Calibri" panose="020F0502020204030204" pitchFamily="34" charset="0"/>
                <a:cs typeface="Calibri" panose="020F0502020204030204" pitchFamily="34" charset="0"/>
              </a:rPr>
              <a:t>COMPETITIVIDAD</a:t>
            </a: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1D35A78C-D89E-AA46-98B2-C079A00949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473560" y="1950100"/>
            <a:ext cx="710208" cy="710208"/>
          </a:xfrm>
          <a:prstGeom prst="rect">
            <a:avLst/>
          </a:prstGeom>
        </p:spPr>
      </p:pic>
      <p:sp>
        <p:nvSpPr>
          <p:cNvPr id="12" name="Título 3">
            <a:extLst>
              <a:ext uri="{FF2B5EF4-FFF2-40B4-BE49-F238E27FC236}">
                <a16:creationId xmlns:a16="http://schemas.microsoft.com/office/drawing/2014/main" id="{B7442A97-5A35-2E4C-86EE-0C26E2830285}"/>
              </a:ext>
            </a:extLst>
          </p:cNvPr>
          <p:cNvSpPr txBox="1">
            <a:spLocks/>
          </p:cNvSpPr>
          <p:nvPr/>
        </p:nvSpPr>
        <p:spPr>
          <a:xfrm>
            <a:off x="623311" y="642890"/>
            <a:ext cx="9142810" cy="956804"/>
          </a:xfrm>
          <a:prstGeom prst="rect">
            <a:avLst/>
          </a:prstGeom>
        </p:spPr>
        <p:txBody>
          <a:bodyPr lIns="122374" tIns="61187" rIns="122374" bIns="61187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00" b="1" i="0" kern="1200">
                <a:solidFill>
                  <a:schemeClr val="bg2">
                    <a:lumMod val="1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s-ES" sz="32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Eje 3. </a:t>
            </a:r>
            <a:r>
              <a:rPr lang="es-ES" sz="3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E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3200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Palancas de competitividad (II)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F68751D-88AA-FE4C-889E-24975FDD907E}"/>
              </a:ext>
            </a:extLst>
          </p:cNvPr>
          <p:cNvSpPr/>
          <p:nvPr/>
        </p:nvSpPr>
        <p:spPr>
          <a:xfrm rot="5400000">
            <a:off x="7279143" y="-2537872"/>
            <a:ext cx="271363" cy="8975943"/>
          </a:xfrm>
          <a:prstGeom prst="rect">
            <a:avLst/>
          </a:prstGeom>
          <a:solidFill>
            <a:srgbClr val="09A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41FFB4DC-4178-9843-849C-A01D351104BA}"/>
              </a:ext>
            </a:extLst>
          </p:cNvPr>
          <p:cNvGrpSpPr/>
          <p:nvPr/>
        </p:nvGrpSpPr>
        <p:grpSpPr>
          <a:xfrm>
            <a:off x="287615" y="6414946"/>
            <a:ext cx="11615182" cy="330957"/>
            <a:chOff x="241443" y="6414946"/>
            <a:chExt cx="11615182" cy="330957"/>
          </a:xfrm>
        </p:grpSpPr>
        <p:pic>
          <p:nvPicPr>
            <p:cNvPr id="17" name="Picture 2" descr="Departamento de Desarrollo Económico, Sostenibilidad y Medio Ambiente">
              <a:extLst>
                <a:ext uri="{FF2B5EF4-FFF2-40B4-BE49-F238E27FC236}">
                  <a16:creationId xmlns:a16="http://schemas.microsoft.com/office/drawing/2014/main" id="{DAAFDC57-4065-EC4C-A2B3-35096DBEDA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3678" y="6414946"/>
              <a:ext cx="1512947" cy="330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30242173-CD12-0A49-96DF-13863AB65527}"/>
                </a:ext>
              </a:extLst>
            </p:cNvPr>
            <p:cNvSpPr/>
            <p:nvPr/>
          </p:nvSpPr>
          <p:spPr>
            <a:xfrm rot="5400000">
              <a:off x="5012863" y="1669997"/>
              <a:ext cx="271363" cy="9814203"/>
            </a:xfrm>
            <a:prstGeom prst="rect">
              <a:avLst/>
            </a:prstGeom>
            <a:solidFill>
              <a:srgbClr val="09ABAE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lt1">
                    <a:alpha val="80000"/>
                  </a:schemeClr>
                </a:solidFill>
              </a:endParaRPr>
            </a:p>
          </p:txBody>
        </p:sp>
        <p:sp>
          <p:nvSpPr>
            <p:cNvPr id="19" name="3 Título">
              <a:extLst>
                <a:ext uri="{FF2B5EF4-FFF2-40B4-BE49-F238E27FC236}">
                  <a16:creationId xmlns:a16="http://schemas.microsoft.com/office/drawing/2014/main" id="{D0E399F0-DC29-7947-9501-882DB1C8AA75}"/>
                </a:ext>
              </a:extLst>
            </p:cNvPr>
            <p:cNvSpPr txBox="1">
              <a:spLocks/>
            </p:cNvSpPr>
            <p:nvPr/>
          </p:nvSpPr>
          <p:spPr>
            <a:xfrm>
              <a:off x="314386" y="6505089"/>
              <a:ext cx="5288684" cy="144017"/>
            </a:xfrm>
            <a:prstGeom prst="rect">
              <a:avLst/>
            </a:prstGeom>
          </p:spPr>
          <p:txBody>
            <a:bodyPr lIns="122374" tIns="61187" rIns="122374" bIns="61187" anchor="ctr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100" b="1" i="0" kern="1200">
                  <a:solidFill>
                    <a:schemeClr val="bg2">
                      <a:lumMod val="10000"/>
                    </a:schemeClr>
                  </a:solidFill>
                  <a:latin typeface="Open Sans" charset="0"/>
                  <a:ea typeface="Open Sans" charset="0"/>
                  <a:cs typeface="Open Sans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s-ES" sz="1000" dirty="0">
                  <a:solidFill>
                    <a:srgbClr val="09ABA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PLAN DE DESARROLLO INDUSTRIAL E INTERNACIONALIZACIÓN 2021-2024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350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3">
            <a:extLst>
              <a:ext uri="{FF2B5EF4-FFF2-40B4-BE49-F238E27FC236}">
                <a16:creationId xmlns:a16="http://schemas.microsoft.com/office/drawing/2014/main" id="{B376CA7C-B0D1-4A48-9789-E51B5C2FFFE0}"/>
              </a:ext>
            </a:extLst>
          </p:cNvPr>
          <p:cNvSpPr txBox="1"/>
          <p:nvPr/>
        </p:nvSpPr>
        <p:spPr>
          <a:xfrm>
            <a:off x="3298951" y="2388326"/>
            <a:ext cx="3732359" cy="33855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es-ES" sz="1100" b="1" dirty="0">
                <a:latin typeface="Calibri" panose="020F0502020204030204" pitchFamily="34" charset="0"/>
                <a:cs typeface="Calibri" panose="020F0502020204030204" pitchFamily="34" charset="0"/>
              </a:rPr>
              <a:t>REFUERZO Y ADAPTACIÓN DE LAS COMPETENCIAS </a:t>
            </a:r>
          </a:p>
          <a:p>
            <a:pPr algn="l"/>
            <a:r>
              <a:rPr lang="es-ES" sz="1100" b="1" dirty="0">
                <a:latin typeface="Calibri" panose="020F0502020204030204" pitchFamily="34" charset="0"/>
                <a:cs typeface="Calibri" panose="020F0502020204030204" pitchFamily="34" charset="0"/>
              </a:rPr>
              <a:t>PROFESIONALES DE LAS PERSONAS</a:t>
            </a:r>
          </a:p>
        </p:txBody>
      </p:sp>
      <p:sp>
        <p:nvSpPr>
          <p:cNvPr id="11" name="TextBox 79">
            <a:extLst>
              <a:ext uri="{FF2B5EF4-FFF2-40B4-BE49-F238E27FC236}">
                <a16:creationId xmlns:a16="http://schemas.microsoft.com/office/drawing/2014/main" id="{6835AD98-4185-4086-B74B-68DA038F247F}"/>
              </a:ext>
            </a:extLst>
          </p:cNvPr>
          <p:cNvSpPr txBox="1"/>
          <p:nvPr/>
        </p:nvSpPr>
        <p:spPr>
          <a:xfrm>
            <a:off x="7871911" y="2388326"/>
            <a:ext cx="4160218" cy="33855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es-ES" sz="1100" b="1" dirty="0">
                <a:latin typeface="Calibri" panose="020F0502020204030204" pitchFamily="34" charset="0"/>
                <a:cs typeface="Calibri" panose="020F0502020204030204" pitchFamily="34" charset="0"/>
              </a:rPr>
              <a:t>APOYO A LA TECNOLOGÍA </a:t>
            </a:r>
          </a:p>
          <a:p>
            <a:pPr algn="l"/>
            <a:r>
              <a:rPr lang="es-ES" sz="1100" b="1" dirty="0">
                <a:latin typeface="Calibri" panose="020F0502020204030204" pitchFamily="34" charset="0"/>
                <a:cs typeface="Calibri" panose="020F0502020204030204" pitchFamily="34" charset="0"/>
              </a:rPr>
              <a:t>E INNOVACIÓN</a:t>
            </a:r>
            <a:endParaRPr lang="en-US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79">
            <a:extLst>
              <a:ext uri="{FF2B5EF4-FFF2-40B4-BE49-F238E27FC236}">
                <a16:creationId xmlns:a16="http://schemas.microsoft.com/office/drawing/2014/main" id="{41FF3ACF-3DFB-4F46-8D4B-3AB4B175923D}"/>
              </a:ext>
            </a:extLst>
          </p:cNvPr>
          <p:cNvSpPr txBox="1"/>
          <p:nvPr/>
        </p:nvSpPr>
        <p:spPr>
          <a:xfrm>
            <a:off x="3298951" y="4456606"/>
            <a:ext cx="4160218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es-ES" sz="1100" b="1" dirty="0">
                <a:latin typeface="Calibri" panose="020F0502020204030204" pitchFamily="34" charset="0"/>
                <a:cs typeface="Calibri" panose="020F0502020204030204" pitchFamily="34" charset="0"/>
              </a:rPr>
              <a:t> FOMENTO DEL EMPRENDIMIENTO INNOVADOR</a:t>
            </a:r>
            <a:endParaRPr lang="en-US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4303334-C931-414A-B1C8-93FA6F9E2348}"/>
              </a:ext>
            </a:extLst>
          </p:cNvPr>
          <p:cNvSpPr txBox="1"/>
          <p:nvPr/>
        </p:nvSpPr>
        <p:spPr>
          <a:xfrm>
            <a:off x="7871911" y="2929001"/>
            <a:ext cx="355188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Impulso de la </a:t>
            </a:r>
            <a:r>
              <a:rPr lang="es-E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I+D y la tecnología, </a:t>
            </a:r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para incrementar el número de empresas innovadoras: </a:t>
            </a:r>
            <a:r>
              <a:rPr lang="es-E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Bikaintek</a:t>
            </a:r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, BDIH-</a:t>
            </a:r>
            <a:r>
              <a:rPr lang="es-E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Konexio</a:t>
            </a:r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, </a:t>
            </a:r>
            <a:r>
              <a:rPr lang="es-E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Tekbasque</a:t>
            </a:r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...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Desarrollo de </a:t>
            </a:r>
            <a:r>
              <a:rPr lang="es-E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la innovación en producto y procesos </a:t>
            </a:r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de negocio, con programas como </a:t>
            </a:r>
            <a:r>
              <a:rPr lang="es-E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Hazinnova</a:t>
            </a:r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e </a:t>
            </a:r>
            <a:r>
              <a:rPr lang="es-E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Innobideak</a:t>
            </a:r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8FDE3D6-E97C-4F89-B7AE-C96CAAE60A97}"/>
              </a:ext>
            </a:extLst>
          </p:cNvPr>
          <p:cNvSpPr txBox="1"/>
          <p:nvPr/>
        </p:nvSpPr>
        <p:spPr>
          <a:xfrm>
            <a:off x="3298951" y="4747553"/>
            <a:ext cx="412002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Fomento del </a:t>
            </a:r>
            <a:r>
              <a:rPr lang="es-E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emprendimiento individual y corporativo innovador y de base tecnológica</a:t>
            </a:r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, como palanca para la renovación y transformación de la competitividad: BIND 4.0…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Apoyo al </a:t>
            </a:r>
            <a:r>
              <a:rPr lang="es-E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Ecosistema Vasco de Emprendimiento: </a:t>
            </a:r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Red BIC, Venture </a:t>
            </a:r>
            <a:r>
              <a:rPr lang="es-E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builder</a:t>
            </a:r>
            <a:endParaRPr lang="es-ES" sz="11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Refuerzo de los </a:t>
            </a:r>
            <a:r>
              <a:rPr lang="es-E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instrumentos financieros al emprendimiento: </a:t>
            </a:r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Aurrera, </a:t>
            </a:r>
            <a:r>
              <a:rPr lang="es-E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Ekintzaile</a:t>
            </a:r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, </a:t>
            </a:r>
            <a:r>
              <a:rPr lang="es-E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Basque</a:t>
            </a:r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Fondo y </a:t>
            </a:r>
            <a:r>
              <a:rPr lang="es-E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Scale</a:t>
            </a:r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Labs</a:t>
            </a:r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2" name="TextBox 79">
            <a:extLst>
              <a:ext uri="{FF2B5EF4-FFF2-40B4-BE49-F238E27FC236}">
                <a16:creationId xmlns:a16="http://schemas.microsoft.com/office/drawing/2014/main" id="{0C1D44A2-5A28-4EA2-9F7B-8073929C2268}"/>
              </a:ext>
            </a:extLst>
          </p:cNvPr>
          <p:cNvSpPr txBox="1"/>
          <p:nvPr/>
        </p:nvSpPr>
        <p:spPr>
          <a:xfrm>
            <a:off x="7871911" y="4456606"/>
            <a:ext cx="4160218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es-ES" sz="1100" b="1" dirty="0">
                <a:latin typeface="Calibri" panose="020F0502020204030204" pitchFamily="34" charset="0"/>
                <a:cs typeface="Calibri" panose="020F0502020204030204" pitchFamily="34" charset="0"/>
              </a:rPr>
              <a:t> DESARROLLO DE INFRAESTRUCTURAS</a:t>
            </a:r>
            <a:endParaRPr lang="en-US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43EF8F2-3D28-4E0A-A46F-A86BA932C68E}"/>
              </a:ext>
            </a:extLst>
          </p:cNvPr>
          <p:cNvSpPr txBox="1"/>
          <p:nvPr/>
        </p:nvSpPr>
        <p:spPr>
          <a:xfrm>
            <a:off x="7871911" y="4747553"/>
            <a:ext cx="315353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Suelo industrial, </a:t>
            </a:r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recuperando y poniendo en valor suelos industriales </a:t>
            </a:r>
            <a:r>
              <a:rPr lang="es-E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degradados</a:t>
            </a:r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.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Parques tecnológicos, </a:t>
            </a:r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impulsando su expansión por las necesidades que surgen dado el alto grado de ocupación de los parques existentes. 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03C9272-6555-4DBB-88D0-879FEDA7B810}"/>
              </a:ext>
            </a:extLst>
          </p:cNvPr>
          <p:cNvSpPr/>
          <p:nvPr/>
        </p:nvSpPr>
        <p:spPr>
          <a:xfrm>
            <a:off x="3298951" y="2929001"/>
            <a:ext cx="4120022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Fortalecer y adecuar la oferta formativa </a:t>
            </a:r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los nuevos perfiles profesionales que demandan las tres transiciones </a:t>
            </a:r>
            <a:r>
              <a:rPr lang="es-ES_tradnl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así como para abordar recualificaciones de personas trabajadoras</a:t>
            </a:r>
            <a:endParaRPr lang="es-ES" sz="11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Desarrollar </a:t>
            </a:r>
            <a:r>
              <a:rPr lang="es-ES" sz="11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vocaciones STEM.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mpulsar las </a:t>
            </a:r>
            <a:r>
              <a:rPr lang="es-ES" sz="11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habilidades </a:t>
            </a:r>
            <a:r>
              <a:rPr lang="es-ES" sz="1100" b="1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soft</a:t>
            </a:r>
            <a:r>
              <a:rPr lang="es-ES" sz="11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complementarias.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Reforzar la </a:t>
            </a:r>
            <a:r>
              <a:rPr lang="es-E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formación y experiencia internacional </a:t>
            </a:r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las personas.</a:t>
            </a:r>
            <a:endParaRPr lang="en-GB" sz="11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23">
            <a:extLst>
              <a:ext uri="{FF2B5EF4-FFF2-40B4-BE49-F238E27FC236}">
                <a16:creationId xmlns:a16="http://schemas.microsoft.com/office/drawing/2014/main" id="{6F3C81BB-F16A-EE49-8EE7-1AAB27BF8D5D}"/>
              </a:ext>
            </a:extLst>
          </p:cNvPr>
          <p:cNvSpPr txBox="1"/>
          <p:nvPr/>
        </p:nvSpPr>
        <p:spPr>
          <a:xfrm>
            <a:off x="735152" y="1737320"/>
            <a:ext cx="468077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200" b="1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9" name="TextBox 24">
            <a:extLst>
              <a:ext uri="{FF2B5EF4-FFF2-40B4-BE49-F238E27FC236}">
                <a16:creationId xmlns:a16="http://schemas.microsoft.com/office/drawing/2014/main" id="{D82D2185-C29F-B542-9A01-50A8C72091A1}"/>
              </a:ext>
            </a:extLst>
          </p:cNvPr>
          <p:cNvSpPr txBox="1"/>
          <p:nvPr/>
        </p:nvSpPr>
        <p:spPr>
          <a:xfrm>
            <a:off x="735152" y="2772363"/>
            <a:ext cx="1692771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s-ES" sz="1800" b="1" dirty="0">
                <a:latin typeface="Calibri" panose="020F0502020204030204" pitchFamily="34" charset="0"/>
                <a:cs typeface="Calibri" panose="020F0502020204030204" pitchFamily="34" charset="0"/>
              </a:rPr>
              <a:t>PALANCAS DE </a:t>
            </a:r>
          </a:p>
          <a:p>
            <a:pPr algn="l"/>
            <a:r>
              <a:rPr lang="es-ES" sz="1800" b="1" dirty="0">
                <a:latin typeface="Calibri" panose="020F0502020204030204" pitchFamily="34" charset="0"/>
                <a:cs typeface="Calibri" panose="020F0502020204030204" pitchFamily="34" charset="0"/>
              </a:rPr>
              <a:t>COMPETITIVIDAD</a:t>
            </a: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Gráfico 19">
            <a:extLst>
              <a:ext uri="{FF2B5EF4-FFF2-40B4-BE49-F238E27FC236}">
                <a16:creationId xmlns:a16="http://schemas.microsoft.com/office/drawing/2014/main" id="{A44BDFA4-CDDF-E542-A511-BA9BFB046A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473560" y="1950100"/>
            <a:ext cx="710208" cy="710208"/>
          </a:xfrm>
          <a:prstGeom prst="rect">
            <a:avLst/>
          </a:prstGeom>
        </p:spPr>
      </p:pic>
      <p:sp>
        <p:nvSpPr>
          <p:cNvPr id="21" name="Título 3">
            <a:extLst>
              <a:ext uri="{FF2B5EF4-FFF2-40B4-BE49-F238E27FC236}">
                <a16:creationId xmlns:a16="http://schemas.microsoft.com/office/drawing/2014/main" id="{A81CBB18-D5BC-364B-8C09-52554419B016}"/>
              </a:ext>
            </a:extLst>
          </p:cNvPr>
          <p:cNvSpPr txBox="1">
            <a:spLocks/>
          </p:cNvSpPr>
          <p:nvPr/>
        </p:nvSpPr>
        <p:spPr>
          <a:xfrm>
            <a:off x="593725" y="635065"/>
            <a:ext cx="9142810" cy="956804"/>
          </a:xfrm>
          <a:prstGeom prst="rect">
            <a:avLst/>
          </a:prstGeom>
        </p:spPr>
        <p:txBody>
          <a:bodyPr lIns="122374" tIns="61187" rIns="122374" bIns="61187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00" b="1" i="0" kern="1200">
                <a:solidFill>
                  <a:schemeClr val="bg2">
                    <a:lumMod val="1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s-ES" sz="32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Eje 3. </a:t>
            </a:r>
            <a:r>
              <a:rPr lang="es-ES" sz="3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E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3200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Palancas de competitividad (III)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52A1808F-6C7D-8E42-90AF-05C918E43E27}"/>
              </a:ext>
            </a:extLst>
          </p:cNvPr>
          <p:cNvSpPr/>
          <p:nvPr/>
        </p:nvSpPr>
        <p:spPr>
          <a:xfrm rot="5400000">
            <a:off x="7332186" y="-2093069"/>
            <a:ext cx="271363" cy="8357701"/>
          </a:xfrm>
          <a:prstGeom prst="rect">
            <a:avLst/>
          </a:prstGeom>
          <a:solidFill>
            <a:srgbClr val="09A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2CAE92A4-E495-A94C-ABE6-A0D6BFDAA44E}"/>
              </a:ext>
            </a:extLst>
          </p:cNvPr>
          <p:cNvGrpSpPr/>
          <p:nvPr/>
        </p:nvGrpSpPr>
        <p:grpSpPr>
          <a:xfrm>
            <a:off x="287615" y="6414946"/>
            <a:ext cx="11615182" cy="330957"/>
            <a:chOff x="241443" y="6414946"/>
            <a:chExt cx="11615182" cy="330957"/>
          </a:xfrm>
        </p:grpSpPr>
        <p:pic>
          <p:nvPicPr>
            <p:cNvPr id="24" name="Picture 2" descr="Departamento de Desarrollo Económico, Sostenibilidad y Medio Ambiente">
              <a:extLst>
                <a:ext uri="{FF2B5EF4-FFF2-40B4-BE49-F238E27FC236}">
                  <a16:creationId xmlns:a16="http://schemas.microsoft.com/office/drawing/2014/main" id="{A27BC84D-0490-4945-BC43-75897A62D8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3678" y="6414946"/>
              <a:ext cx="1512947" cy="330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0F2D5A1F-45F3-DD45-8E92-D96459007C70}"/>
                </a:ext>
              </a:extLst>
            </p:cNvPr>
            <p:cNvSpPr/>
            <p:nvPr/>
          </p:nvSpPr>
          <p:spPr>
            <a:xfrm rot="5400000">
              <a:off x="5012863" y="1669997"/>
              <a:ext cx="271363" cy="9814203"/>
            </a:xfrm>
            <a:prstGeom prst="rect">
              <a:avLst/>
            </a:prstGeom>
            <a:solidFill>
              <a:srgbClr val="09ABAE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lt1">
                    <a:alpha val="80000"/>
                  </a:schemeClr>
                </a:solidFill>
              </a:endParaRPr>
            </a:p>
          </p:txBody>
        </p:sp>
        <p:sp>
          <p:nvSpPr>
            <p:cNvPr id="26" name="3 Título">
              <a:extLst>
                <a:ext uri="{FF2B5EF4-FFF2-40B4-BE49-F238E27FC236}">
                  <a16:creationId xmlns:a16="http://schemas.microsoft.com/office/drawing/2014/main" id="{B929DE07-261A-284B-80D7-3E949000BF0B}"/>
                </a:ext>
              </a:extLst>
            </p:cNvPr>
            <p:cNvSpPr txBox="1">
              <a:spLocks/>
            </p:cNvSpPr>
            <p:nvPr/>
          </p:nvSpPr>
          <p:spPr>
            <a:xfrm>
              <a:off x="314386" y="6505089"/>
              <a:ext cx="5288684" cy="144017"/>
            </a:xfrm>
            <a:prstGeom prst="rect">
              <a:avLst/>
            </a:prstGeom>
          </p:spPr>
          <p:txBody>
            <a:bodyPr lIns="122374" tIns="61187" rIns="122374" bIns="61187" anchor="ctr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100" b="1" i="0" kern="1200">
                  <a:solidFill>
                    <a:schemeClr val="bg2">
                      <a:lumMod val="10000"/>
                    </a:schemeClr>
                  </a:solidFill>
                  <a:latin typeface="Open Sans" charset="0"/>
                  <a:ea typeface="Open Sans" charset="0"/>
                  <a:cs typeface="Open Sans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s-ES" sz="1000" dirty="0">
                  <a:solidFill>
                    <a:srgbClr val="09ABA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PLAN DE DESARROLLO INDUSTRIAL E INTERNACIONALIZACIÓN 2021-2024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780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79F46603-F552-4326-B94A-0F3528C725C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54176" y="1133545"/>
            <a:ext cx="9142810" cy="336842"/>
          </a:xfrm>
        </p:spPr>
        <p:txBody>
          <a:bodyPr/>
          <a:lstStyle/>
          <a:p>
            <a:r>
              <a:rPr lang="es-E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Apoyo y </a:t>
            </a:r>
            <a:r>
              <a:rPr lang="es-ES" sz="18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coord</a:t>
            </a:r>
            <a:r>
              <a:rPr lang="es-ES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inación </a:t>
            </a:r>
            <a:r>
              <a:rPr lang="es-E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con otras áreas de Gobierno Vasco y Agentes públicos y privados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EFFD7D70-5579-459A-9F68-E13C418B36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4176" y="673017"/>
            <a:ext cx="9142810" cy="460528"/>
          </a:xfrm>
        </p:spPr>
        <p:txBody>
          <a:bodyPr/>
          <a:lstStyle/>
          <a:p>
            <a:r>
              <a:rPr lang="es-ES" sz="3200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GOBERNANZA</a:t>
            </a:r>
          </a:p>
        </p:txBody>
      </p:sp>
      <p:sp>
        <p:nvSpPr>
          <p:cNvPr id="14" name="Trapezoid 51">
            <a:extLst>
              <a:ext uri="{FF2B5EF4-FFF2-40B4-BE49-F238E27FC236}">
                <a16:creationId xmlns:a16="http://schemas.microsoft.com/office/drawing/2014/main" id="{364647FB-1212-4C27-B7DF-8F15BD0D6A62}"/>
              </a:ext>
            </a:extLst>
          </p:cNvPr>
          <p:cNvSpPr/>
          <p:nvPr/>
        </p:nvSpPr>
        <p:spPr>
          <a:xfrm>
            <a:off x="1632273" y="2197948"/>
            <a:ext cx="1293018" cy="281530"/>
          </a:xfrm>
          <a:prstGeom prst="trapezoid">
            <a:avLst>
              <a:gd name="adj" fmla="val 46991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rapezoid 50">
            <a:extLst>
              <a:ext uri="{FF2B5EF4-FFF2-40B4-BE49-F238E27FC236}">
                <a16:creationId xmlns:a16="http://schemas.microsoft.com/office/drawing/2014/main" id="{47650DBE-CFF6-49DE-B6E8-4945D08CF28A}"/>
              </a:ext>
            </a:extLst>
          </p:cNvPr>
          <p:cNvSpPr/>
          <p:nvPr/>
        </p:nvSpPr>
        <p:spPr>
          <a:xfrm>
            <a:off x="9195935" y="2197948"/>
            <a:ext cx="1293018" cy="281530"/>
          </a:xfrm>
          <a:prstGeom prst="trapezoid">
            <a:avLst>
              <a:gd name="adj" fmla="val 46991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rapezoid 26">
            <a:extLst>
              <a:ext uri="{FF2B5EF4-FFF2-40B4-BE49-F238E27FC236}">
                <a16:creationId xmlns:a16="http://schemas.microsoft.com/office/drawing/2014/main" id="{76494658-B9C7-453D-A9D8-9FD874F3AF58}"/>
              </a:ext>
            </a:extLst>
          </p:cNvPr>
          <p:cNvSpPr/>
          <p:nvPr/>
        </p:nvSpPr>
        <p:spPr>
          <a:xfrm>
            <a:off x="5225581" y="1781806"/>
            <a:ext cx="1644750" cy="358113"/>
          </a:xfrm>
          <a:prstGeom prst="trapezoid">
            <a:avLst>
              <a:gd name="adj" fmla="val 46991"/>
            </a:avLst>
          </a:prstGeom>
          <a:solidFill>
            <a:srgbClr val="068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EEFA2E4F-039D-412D-8AB0-93CA49AFE56E}"/>
              </a:ext>
            </a:extLst>
          </p:cNvPr>
          <p:cNvSpPr/>
          <p:nvPr/>
        </p:nvSpPr>
        <p:spPr>
          <a:xfrm>
            <a:off x="694606" y="2436073"/>
            <a:ext cx="10733591" cy="30456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43">
            <a:extLst>
              <a:ext uri="{FF2B5EF4-FFF2-40B4-BE49-F238E27FC236}">
                <a16:creationId xmlns:a16="http://schemas.microsoft.com/office/drawing/2014/main" id="{C5E71BB6-7E37-4C42-8C3E-B91AEA379DF7}"/>
              </a:ext>
            </a:extLst>
          </p:cNvPr>
          <p:cNvSpPr/>
          <p:nvPr/>
        </p:nvSpPr>
        <p:spPr>
          <a:xfrm>
            <a:off x="3862958" y="2128603"/>
            <a:ext cx="4320480" cy="3641166"/>
          </a:xfrm>
          <a:prstGeom prst="rect">
            <a:avLst/>
          </a:prstGeom>
          <a:solidFill>
            <a:srgbClr val="B3D7DB"/>
          </a:solidFill>
          <a:ln>
            <a:noFill/>
          </a:ln>
          <a:effectLst>
            <a:outerShdw blurRad="152400" sx="101000" sy="101000" algn="ctr" rotWithShape="0">
              <a:schemeClr val="bg1">
                <a:lumMod val="50000"/>
                <a:alpha val="2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TextBox 44">
            <a:extLst>
              <a:ext uri="{FF2B5EF4-FFF2-40B4-BE49-F238E27FC236}">
                <a16:creationId xmlns:a16="http://schemas.microsoft.com/office/drawing/2014/main" id="{E00A4D15-AEBE-4E60-B74F-4712A3E760E2}"/>
              </a:ext>
            </a:extLst>
          </p:cNvPr>
          <p:cNvSpPr txBox="1"/>
          <p:nvPr/>
        </p:nvSpPr>
        <p:spPr>
          <a:xfrm>
            <a:off x="1270670" y="3740872"/>
            <a:ext cx="2016224" cy="8023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sz="1200" dirty="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Diputación Foral de Araba.</a:t>
            </a:r>
          </a:p>
          <a:p>
            <a:pPr>
              <a:lnSpc>
                <a:spcPct val="150000"/>
              </a:lnSpc>
            </a:pPr>
            <a:r>
              <a:rPr lang="es-ES_tradnl" sz="1200" dirty="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Diputación Foral de </a:t>
            </a:r>
            <a:r>
              <a:rPr lang="es-ES_tradnl" sz="1200" dirty="0" err="1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Bizkaia</a:t>
            </a:r>
            <a:r>
              <a:rPr lang="es-ES_tradnl" sz="1200" dirty="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s-ES_tradnl" sz="1200" dirty="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Diputación Foral de </a:t>
            </a:r>
            <a:r>
              <a:rPr lang="es-ES_tradnl" sz="1200" dirty="0" err="1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Gipuzkoa</a:t>
            </a:r>
            <a:r>
              <a:rPr lang="es-ES_tradnl" sz="1200" dirty="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.</a:t>
            </a:r>
          </a:p>
        </p:txBody>
      </p:sp>
      <p:sp>
        <p:nvSpPr>
          <p:cNvPr id="20" name="TextBox 46">
            <a:extLst>
              <a:ext uri="{FF2B5EF4-FFF2-40B4-BE49-F238E27FC236}">
                <a16:creationId xmlns:a16="http://schemas.microsoft.com/office/drawing/2014/main" id="{8F4751A0-C743-4DF0-AD67-7E0132103603}"/>
              </a:ext>
            </a:extLst>
          </p:cNvPr>
          <p:cNvSpPr txBox="1"/>
          <p:nvPr/>
        </p:nvSpPr>
        <p:spPr>
          <a:xfrm>
            <a:off x="4284733" y="3280266"/>
            <a:ext cx="3526446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_tradnl" sz="1400" dirty="0">
                <a:solidFill>
                  <a:srgbClr val="068689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Impulsado y </a:t>
            </a:r>
            <a:r>
              <a:rPr lang="es-ES_tradnl" sz="1400" b="1" dirty="0">
                <a:solidFill>
                  <a:srgbClr val="068689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liderado por el Departamento de Desarrollo Económico, Sostenibilidad y Medio Ambiente </a:t>
            </a:r>
            <a:r>
              <a:rPr lang="es-ES_tradnl" sz="1400" dirty="0">
                <a:solidFill>
                  <a:srgbClr val="068689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(DDESMA) siendo gestionado por la </a:t>
            </a:r>
            <a:r>
              <a:rPr lang="es-ES_tradnl" sz="1400" b="1" dirty="0">
                <a:solidFill>
                  <a:srgbClr val="068689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Viceconsejería de Industria. </a:t>
            </a:r>
          </a:p>
          <a:p>
            <a:endParaRPr lang="es-ES_tradnl" sz="1400" dirty="0">
              <a:solidFill>
                <a:srgbClr val="068689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r>
              <a:rPr lang="es-ES_tradnl" sz="1400" dirty="0">
                <a:solidFill>
                  <a:srgbClr val="068689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En </a:t>
            </a:r>
            <a:r>
              <a:rPr lang="es-ES_tradnl" sz="1400" b="1" dirty="0">
                <a:solidFill>
                  <a:srgbClr val="068689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coordinación con otras Viceconsejerías del Departamento y otros Departamentos y Áreas del Gobierno Vasco.</a:t>
            </a:r>
          </a:p>
        </p:txBody>
      </p:sp>
      <p:sp>
        <p:nvSpPr>
          <p:cNvPr id="21" name="Rectangle: Top Corners Rounded 24">
            <a:extLst>
              <a:ext uri="{FF2B5EF4-FFF2-40B4-BE49-F238E27FC236}">
                <a16:creationId xmlns:a16="http://schemas.microsoft.com/office/drawing/2014/main" id="{599E0C86-D1AA-40E2-BA94-D4B8AEB8ABFF}"/>
              </a:ext>
            </a:extLst>
          </p:cNvPr>
          <p:cNvSpPr/>
          <p:nvPr/>
        </p:nvSpPr>
        <p:spPr>
          <a:xfrm>
            <a:off x="5393690" y="1781807"/>
            <a:ext cx="1308532" cy="1308532"/>
          </a:xfrm>
          <a:prstGeom prst="round2SameRect">
            <a:avLst>
              <a:gd name="adj1" fmla="val 0"/>
              <a:gd name="adj2" fmla="val 50000"/>
            </a:avLst>
          </a:prstGeom>
          <a:solidFill>
            <a:srgbClr val="09ABAE"/>
          </a:solidFill>
          <a:ln>
            <a:noFill/>
          </a:ln>
          <a:effectLst>
            <a:outerShdw blurRad="203200" dist="38100" dir="5400000" algn="t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Top Corners Rounded 47">
            <a:extLst>
              <a:ext uri="{FF2B5EF4-FFF2-40B4-BE49-F238E27FC236}">
                <a16:creationId xmlns:a16="http://schemas.microsoft.com/office/drawing/2014/main" id="{D39F6054-E51E-4601-9701-41E98446CE8A}"/>
              </a:ext>
            </a:extLst>
          </p:cNvPr>
          <p:cNvSpPr/>
          <p:nvPr/>
        </p:nvSpPr>
        <p:spPr>
          <a:xfrm>
            <a:off x="1764432" y="2197948"/>
            <a:ext cx="1028700" cy="1028700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203200" dist="38100" dir="5400000" algn="t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Top Corners Rounded 48">
            <a:extLst>
              <a:ext uri="{FF2B5EF4-FFF2-40B4-BE49-F238E27FC236}">
                <a16:creationId xmlns:a16="http://schemas.microsoft.com/office/drawing/2014/main" id="{06648CC7-82E8-4BF2-A221-5297AC06BAD4}"/>
              </a:ext>
            </a:extLst>
          </p:cNvPr>
          <p:cNvSpPr/>
          <p:nvPr/>
        </p:nvSpPr>
        <p:spPr>
          <a:xfrm>
            <a:off x="9328094" y="2197948"/>
            <a:ext cx="1028700" cy="1028700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203200" dist="38100" dir="5400000" algn="t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49">
            <a:extLst>
              <a:ext uri="{FF2B5EF4-FFF2-40B4-BE49-F238E27FC236}">
                <a16:creationId xmlns:a16="http://schemas.microsoft.com/office/drawing/2014/main" id="{0BCD1236-5AEB-4322-A1B6-FF09662131CF}"/>
              </a:ext>
            </a:extLst>
          </p:cNvPr>
          <p:cNvSpPr txBox="1"/>
          <p:nvPr/>
        </p:nvSpPr>
        <p:spPr>
          <a:xfrm>
            <a:off x="8543478" y="3249488"/>
            <a:ext cx="2597933" cy="17851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200" dirty="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Organizaciones Dinamizadoras Clúster.</a:t>
            </a:r>
          </a:p>
          <a:p>
            <a:endParaRPr lang="es-ES" sz="400" dirty="0">
              <a:solidFill>
                <a:schemeClr val="tx1"/>
              </a:solidFill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  <a:p>
            <a:r>
              <a:rPr lang="es-ES" sz="1200" dirty="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Observatorio Coyuntural de Industria.</a:t>
            </a:r>
          </a:p>
          <a:p>
            <a:endParaRPr lang="es-ES" sz="400" dirty="0">
              <a:solidFill>
                <a:schemeClr val="tx1"/>
              </a:solidFill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  <a:p>
            <a:r>
              <a:rPr lang="es-ES" sz="1200" dirty="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Foro de Competitividad de Euskadi.</a:t>
            </a:r>
          </a:p>
          <a:p>
            <a:endParaRPr lang="es-ES" sz="400" dirty="0">
              <a:solidFill>
                <a:schemeClr val="tx1"/>
              </a:solidFill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  <a:p>
            <a:r>
              <a:rPr lang="es-ES" sz="1200" dirty="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Grupos de personas expertas externas.</a:t>
            </a:r>
          </a:p>
          <a:p>
            <a:endParaRPr lang="es-ES" sz="400" dirty="0">
              <a:solidFill>
                <a:schemeClr val="tx1"/>
              </a:solidFill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  <a:p>
            <a:r>
              <a:rPr lang="es-ES" sz="1200" dirty="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Colegios Profesionales.</a:t>
            </a:r>
          </a:p>
          <a:p>
            <a:endParaRPr lang="es-ES" sz="400" dirty="0">
              <a:solidFill>
                <a:schemeClr val="tx1"/>
              </a:solidFill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  <a:p>
            <a:r>
              <a:rPr lang="es-ES" sz="1200" dirty="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Estructuras ad hoc de carácter temporal para abordar situaciones especiales, como las mesas sectoriales. </a:t>
            </a:r>
          </a:p>
        </p:txBody>
      </p:sp>
      <p:sp>
        <p:nvSpPr>
          <p:cNvPr id="25" name="Freeform 1671">
            <a:extLst>
              <a:ext uri="{FF2B5EF4-FFF2-40B4-BE49-F238E27FC236}">
                <a16:creationId xmlns:a16="http://schemas.microsoft.com/office/drawing/2014/main" id="{085E89B1-AE6F-4325-A791-6F5DAEF987B8}"/>
              </a:ext>
            </a:extLst>
          </p:cNvPr>
          <p:cNvSpPr>
            <a:spLocks noEditPoints="1"/>
          </p:cNvSpPr>
          <p:nvPr/>
        </p:nvSpPr>
        <p:spPr bwMode="auto">
          <a:xfrm>
            <a:off x="5773602" y="2246521"/>
            <a:ext cx="548708" cy="548708"/>
          </a:xfrm>
          <a:custGeom>
            <a:avLst/>
            <a:gdLst>
              <a:gd name="T0" fmla="*/ 279 w 719"/>
              <a:gd name="T1" fmla="*/ 477 h 719"/>
              <a:gd name="T2" fmla="*/ 197 w 719"/>
              <a:gd name="T3" fmla="*/ 387 h 719"/>
              <a:gd name="T4" fmla="*/ 217 w 719"/>
              <a:gd name="T5" fmla="*/ 382 h 719"/>
              <a:gd name="T6" fmla="*/ 515 w 719"/>
              <a:gd name="T7" fmla="*/ 243 h 719"/>
              <a:gd name="T8" fmla="*/ 519 w 719"/>
              <a:gd name="T9" fmla="*/ 263 h 719"/>
              <a:gd name="T10" fmla="*/ 709 w 719"/>
              <a:gd name="T11" fmla="*/ 323 h 719"/>
              <a:gd name="T12" fmla="*/ 687 w 719"/>
              <a:gd name="T13" fmla="*/ 289 h 719"/>
              <a:gd name="T14" fmla="*/ 696 w 719"/>
              <a:gd name="T15" fmla="*/ 243 h 719"/>
              <a:gd name="T16" fmla="*/ 675 w 719"/>
              <a:gd name="T17" fmla="*/ 199 h 719"/>
              <a:gd name="T18" fmla="*/ 631 w 719"/>
              <a:gd name="T19" fmla="*/ 179 h 719"/>
              <a:gd name="T20" fmla="*/ 630 w 719"/>
              <a:gd name="T21" fmla="*/ 131 h 719"/>
              <a:gd name="T22" fmla="*/ 603 w 719"/>
              <a:gd name="T23" fmla="*/ 98 h 719"/>
              <a:gd name="T24" fmla="*/ 569 w 719"/>
              <a:gd name="T25" fmla="*/ 87 h 719"/>
              <a:gd name="T26" fmla="*/ 536 w 719"/>
              <a:gd name="T27" fmla="*/ 70 h 719"/>
              <a:gd name="T28" fmla="*/ 507 w 719"/>
              <a:gd name="T29" fmla="*/ 34 h 719"/>
              <a:gd name="T30" fmla="*/ 458 w 719"/>
              <a:gd name="T31" fmla="*/ 25 h 719"/>
              <a:gd name="T32" fmla="*/ 418 w 719"/>
              <a:gd name="T33" fmla="*/ 31 h 719"/>
              <a:gd name="T34" fmla="*/ 380 w 719"/>
              <a:gd name="T35" fmla="*/ 4 h 719"/>
              <a:gd name="T36" fmla="*/ 331 w 719"/>
              <a:gd name="T37" fmla="*/ 7 h 719"/>
              <a:gd name="T38" fmla="*/ 296 w 719"/>
              <a:gd name="T39" fmla="*/ 39 h 719"/>
              <a:gd name="T40" fmla="*/ 251 w 719"/>
              <a:gd name="T41" fmla="*/ 24 h 719"/>
              <a:gd name="T42" fmla="*/ 205 w 719"/>
              <a:gd name="T43" fmla="*/ 39 h 719"/>
              <a:gd name="T44" fmla="*/ 180 w 719"/>
              <a:gd name="T45" fmla="*/ 79 h 719"/>
              <a:gd name="T46" fmla="*/ 142 w 719"/>
              <a:gd name="T47" fmla="*/ 88 h 719"/>
              <a:gd name="T48" fmla="*/ 111 w 719"/>
              <a:gd name="T49" fmla="*/ 102 h 719"/>
              <a:gd name="T50" fmla="*/ 86 w 719"/>
              <a:gd name="T51" fmla="*/ 141 h 719"/>
              <a:gd name="T52" fmla="*/ 78 w 719"/>
              <a:gd name="T53" fmla="*/ 180 h 719"/>
              <a:gd name="T54" fmla="*/ 37 w 719"/>
              <a:gd name="T55" fmla="*/ 207 h 719"/>
              <a:gd name="T56" fmla="*/ 22 w 719"/>
              <a:gd name="T57" fmla="*/ 252 h 719"/>
              <a:gd name="T58" fmla="*/ 38 w 719"/>
              <a:gd name="T59" fmla="*/ 296 h 719"/>
              <a:gd name="T60" fmla="*/ 6 w 719"/>
              <a:gd name="T61" fmla="*/ 332 h 719"/>
              <a:gd name="T62" fmla="*/ 3 w 719"/>
              <a:gd name="T63" fmla="*/ 380 h 719"/>
              <a:gd name="T64" fmla="*/ 31 w 719"/>
              <a:gd name="T65" fmla="*/ 420 h 719"/>
              <a:gd name="T66" fmla="*/ 23 w 719"/>
              <a:gd name="T67" fmla="*/ 460 h 719"/>
              <a:gd name="T68" fmla="*/ 32 w 719"/>
              <a:gd name="T69" fmla="*/ 507 h 719"/>
              <a:gd name="T70" fmla="*/ 68 w 719"/>
              <a:gd name="T71" fmla="*/ 538 h 719"/>
              <a:gd name="T72" fmla="*/ 85 w 719"/>
              <a:gd name="T73" fmla="*/ 571 h 719"/>
              <a:gd name="T74" fmla="*/ 106 w 719"/>
              <a:gd name="T75" fmla="*/ 615 h 719"/>
              <a:gd name="T76" fmla="*/ 135 w 719"/>
              <a:gd name="T77" fmla="*/ 633 h 719"/>
              <a:gd name="T78" fmla="*/ 177 w 719"/>
              <a:gd name="T79" fmla="*/ 633 h 719"/>
              <a:gd name="T80" fmla="*/ 197 w 719"/>
              <a:gd name="T81" fmla="*/ 676 h 719"/>
              <a:gd name="T82" fmla="*/ 242 w 719"/>
              <a:gd name="T83" fmla="*/ 698 h 719"/>
              <a:gd name="T84" fmla="*/ 288 w 719"/>
              <a:gd name="T85" fmla="*/ 687 h 719"/>
              <a:gd name="T86" fmla="*/ 322 w 719"/>
              <a:gd name="T87" fmla="*/ 709 h 719"/>
              <a:gd name="T88" fmla="*/ 370 w 719"/>
              <a:gd name="T89" fmla="*/ 719 h 719"/>
              <a:gd name="T90" fmla="*/ 412 w 719"/>
              <a:gd name="T91" fmla="*/ 697 h 719"/>
              <a:gd name="T92" fmla="*/ 449 w 719"/>
              <a:gd name="T93" fmla="*/ 695 h 719"/>
              <a:gd name="T94" fmla="*/ 497 w 719"/>
              <a:gd name="T95" fmla="*/ 693 h 719"/>
              <a:gd name="T96" fmla="*/ 533 w 719"/>
              <a:gd name="T97" fmla="*/ 661 h 719"/>
              <a:gd name="T98" fmla="*/ 563 w 719"/>
              <a:gd name="T99" fmla="*/ 635 h 719"/>
              <a:gd name="T100" fmla="*/ 597 w 719"/>
              <a:gd name="T101" fmla="*/ 628 h 719"/>
              <a:gd name="T102" fmla="*/ 626 w 719"/>
              <a:gd name="T103" fmla="*/ 599 h 719"/>
              <a:gd name="T104" fmla="*/ 634 w 719"/>
              <a:gd name="T105" fmla="*/ 551 h 719"/>
              <a:gd name="T106" fmla="*/ 668 w 719"/>
              <a:gd name="T107" fmla="*/ 528 h 719"/>
              <a:gd name="T108" fmla="*/ 694 w 719"/>
              <a:gd name="T109" fmla="*/ 488 h 719"/>
              <a:gd name="T110" fmla="*/ 691 w 719"/>
              <a:gd name="T111" fmla="*/ 441 h 719"/>
              <a:gd name="T112" fmla="*/ 703 w 719"/>
              <a:gd name="T113" fmla="*/ 406 h 719"/>
              <a:gd name="T114" fmla="*/ 719 w 719"/>
              <a:gd name="T115" fmla="*/ 360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19" h="719">
                <a:moveTo>
                  <a:pt x="519" y="263"/>
                </a:moveTo>
                <a:lnTo>
                  <a:pt x="292" y="475"/>
                </a:lnTo>
                <a:lnTo>
                  <a:pt x="288" y="477"/>
                </a:lnTo>
                <a:lnTo>
                  <a:pt x="285" y="479"/>
                </a:lnTo>
                <a:lnTo>
                  <a:pt x="279" y="477"/>
                </a:lnTo>
                <a:lnTo>
                  <a:pt x="276" y="475"/>
                </a:lnTo>
                <a:lnTo>
                  <a:pt x="200" y="400"/>
                </a:lnTo>
                <a:lnTo>
                  <a:pt x="197" y="396"/>
                </a:lnTo>
                <a:lnTo>
                  <a:pt x="196" y="391"/>
                </a:lnTo>
                <a:lnTo>
                  <a:pt x="197" y="387"/>
                </a:lnTo>
                <a:lnTo>
                  <a:pt x="200" y="382"/>
                </a:lnTo>
                <a:lnTo>
                  <a:pt x="204" y="380"/>
                </a:lnTo>
                <a:lnTo>
                  <a:pt x="208" y="379"/>
                </a:lnTo>
                <a:lnTo>
                  <a:pt x="213" y="380"/>
                </a:lnTo>
                <a:lnTo>
                  <a:pt x="217" y="382"/>
                </a:lnTo>
                <a:lnTo>
                  <a:pt x="285" y="450"/>
                </a:lnTo>
                <a:lnTo>
                  <a:pt x="502" y="247"/>
                </a:lnTo>
                <a:lnTo>
                  <a:pt x="507" y="243"/>
                </a:lnTo>
                <a:lnTo>
                  <a:pt x="511" y="243"/>
                </a:lnTo>
                <a:lnTo>
                  <a:pt x="515" y="243"/>
                </a:lnTo>
                <a:lnTo>
                  <a:pt x="520" y="247"/>
                </a:lnTo>
                <a:lnTo>
                  <a:pt x="522" y="251"/>
                </a:lnTo>
                <a:lnTo>
                  <a:pt x="523" y="255"/>
                </a:lnTo>
                <a:lnTo>
                  <a:pt x="522" y="260"/>
                </a:lnTo>
                <a:lnTo>
                  <a:pt x="519" y="263"/>
                </a:lnTo>
                <a:close/>
                <a:moveTo>
                  <a:pt x="719" y="360"/>
                </a:moveTo>
                <a:lnTo>
                  <a:pt x="719" y="350"/>
                </a:lnTo>
                <a:lnTo>
                  <a:pt x="716" y="341"/>
                </a:lnTo>
                <a:lnTo>
                  <a:pt x="713" y="332"/>
                </a:lnTo>
                <a:lnTo>
                  <a:pt x="709" y="323"/>
                </a:lnTo>
                <a:lnTo>
                  <a:pt x="703" y="315"/>
                </a:lnTo>
                <a:lnTo>
                  <a:pt x="696" y="308"/>
                </a:lnTo>
                <a:lnTo>
                  <a:pt x="689" y="302"/>
                </a:lnTo>
                <a:lnTo>
                  <a:pt x="681" y="296"/>
                </a:lnTo>
                <a:lnTo>
                  <a:pt x="687" y="289"/>
                </a:lnTo>
                <a:lnTo>
                  <a:pt x="691" y="280"/>
                </a:lnTo>
                <a:lnTo>
                  <a:pt x="694" y="271"/>
                </a:lnTo>
                <a:lnTo>
                  <a:pt x="696" y="262"/>
                </a:lnTo>
                <a:lnTo>
                  <a:pt x="696" y="252"/>
                </a:lnTo>
                <a:lnTo>
                  <a:pt x="696" y="243"/>
                </a:lnTo>
                <a:lnTo>
                  <a:pt x="694" y="233"/>
                </a:lnTo>
                <a:lnTo>
                  <a:pt x="692" y="223"/>
                </a:lnTo>
                <a:lnTo>
                  <a:pt x="688" y="215"/>
                </a:lnTo>
                <a:lnTo>
                  <a:pt x="682" y="207"/>
                </a:lnTo>
                <a:lnTo>
                  <a:pt x="675" y="199"/>
                </a:lnTo>
                <a:lnTo>
                  <a:pt x="668" y="193"/>
                </a:lnTo>
                <a:lnTo>
                  <a:pt x="660" y="188"/>
                </a:lnTo>
                <a:lnTo>
                  <a:pt x="651" y="184"/>
                </a:lnTo>
                <a:lnTo>
                  <a:pt x="641" y="180"/>
                </a:lnTo>
                <a:lnTo>
                  <a:pt x="631" y="179"/>
                </a:lnTo>
                <a:lnTo>
                  <a:pt x="634" y="169"/>
                </a:lnTo>
                <a:lnTo>
                  <a:pt x="635" y="161"/>
                </a:lnTo>
                <a:lnTo>
                  <a:pt x="635" y="151"/>
                </a:lnTo>
                <a:lnTo>
                  <a:pt x="632" y="141"/>
                </a:lnTo>
                <a:lnTo>
                  <a:pt x="630" y="131"/>
                </a:lnTo>
                <a:lnTo>
                  <a:pt x="626" y="122"/>
                </a:lnTo>
                <a:lnTo>
                  <a:pt x="620" y="114"/>
                </a:lnTo>
                <a:lnTo>
                  <a:pt x="614" y="106"/>
                </a:lnTo>
                <a:lnTo>
                  <a:pt x="608" y="102"/>
                </a:lnTo>
                <a:lnTo>
                  <a:pt x="603" y="98"/>
                </a:lnTo>
                <a:lnTo>
                  <a:pt x="597" y="94"/>
                </a:lnTo>
                <a:lnTo>
                  <a:pt x="590" y="91"/>
                </a:lnTo>
                <a:lnTo>
                  <a:pt x="584" y="89"/>
                </a:lnTo>
                <a:lnTo>
                  <a:pt x="577" y="88"/>
                </a:lnTo>
                <a:lnTo>
                  <a:pt x="569" y="87"/>
                </a:lnTo>
                <a:lnTo>
                  <a:pt x="563" y="85"/>
                </a:lnTo>
                <a:lnTo>
                  <a:pt x="552" y="87"/>
                </a:lnTo>
                <a:lnTo>
                  <a:pt x="542" y="89"/>
                </a:lnTo>
                <a:lnTo>
                  <a:pt x="540" y="79"/>
                </a:lnTo>
                <a:lnTo>
                  <a:pt x="536" y="70"/>
                </a:lnTo>
                <a:lnTo>
                  <a:pt x="533" y="61"/>
                </a:lnTo>
                <a:lnTo>
                  <a:pt x="528" y="53"/>
                </a:lnTo>
                <a:lnTo>
                  <a:pt x="522" y="46"/>
                </a:lnTo>
                <a:lnTo>
                  <a:pt x="514" y="39"/>
                </a:lnTo>
                <a:lnTo>
                  <a:pt x="507" y="34"/>
                </a:lnTo>
                <a:lnTo>
                  <a:pt x="497" y="28"/>
                </a:lnTo>
                <a:lnTo>
                  <a:pt x="488" y="26"/>
                </a:lnTo>
                <a:lnTo>
                  <a:pt x="478" y="24"/>
                </a:lnTo>
                <a:lnTo>
                  <a:pt x="468" y="24"/>
                </a:lnTo>
                <a:lnTo>
                  <a:pt x="458" y="25"/>
                </a:lnTo>
                <a:lnTo>
                  <a:pt x="449" y="27"/>
                </a:lnTo>
                <a:lnTo>
                  <a:pt x="440" y="29"/>
                </a:lnTo>
                <a:lnTo>
                  <a:pt x="431" y="34"/>
                </a:lnTo>
                <a:lnTo>
                  <a:pt x="424" y="39"/>
                </a:lnTo>
                <a:lnTo>
                  <a:pt x="418" y="31"/>
                </a:lnTo>
                <a:lnTo>
                  <a:pt x="412" y="24"/>
                </a:lnTo>
                <a:lnTo>
                  <a:pt x="405" y="17"/>
                </a:lnTo>
                <a:lnTo>
                  <a:pt x="397" y="11"/>
                </a:lnTo>
                <a:lnTo>
                  <a:pt x="388" y="7"/>
                </a:lnTo>
                <a:lnTo>
                  <a:pt x="380" y="4"/>
                </a:lnTo>
                <a:lnTo>
                  <a:pt x="370" y="2"/>
                </a:lnTo>
                <a:lnTo>
                  <a:pt x="360" y="0"/>
                </a:lnTo>
                <a:lnTo>
                  <a:pt x="350" y="2"/>
                </a:lnTo>
                <a:lnTo>
                  <a:pt x="340" y="4"/>
                </a:lnTo>
                <a:lnTo>
                  <a:pt x="331" y="7"/>
                </a:lnTo>
                <a:lnTo>
                  <a:pt x="322" y="11"/>
                </a:lnTo>
                <a:lnTo>
                  <a:pt x="314" y="17"/>
                </a:lnTo>
                <a:lnTo>
                  <a:pt x="307" y="24"/>
                </a:lnTo>
                <a:lnTo>
                  <a:pt x="301" y="31"/>
                </a:lnTo>
                <a:lnTo>
                  <a:pt x="296" y="39"/>
                </a:lnTo>
                <a:lnTo>
                  <a:pt x="288" y="34"/>
                </a:lnTo>
                <a:lnTo>
                  <a:pt x="279" y="29"/>
                </a:lnTo>
                <a:lnTo>
                  <a:pt x="270" y="27"/>
                </a:lnTo>
                <a:lnTo>
                  <a:pt x="260" y="25"/>
                </a:lnTo>
                <a:lnTo>
                  <a:pt x="251" y="24"/>
                </a:lnTo>
                <a:lnTo>
                  <a:pt x="242" y="24"/>
                </a:lnTo>
                <a:lnTo>
                  <a:pt x="232" y="26"/>
                </a:lnTo>
                <a:lnTo>
                  <a:pt x="222" y="28"/>
                </a:lnTo>
                <a:lnTo>
                  <a:pt x="213" y="34"/>
                </a:lnTo>
                <a:lnTo>
                  <a:pt x="205" y="39"/>
                </a:lnTo>
                <a:lnTo>
                  <a:pt x="197" y="46"/>
                </a:lnTo>
                <a:lnTo>
                  <a:pt x="192" y="52"/>
                </a:lnTo>
                <a:lnTo>
                  <a:pt x="186" y="61"/>
                </a:lnTo>
                <a:lnTo>
                  <a:pt x="182" y="69"/>
                </a:lnTo>
                <a:lnTo>
                  <a:pt x="180" y="79"/>
                </a:lnTo>
                <a:lnTo>
                  <a:pt x="177" y="89"/>
                </a:lnTo>
                <a:lnTo>
                  <a:pt x="168" y="87"/>
                </a:lnTo>
                <a:lnTo>
                  <a:pt x="156" y="85"/>
                </a:lnTo>
                <a:lnTo>
                  <a:pt x="149" y="87"/>
                </a:lnTo>
                <a:lnTo>
                  <a:pt x="142" y="88"/>
                </a:lnTo>
                <a:lnTo>
                  <a:pt x="135" y="89"/>
                </a:lnTo>
                <a:lnTo>
                  <a:pt x="129" y="91"/>
                </a:lnTo>
                <a:lnTo>
                  <a:pt x="122" y="94"/>
                </a:lnTo>
                <a:lnTo>
                  <a:pt x="117" y="98"/>
                </a:lnTo>
                <a:lnTo>
                  <a:pt x="111" y="102"/>
                </a:lnTo>
                <a:lnTo>
                  <a:pt x="106" y="106"/>
                </a:lnTo>
                <a:lnTo>
                  <a:pt x="99" y="114"/>
                </a:lnTo>
                <a:lnTo>
                  <a:pt x="94" y="122"/>
                </a:lnTo>
                <a:lnTo>
                  <a:pt x="89" y="131"/>
                </a:lnTo>
                <a:lnTo>
                  <a:pt x="86" y="141"/>
                </a:lnTo>
                <a:lnTo>
                  <a:pt x="85" y="151"/>
                </a:lnTo>
                <a:lnTo>
                  <a:pt x="85" y="161"/>
                </a:lnTo>
                <a:lnTo>
                  <a:pt x="85" y="169"/>
                </a:lnTo>
                <a:lnTo>
                  <a:pt x="87" y="179"/>
                </a:lnTo>
                <a:lnTo>
                  <a:pt x="78" y="180"/>
                </a:lnTo>
                <a:lnTo>
                  <a:pt x="68" y="184"/>
                </a:lnTo>
                <a:lnTo>
                  <a:pt x="59" y="188"/>
                </a:lnTo>
                <a:lnTo>
                  <a:pt x="52" y="193"/>
                </a:lnTo>
                <a:lnTo>
                  <a:pt x="44" y="199"/>
                </a:lnTo>
                <a:lnTo>
                  <a:pt x="37" y="207"/>
                </a:lnTo>
                <a:lnTo>
                  <a:pt x="32" y="215"/>
                </a:lnTo>
                <a:lnTo>
                  <a:pt x="27" y="223"/>
                </a:lnTo>
                <a:lnTo>
                  <a:pt x="24" y="233"/>
                </a:lnTo>
                <a:lnTo>
                  <a:pt x="23" y="243"/>
                </a:lnTo>
                <a:lnTo>
                  <a:pt x="22" y="252"/>
                </a:lnTo>
                <a:lnTo>
                  <a:pt x="23" y="262"/>
                </a:lnTo>
                <a:lnTo>
                  <a:pt x="25" y="271"/>
                </a:lnTo>
                <a:lnTo>
                  <a:pt x="28" y="280"/>
                </a:lnTo>
                <a:lnTo>
                  <a:pt x="33" y="289"/>
                </a:lnTo>
                <a:lnTo>
                  <a:pt x="38" y="296"/>
                </a:lnTo>
                <a:lnTo>
                  <a:pt x="31" y="302"/>
                </a:lnTo>
                <a:lnTo>
                  <a:pt x="23" y="308"/>
                </a:lnTo>
                <a:lnTo>
                  <a:pt x="16" y="315"/>
                </a:lnTo>
                <a:lnTo>
                  <a:pt x="11" y="323"/>
                </a:lnTo>
                <a:lnTo>
                  <a:pt x="6" y="332"/>
                </a:lnTo>
                <a:lnTo>
                  <a:pt x="3" y="341"/>
                </a:lnTo>
                <a:lnTo>
                  <a:pt x="1" y="350"/>
                </a:lnTo>
                <a:lnTo>
                  <a:pt x="0" y="360"/>
                </a:lnTo>
                <a:lnTo>
                  <a:pt x="1" y="370"/>
                </a:lnTo>
                <a:lnTo>
                  <a:pt x="3" y="380"/>
                </a:lnTo>
                <a:lnTo>
                  <a:pt x="6" y="389"/>
                </a:lnTo>
                <a:lnTo>
                  <a:pt x="11" y="398"/>
                </a:lnTo>
                <a:lnTo>
                  <a:pt x="16" y="406"/>
                </a:lnTo>
                <a:lnTo>
                  <a:pt x="23" y="413"/>
                </a:lnTo>
                <a:lnTo>
                  <a:pt x="31" y="420"/>
                </a:lnTo>
                <a:lnTo>
                  <a:pt x="38" y="424"/>
                </a:lnTo>
                <a:lnTo>
                  <a:pt x="33" y="433"/>
                </a:lnTo>
                <a:lnTo>
                  <a:pt x="28" y="441"/>
                </a:lnTo>
                <a:lnTo>
                  <a:pt x="25" y="450"/>
                </a:lnTo>
                <a:lnTo>
                  <a:pt x="23" y="460"/>
                </a:lnTo>
                <a:lnTo>
                  <a:pt x="22" y="470"/>
                </a:lnTo>
                <a:lnTo>
                  <a:pt x="23" y="479"/>
                </a:lnTo>
                <a:lnTo>
                  <a:pt x="24" y="488"/>
                </a:lnTo>
                <a:lnTo>
                  <a:pt x="27" y="498"/>
                </a:lnTo>
                <a:lnTo>
                  <a:pt x="32" y="507"/>
                </a:lnTo>
                <a:lnTo>
                  <a:pt x="37" y="515"/>
                </a:lnTo>
                <a:lnTo>
                  <a:pt x="44" y="523"/>
                </a:lnTo>
                <a:lnTo>
                  <a:pt x="52" y="528"/>
                </a:lnTo>
                <a:lnTo>
                  <a:pt x="59" y="534"/>
                </a:lnTo>
                <a:lnTo>
                  <a:pt x="68" y="538"/>
                </a:lnTo>
                <a:lnTo>
                  <a:pt x="78" y="540"/>
                </a:lnTo>
                <a:lnTo>
                  <a:pt x="87" y="543"/>
                </a:lnTo>
                <a:lnTo>
                  <a:pt x="85" y="551"/>
                </a:lnTo>
                <a:lnTo>
                  <a:pt x="85" y="561"/>
                </a:lnTo>
                <a:lnTo>
                  <a:pt x="85" y="571"/>
                </a:lnTo>
                <a:lnTo>
                  <a:pt x="86" y="580"/>
                </a:lnTo>
                <a:lnTo>
                  <a:pt x="89" y="590"/>
                </a:lnTo>
                <a:lnTo>
                  <a:pt x="94" y="599"/>
                </a:lnTo>
                <a:lnTo>
                  <a:pt x="99" y="608"/>
                </a:lnTo>
                <a:lnTo>
                  <a:pt x="106" y="615"/>
                </a:lnTo>
                <a:lnTo>
                  <a:pt x="111" y="620"/>
                </a:lnTo>
                <a:lnTo>
                  <a:pt x="117" y="624"/>
                </a:lnTo>
                <a:lnTo>
                  <a:pt x="122" y="628"/>
                </a:lnTo>
                <a:lnTo>
                  <a:pt x="129" y="631"/>
                </a:lnTo>
                <a:lnTo>
                  <a:pt x="135" y="633"/>
                </a:lnTo>
                <a:lnTo>
                  <a:pt x="142" y="634"/>
                </a:lnTo>
                <a:lnTo>
                  <a:pt x="149" y="635"/>
                </a:lnTo>
                <a:lnTo>
                  <a:pt x="156" y="635"/>
                </a:lnTo>
                <a:lnTo>
                  <a:pt x="168" y="635"/>
                </a:lnTo>
                <a:lnTo>
                  <a:pt x="177" y="633"/>
                </a:lnTo>
                <a:lnTo>
                  <a:pt x="180" y="643"/>
                </a:lnTo>
                <a:lnTo>
                  <a:pt x="182" y="652"/>
                </a:lnTo>
                <a:lnTo>
                  <a:pt x="186" y="661"/>
                </a:lnTo>
                <a:lnTo>
                  <a:pt x="192" y="668"/>
                </a:lnTo>
                <a:lnTo>
                  <a:pt x="197" y="676"/>
                </a:lnTo>
                <a:lnTo>
                  <a:pt x="205" y="683"/>
                </a:lnTo>
                <a:lnTo>
                  <a:pt x="213" y="688"/>
                </a:lnTo>
                <a:lnTo>
                  <a:pt x="222" y="693"/>
                </a:lnTo>
                <a:lnTo>
                  <a:pt x="232" y="696"/>
                </a:lnTo>
                <a:lnTo>
                  <a:pt x="242" y="698"/>
                </a:lnTo>
                <a:lnTo>
                  <a:pt x="251" y="698"/>
                </a:lnTo>
                <a:lnTo>
                  <a:pt x="260" y="697"/>
                </a:lnTo>
                <a:lnTo>
                  <a:pt x="270" y="695"/>
                </a:lnTo>
                <a:lnTo>
                  <a:pt x="279" y="692"/>
                </a:lnTo>
                <a:lnTo>
                  <a:pt x="288" y="687"/>
                </a:lnTo>
                <a:lnTo>
                  <a:pt x="296" y="682"/>
                </a:lnTo>
                <a:lnTo>
                  <a:pt x="301" y="689"/>
                </a:lnTo>
                <a:lnTo>
                  <a:pt x="307" y="697"/>
                </a:lnTo>
                <a:lnTo>
                  <a:pt x="314" y="704"/>
                </a:lnTo>
                <a:lnTo>
                  <a:pt x="322" y="709"/>
                </a:lnTo>
                <a:lnTo>
                  <a:pt x="331" y="714"/>
                </a:lnTo>
                <a:lnTo>
                  <a:pt x="340" y="717"/>
                </a:lnTo>
                <a:lnTo>
                  <a:pt x="350" y="719"/>
                </a:lnTo>
                <a:lnTo>
                  <a:pt x="360" y="719"/>
                </a:lnTo>
                <a:lnTo>
                  <a:pt x="370" y="719"/>
                </a:lnTo>
                <a:lnTo>
                  <a:pt x="380" y="717"/>
                </a:lnTo>
                <a:lnTo>
                  <a:pt x="388" y="714"/>
                </a:lnTo>
                <a:lnTo>
                  <a:pt x="397" y="709"/>
                </a:lnTo>
                <a:lnTo>
                  <a:pt x="405" y="704"/>
                </a:lnTo>
                <a:lnTo>
                  <a:pt x="412" y="697"/>
                </a:lnTo>
                <a:lnTo>
                  <a:pt x="418" y="689"/>
                </a:lnTo>
                <a:lnTo>
                  <a:pt x="424" y="682"/>
                </a:lnTo>
                <a:lnTo>
                  <a:pt x="431" y="687"/>
                </a:lnTo>
                <a:lnTo>
                  <a:pt x="440" y="692"/>
                </a:lnTo>
                <a:lnTo>
                  <a:pt x="449" y="695"/>
                </a:lnTo>
                <a:lnTo>
                  <a:pt x="458" y="697"/>
                </a:lnTo>
                <a:lnTo>
                  <a:pt x="468" y="698"/>
                </a:lnTo>
                <a:lnTo>
                  <a:pt x="478" y="698"/>
                </a:lnTo>
                <a:lnTo>
                  <a:pt x="488" y="696"/>
                </a:lnTo>
                <a:lnTo>
                  <a:pt x="497" y="693"/>
                </a:lnTo>
                <a:lnTo>
                  <a:pt x="507" y="688"/>
                </a:lnTo>
                <a:lnTo>
                  <a:pt x="514" y="683"/>
                </a:lnTo>
                <a:lnTo>
                  <a:pt x="522" y="676"/>
                </a:lnTo>
                <a:lnTo>
                  <a:pt x="528" y="668"/>
                </a:lnTo>
                <a:lnTo>
                  <a:pt x="533" y="661"/>
                </a:lnTo>
                <a:lnTo>
                  <a:pt x="536" y="652"/>
                </a:lnTo>
                <a:lnTo>
                  <a:pt x="540" y="643"/>
                </a:lnTo>
                <a:lnTo>
                  <a:pt x="541" y="633"/>
                </a:lnTo>
                <a:lnTo>
                  <a:pt x="552" y="635"/>
                </a:lnTo>
                <a:lnTo>
                  <a:pt x="563" y="635"/>
                </a:lnTo>
                <a:lnTo>
                  <a:pt x="569" y="635"/>
                </a:lnTo>
                <a:lnTo>
                  <a:pt x="577" y="634"/>
                </a:lnTo>
                <a:lnTo>
                  <a:pt x="584" y="633"/>
                </a:lnTo>
                <a:lnTo>
                  <a:pt x="590" y="631"/>
                </a:lnTo>
                <a:lnTo>
                  <a:pt x="597" y="628"/>
                </a:lnTo>
                <a:lnTo>
                  <a:pt x="603" y="624"/>
                </a:lnTo>
                <a:lnTo>
                  <a:pt x="608" y="620"/>
                </a:lnTo>
                <a:lnTo>
                  <a:pt x="614" y="615"/>
                </a:lnTo>
                <a:lnTo>
                  <a:pt x="620" y="608"/>
                </a:lnTo>
                <a:lnTo>
                  <a:pt x="626" y="599"/>
                </a:lnTo>
                <a:lnTo>
                  <a:pt x="630" y="590"/>
                </a:lnTo>
                <a:lnTo>
                  <a:pt x="632" y="580"/>
                </a:lnTo>
                <a:lnTo>
                  <a:pt x="635" y="571"/>
                </a:lnTo>
                <a:lnTo>
                  <a:pt x="635" y="561"/>
                </a:lnTo>
                <a:lnTo>
                  <a:pt x="634" y="551"/>
                </a:lnTo>
                <a:lnTo>
                  <a:pt x="631" y="543"/>
                </a:lnTo>
                <a:lnTo>
                  <a:pt x="641" y="540"/>
                </a:lnTo>
                <a:lnTo>
                  <a:pt x="651" y="538"/>
                </a:lnTo>
                <a:lnTo>
                  <a:pt x="660" y="534"/>
                </a:lnTo>
                <a:lnTo>
                  <a:pt x="668" y="528"/>
                </a:lnTo>
                <a:lnTo>
                  <a:pt x="675" y="523"/>
                </a:lnTo>
                <a:lnTo>
                  <a:pt x="682" y="515"/>
                </a:lnTo>
                <a:lnTo>
                  <a:pt x="688" y="507"/>
                </a:lnTo>
                <a:lnTo>
                  <a:pt x="692" y="498"/>
                </a:lnTo>
                <a:lnTo>
                  <a:pt x="694" y="488"/>
                </a:lnTo>
                <a:lnTo>
                  <a:pt x="696" y="479"/>
                </a:lnTo>
                <a:lnTo>
                  <a:pt x="698" y="470"/>
                </a:lnTo>
                <a:lnTo>
                  <a:pt x="696" y="460"/>
                </a:lnTo>
                <a:lnTo>
                  <a:pt x="694" y="450"/>
                </a:lnTo>
                <a:lnTo>
                  <a:pt x="691" y="441"/>
                </a:lnTo>
                <a:lnTo>
                  <a:pt x="687" y="433"/>
                </a:lnTo>
                <a:lnTo>
                  <a:pt x="681" y="424"/>
                </a:lnTo>
                <a:lnTo>
                  <a:pt x="689" y="420"/>
                </a:lnTo>
                <a:lnTo>
                  <a:pt x="696" y="413"/>
                </a:lnTo>
                <a:lnTo>
                  <a:pt x="703" y="406"/>
                </a:lnTo>
                <a:lnTo>
                  <a:pt x="709" y="398"/>
                </a:lnTo>
                <a:lnTo>
                  <a:pt x="713" y="389"/>
                </a:lnTo>
                <a:lnTo>
                  <a:pt x="716" y="380"/>
                </a:lnTo>
                <a:lnTo>
                  <a:pt x="719" y="370"/>
                </a:lnTo>
                <a:lnTo>
                  <a:pt x="719" y="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671">
            <a:extLst>
              <a:ext uri="{FF2B5EF4-FFF2-40B4-BE49-F238E27FC236}">
                <a16:creationId xmlns:a16="http://schemas.microsoft.com/office/drawing/2014/main" id="{7889FD47-2B48-4222-9740-5FE85FD349C4}"/>
              </a:ext>
            </a:extLst>
          </p:cNvPr>
          <p:cNvSpPr>
            <a:spLocks noEditPoints="1"/>
          </p:cNvSpPr>
          <p:nvPr/>
        </p:nvSpPr>
        <p:spPr bwMode="auto">
          <a:xfrm>
            <a:off x="9626761" y="2609944"/>
            <a:ext cx="431366" cy="431366"/>
          </a:xfrm>
          <a:custGeom>
            <a:avLst/>
            <a:gdLst>
              <a:gd name="T0" fmla="*/ 279 w 719"/>
              <a:gd name="T1" fmla="*/ 477 h 719"/>
              <a:gd name="T2" fmla="*/ 197 w 719"/>
              <a:gd name="T3" fmla="*/ 387 h 719"/>
              <a:gd name="T4" fmla="*/ 217 w 719"/>
              <a:gd name="T5" fmla="*/ 382 h 719"/>
              <a:gd name="T6" fmla="*/ 515 w 719"/>
              <a:gd name="T7" fmla="*/ 243 h 719"/>
              <a:gd name="T8" fmla="*/ 519 w 719"/>
              <a:gd name="T9" fmla="*/ 263 h 719"/>
              <a:gd name="T10" fmla="*/ 709 w 719"/>
              <a:gd name="T11" fmla="*/ 323 h 719"/>
              <a:gd name="T12" fmla="*/ 687 w 719"/>
              <a:gd name="T13" fmla="*/ 289 h 719"/>
              <a:gd name="T14" fmla="*/ 696 w 719"/>
              <a:gd name="T15" fmla="*/ 243 h 719"/>
              <a:gd name="T16" fmla="*/ 675 w 719"/>
              <a:gd name="T17" fmla="*/ 199 h 719"/>
              <a:gd name="T18" fmla="*/ 631 w 719"/>
              <a:gd name="T19" fmla="*/ 179 h 719"/>
              <a:gd name="T20" fmla="*/ 630 w 719"/>
              <a:gd name="T21" fmla="*/ 131 h 719"/>
              <a:gd name="T22" fmla="*/ 603 w 719"/>
              <a:gd name="T23" fmla="*/ 98 h 719"/>
              <a:gd name="T24" fmla="*/ 569 w 719"/>
              <a:gd name="T25" fmla="*/ 87 h 719"/>
              <a:gd name="T26" fmla="*/ 536 w 719"/>
              <a:gd name="T27" fmla="*/ 70 h 719"/>
              <a:gd name="T28" fmla="*/ 507 w 719"/>
              <a:gd name="T29" fmla="*/ 34 h 719"/>
              <a:gd name="T30" fmla="*/ 458 w 719"/>
              <a:gd name="T31" fmla="*/ 25 h 719"/>
              <a:gd name="T32" fmla="*/ 418 w 719"/>
              <a:gd name="T33" fmla="*/ 31 h 719"/>
              <a:gd name="T34" fmla="*/ 380 w 719"/>
              <a:gd name="T35" fmla="*/ 4 h 719"/>
              <a:gd name="T36" fmla="*/ 331 w 719"/>
              <a:gd name="T37" fmla="*/ 7 h 719"/>
              <a:gd name="T38" fmla="*/ 296 w 719"/>
              <a:gd name="T39" fmla="*/ 39 h 719"/>
              <a:gd name="T40" fmla="*/ 251 w 719"/>
              <a:gd name="T41" fmla="*/ 24 h 719"/>
              <a:gd name="T42" fmla="*/ 205 w 719"/>
              <a:gd name="T43" fmla="*/ 39 h 719"/>
              <a:gd name="T44" fmla="*/ 180 w 719"/>
              <a:gd name="T45" fmla="*/ 79 h 719"/>
              <a:gd name="T46" fmla="*/ 142 w 719"/>
              <a:gd name="T47" fmla="*/ 88 h 719"/>
              <a:gd name="T48" fmla="*/ 111 w 719"/>
              <a:gd name="T49" fmla="*/ 102 h 719"/>
              <a:gd name="T50" fmla="*/ 86 w 719"/>
              <a:gd name="T51" fmla="*/ 141 h 719"/>
              <a:gd name="T52" fmla="*/ 78 w 719"/>
              <a:gd name="T53" fmla="*/ 180 h 719"/>
              <a:gd name="T54" fmla="*/ 37 w 719"/>
              <a:gd name="T55" fmla="*/ 207 h 719"/>
              <a:gd name="T56" fmla="*/ 22 w 719"/>
              <a:gd name="T57" fmla="*/ 252 h 719"/>
              <a:gd name="T58" fmla="*/ 38 w 719"/>
              <a:gd name="T59" fmla="*/ 296 h 719"/>
              <a:gd name="T60" fmla="*/ 6 w 719"/>
              <a:gd name="T61" fmla="*/ 332 h 719"/>
              <a:gd name="T62" fmla="*/ 3 w 719"/>
              <a:gd name="T63" fmla="*/ 380 h 719"/>
              <a:gd name="T64" fmla="*/ 31 w 719"/>
              <a:gd name="T65" fmla="*/ 420 h 719"/>
              <a:gd name="T66" fmla="*/ 23 w 719"/>
              <a:gd name="T67" fmla="*/ 460 h 719"/>
              <a:gd name="T68" fmla="*/ 32 w 719"/>
              <a:gd name="T69" fmla="*/ 507 h 719"/>
              <a:gd name="T70" fmla="*/ 68 w 719"/>
              <a:gd name="T71" fmla="*/ 538 h 719"/>
              <a:gd name="T72" fmla="*/ 85 w 719"/>
              <a:gd name="T73" fmla="*/ 571 h 719"/>
              <a:gd name="T74" fmla="*/ 106 w 719"/>
              <a:gd name="T75" fmla="*/ 615 h 719"/>
              <a:gd name="T76" fmla="*/ 135 w 719"/>
              <a:gd name="T77" fmla="*/ 633 h 719"/>
              <a:gd name="T78" fmla="*/ 177 w 719"/>
              <a:gd name="T79" fmla="*/ 633 h 719"/>
              <a:gd name="T80" fmla="*/ 197 w 719"/>
              <a:gd name="T81" fmla="*/ 676 h 719"/>
              <a:gd name="T82" fmla="*/ 242 w 719"/>
              <a:gd name="T83" fmla="*/ 698 h 719"/>
              <a:gd name="T84" fmla="*/ 288 w 719"/>
              <a:gd name="T85" fmla="*/ 687 h 719"/>
              <a:gd name="T86" fmla="*/ 322 w 719"/>
              <a:gd name="T87" fmla="*/ 709 h 719"/>
              <a:gd name="T88" fmla="*/ 370 w 719"/>
              <a:gd name="T89" fmla="*/ 719 h 719"/>
              <a:gd name="T90" fmla="*/ 412 w 719"/>
              <a:gd name="T91" fmla="*/ 697 h 719"/>
              <a:gd name="T92" fmla="*/ 449 w 719"/>
              <a:gd name="T93" fmla="*/ 695 h 719"/>
              <a:gd name="T94" fmla="*/ 497 w 719"/>
              <a:gd name="T95" fmla="*/ 693 h 719"/>
              <a:gd name="T96" fmla="*/ 533 w 719"/>
              <a:gd name="T97" fmla="*/ 661 h 719"/>
              <a:gd name="T98" fmla="*/ 563 w 719"/>
              <a:gd name="T99" fmla="*/ 635 h 719"/>
              <a:gd name="T100" fmla="*/ 597 w 719"/>
              <a:gd name="T101" fmla="*/ 628 h 719"/>
              <a:gd name="T102" fmla="*/ 626 w 719"/>
              <a:gd name="T103" fmla="*/ 599 h 719"/>
              <a:gd name="T104" fmla="*/ 634 w 719"/>
              <a:gd name="T105" fmla="*/ 551 h 719"/>
              <a:gd name="T106" fmla="*/ 668 w 719"/>
              <a:gd name="T107" fmla="*/ 528 h 719"/>
              <a:gd name="T108" fmla="*/ 694 w 719"/>
              <a:gd name="T109" fmla="*/ 488 h 719"/>
              <a:gd name="T110" fmla="*/ 691 w 719"/>
              <a:gd name="T111" fmla="*/ 441 h 719"/>
              <a:gd name="T112" fmla="*/ 703 w 719"/>
              <a:gd name="T113" fmla="*/ 406 h 719"/>
              <a:gd name="T114" fmla="*/ 719 w 719"/>
              <a:gd name="T115" fmla="*/ 360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19" h="719">
                <a:moveTo>
                  <a:pt x="519" y="263"/>
                </a:moveTo>
                <a:lnTo>
                  <a:pt x="292" y="475"/>
                </a:lnTo>
                <a:lnTo>
                  <a:pt x="288" y="477"/>
                </a:lnTo>
                <a:lnTo>
                  <a:pt x="285" y="479"/>
                </a:lnTo>
                <a:lnTo>
                  <a:pt x="279" y="477"/>
                </a:lnTo>
                <a:lnTo>
                  <a:pt x="276" y="475"/>
                </a:lnTo>
                <a:lnTo>
                  <a:pt x="200" y="400"/>
                </a:lnTo>
                <a:lnTo>
                  <a:pt x="197" y="396"/>
                </a:lnTo>
                <a:lnTo>
                  <a:pt x="196" y="391"/>
                </a:lnTo>
                <a:lnTo>
                  <a:pt x="197" y="387"/>
                </a:lnTo>
                <a:lnTo>
                  <a:pt x="200" y="382"/>
                </a:lnTo>
                <a:lnTo>
                  <a:pt x="204" y="380"/>
                </a:lnTo>
                <a:lnTo>
                  <a:pt x="208" y="379"/>
                </a:lnTo>
                <a:lnTo>
                  <a:pt x="213" y="380"/>
                </a:lnTo>
                <a:lnTo>
                  <a:pt x="217" y="382"/>
                </a:lnTo>
                <a:lnTo>
                  <a:pt x="285" y="450"/>
                </a:lnTo>
                <a:lnTo>
                  <a:pt x="502" y="247"/>
                </a:lnTo>
                <a:lnTo>
                  <a:pt x="507" y="243"/>
                </a:lnTo>
                <a:lnTo>
                  <a:pt x="511" y="243"/>
                </a:lnTo>
                <a:lnTo>
                  <a:pt x="515" y="243"/>
                </a:lnTo>
                <a:lnTo>
                  <a:pt x="520" y="247"/>
                </a:lnTo>
                <a:lnTo>
                  <a:pt x="522" y="251"/>
                </a:lnTo>
                <a:lnTo>
                  <a:pt x="523" y="255"/>
                </a:lnTo>
                <a:lnTo>
                  <a:pt x="522" y="260"/>
                </a:lnTo>
                <a:lnTo>
                  <a:pt x="519" y="263"/>
                </a:lnTo>
                <a:close/>
                <a:moveTo>
                  <a:pt x="719" y="360"/>
                </a:moveTo>
                <a:lnTo>
                  <a:pt x="719" y="350"/>
                </a:lnTo>
                <a:lnTo>
                  <a:pt x="716" y="341"/>
                </a:lnTo>
                <a:lnTo>
                  <a:pt x="713" y="332"/>
                </a:lnTo>
                <a:lnTo>
                  <a:pt x="709" y="323"/>
                </a:lnTo>
                <a:lnTo>
                  <a:pt x="703" y="315"/>
                </a:lnTo>
                <a:lnTo>
                  <a:pt x="696" y="308"/>
                </a:lnTo>
                <a:lnTo>
                  <a:pt x="689" y="302"/>
                </a:lnTo>
                <a:lnTo>
                  <a:pt x="681" y="296"/>
                </a:lnTo>
                <a:lnTo>
                  <a:pt x="687" y="289"/>
                </a:lnTo>
                <a:lnTo>
                  <a:pt x="691" y="280"/>
                </a:lnTo>
                <a:lnTo>
                  <a:pt x="694" y="271"/>
                </a:lnTo>
                <a:lnTo>
                  <a:pt x="696" y="262"/>
                </a:lnTo>
                <a:lnTo>
                  <a:pt x="696" y="252"/>
                </a:lnTo>
                <a:lnTo>
                  <a:pt x="696" y="243"/>
                </a:lnTo>
                <a:lnTo>
                  <a:pt x="694" y="233"/>
                </a:lnTo>
                <a:lnTo>
                  <a:pt x="692" y="223"/>
                </a:lnTo>
                <a:lnTo>
                  <a:pt x="688" y="215"/>
                </a:lnTo>
                <a:lnTo>
                  <a:pt x="682" y="207"/>
                </a:lnTo>
                <a:lnTo>
                  <a:pt x="675" y="199"/>
                </a:lnTo>
                <a:lnTo>
                  <a:pt x="668" y="193"/>
                </a:lnTo>
                <a:lnTo>
                  <a:pt x="660" y="188"/>
                </a:lnTo>
                <a:lnTo>
                  <a:pt x="651" y="184"/>
                </a:lnTo>
                <a:lnTo>
                  <a:pt x="641" y="180"/>
                </a:lnTo>
                <a:lnTo>
                  <a:pt x="631" y="179"/>
                </a:lnTo>
                <a:lnTo>
                  <a:pt x="634" y="169"/>
                </a:lnTo>
                <a:lnTo>
                  <a:pt x="635" y="161"/>
                </a:lnTo>
                <a:lnTo>
                  <a:pt x="635" y="151"/>
                </a:lnTo>
                <a:lnTo>
                  <a:pt x="632" y="141"/>
                </a:lnTo>
                <a:lnTo>
                  <a:pt x="630" y="131"/>
                </a:lnTo>
                <a:lnTo>
                  <a:pt x="626" y="122"/>
                </a:lnTo>
                <a:lnTo>
                  <a:pt x="620" y="114"/>
                </a:lnTo>
                <a:lnTo>
                  <a:pt x="614" y="106"/>
                </a:lnTo>
                <a:lnTo>
                  <a:pt x="608" y="102"/>
                </a:lnTo>
                <a:lnTo>
                  <a:pt x="603" y="98"/>
                </a:lnTo>
                <a:lnTo>
                  <a:pt x="597" y="94"/>
                </a:lnTo>
                <a:lnTo>
                  <a:pt x="590" y="91"/>
                </a:lnTo>
                <a:lnTo>
                  <a:pt x="584" y="89"/>
                </a:lnTo>
                <a:lnTo>
                  <a:pt x="577" y="88"/>
                </a:lnTo>
                <a:lnTo>
                  <a:pt x="569" y="87"/>
                </a:lnTo>
                <a:lnTo>
                  <a:pt x="563" y="85"/>
                </a:lnTo>
                <a:lnTo>
                  <a:pt x="552" y="87"/>
                </a:lnTo>
                <a:lnTo>
                  <a:pt x="542" y="89"/>
                </a:lnTo>
                <a:lnTo>
                  <a:pt x="540" y="79"/>
                </a:lnTo>
                <a:lnTo>
                  <a:pt x="536" y="70"/>
                </a:lnTo>
                <a:lnTo>
                  <a:pt x="533" y="61"/>
                </a:lnTo>
                <a:lnTo>
                  <a:pt x="528" y="53"/>
                </a:lnTo>
                <a:lnTo>
                  <a:pt x="522" y="46"/>
                </a:lnTo>
                <a:lnTo>
                  <a:pt x="514" y="39"/>
                </a:lnTo>
                <a:lnTo>
                  <a:pt x="507" y="34"/>
                </a:lnTo>
                <a:lnTo>
                  <a:pt x="497" y="28"/>
                </a:lnTo>
                <a:lnTo>
                  <a:pt x="488" y="26"/>
                </a:lnTo>
                <a:lnTo>
                  <a:pt x="478" y="24"/>
                </a:lnTo>
                <a:lnTo>
                  <a:pt x="468" y="24"/>
                </a:lnTo>
                <a:lnTo>
                  <a:pt x="458" y="25"/>
                </a:lnTo>
                <a:lnTo>
                  <a:pt x="449" y="27"/>
                </a:lnTo>
                <a:lnTo>
                  <a:pt x="440" y="29"/>
                </a:lnTo>
                <a:lnTo>
                  <a:pt x="431" y="34"/>
                </a:lnTo>
                <a:lnTo>
                  <a:pt x="424" y="39"/>
                </a:lnTo>
                <a:lnTo>
                  <a:pt x="418" y="31"/>
                </a:lnTo>
                <a:lnTo>
                  <a:pt x="412" y="24"/>
                </a:lnTo>
                <a:lnTo>
                  <a:pt x="405" y="17"/>
                </a:lnTo>
                <a:lnTo>
                  <a:pt x="397" y="11"/>
                </a:lnTo>
                <a:lnTo>
                  <a:pt x="388" y="7"/>
                </a:lnTo>
                <a:lnTo>
                  <a:pt x="380" y="4"/>
                </a:lnTo>
                <a:lnTo>
                  <a:pt x="370" y="2"/>
                </a:lnTo>
                <a:lnTo>
                  <a:pt x="360" y="0"/>
                </a:lnTo>
                <a:lnTo>
                  <a:pt x="350" y="2"/>
                </a:lnTo>
                <a:lnTo>
                  <a:pt x="340" y="4"/>
                </a:lnTo>
                <a:lnTo>
                  <a:pt x="331" y="7"/>
                </a:lnTo>
                <a:lnTo>
                  <a:pt x="322" y="11"/>
                </a:lnTo>
                <a:lnTo>
                  <a:pt x="314" y="17"/>
                </a:lnTo>
                <a:lnTo>
                  <a:pt x="307" y="24"/>
                </a:lnTo>
                <a:lnTo>
                  <a:pt x="301" y="31"/>
                </a:lnTo>
                <a:lnTo>
                  <a:pt x="296" y="39"/>
                </a:lnTo>
                <a:lnTo>
                  <a:pt x="288" y="34"/>
                </a:lnTo>
                <a:lnTo>
                  <a:pt x="279" y="29"/>
                </a:lnTo>
                <a:lnTo>
                  <a:pt x="270" y="27"/>
                </a:lnTo>
                <a:lnTo>
                  <a:pt x="260" y="25"/>
                </a:lnTo>
                <a:lnTo>
                  <a:pt x="251" y="24"/>
                </a:lnTo>
                <a:lnTo>
                  <a:pt x="242" y="24"/>
                </a:lnTo>
                <a:lnTo>
                  <a:pt x="232" y="26"/>
                </a:lnTo>
                <a:lnTo>
                  <a:pt x="222" y="28"/>
                </a:lnTo>
                <a:lnTo>
                  <a:pt x="213" y="34"/>
                </a:lnTo>
                <a:lnTo>
                  <a:pt x="205" y="39"/>
                </a:lnTo>
                <a:lnTo>
                  <a:pt x="197" y="46"/>
                </a:lnTo>
                <a:lnTo>
                  <a:pt x="192" y="52"/>
                </a:lnTo>
                <a:lnTo>
                  <a:pt x="186" y="61"/>
                </a:lnTo>
                <a:lnTo>
                  <a:pt x="182" y="69"/>
                </a:lnTo>
                <a:lnTo>
                  <a:pt x="180" y="79"/>
                </a:lnTo>
                <a:lnTo>
                  <a:pt x="177" y="89"/>
                </a:lnTo>
                <a:lnTo>
                  <a:pt x="168" y="87"/>
                </a:lnTo>
                <a:lnTo>
                  <a:pt x="156" y="85"/>
                </a:lnTo>
                <a:lnTo>
                  <a:pt x="149" y="87"/>
                </a:lnTo>
                <a:lnTo>
                  <a:pt x="142" y="88"/>
                </a:lnTo>
                <a:lnTo>
                  <a:pt x="135" y="89"/>
                </a:lnTo>
                <a:lnTo>
                  <a:pt x="129" y="91"/>
                </a:lnTo>
                <a:lnTo>
                  <a:pt x="122" y="94"/>
                </a:lnTo>
                <a:lnTo>
                  <a:pt x="117" y="98"/>
                </a:lnTo>
                <a:lnTo>
                  <a:pt x="111" y="102"/>
                </a:lnTo>
                <a:lnTo>
                  <a:pt x="106" y="106"/>
                </a:lnTo>
                <a:lnTo>
                  <a:pt x="99" y="114"/>
                </a:lnTo>
                <a:lnTo>
                  <a:pt x="94" y="122"/>
                </a:lnTo>
                <a:lnTo>
                  <a:pt x="89" y="131"/>
                </a:lnTo>
                <a:lnTo>
                  <a:pt x="86" y="141"/>
                </a:lnTo>
                <a:lnTo>
                  <a:pt x="85" y="151"/>
                </a:lnTo>
                <a:lnTo>
                  <a:pt x="85" y="161"/>
                </a:lnTo>
                <a:lnTo>
                  <a:pt x="85" y="169"/>
                </a:lnTo>
                <a:lnTo>
                  <a:pt x="87" y="179"/>
                </a:lnTo>
                <a:lnTo>
                  <a:pt x="78" y="180"/>
                </a:lnTo>
                <a:lnTo>
                  <a:pt x="68" y="184"/>
                </a:lnTo>
                <a:lnTo>
                  <a:pt x="59" y="188"/>
                </a:lnTo>
                <a:lnTo>
                  <a:pt x="52" y="193"/>
                </a:lnTo>
                <a:lnTo>
                  <a:pt x="44" y="199"/>
                </a:lnTo>
                <a:lnTo>
                  <a:pt x="37" y="207"/>
                </a:lnTo>
                <a:lnTo>
                  <a:pt x="32" y="215"/>
                </a:lnTo>
                <a:lnTo>
                  <a:pt x="27" y="223"/>
                </a:lnTo>
                <a:lnTo>
                  <a:pt x="24" y="233"/>
                </a:lnTo>
                <a:lnTo>
                  <a:pt x="23" y="243"/>
                </a:lnTo>
                <a:lnTo>
                  <a:pt x="22" y="252"/>
                </a:lnTo>
                <a:lnTo>
                  <a:pt x="23" y="262"/>
                </a:lnTo>
                <a:lnTo>
                  <a:pt x="25" y="271"/>
                </a:lnTo>
                <a:lnTo>
                  <a:pt x="28" y="280"/>
                </a:lnTo>
                <a:lnTo>
                  <a:pt x="33" y="289"/>
                </a:lnTo>
                <a:lnTo>
                  <a:pt x="38" y="296"/>
                </a:lnTo>
                <a:lnTo>
                  <a:pt x="31" y="302"/>
                </a:lnTo>
                <a:lnTo>
                  <a:pt x="23" y="308"/>
                </a:lnTo>
                <a:lnTo>
                  <a:pt x="16" y="315"/>
                </a:lnTo>
                <a:lnTo>
                  <a:pt x="11" y="323"/>
                </a:lnTo>
                <a:lnTo>
                  <a:pt x="6" y="332"/>
                </a:lnTo>
                <a:lnTo>
                  <a:pt x="3" y="341"/>
                </a:lnTo>
                <a:lnTo>
                  <a:pt x="1" y="350"/>
                </a:lnTo>
                <a:lnTo>
                  <a:pt x="0" y="360"/>
                </a:lnTo>
                <a:lnTo>
                  <a:pt x="1" y="370"/>
                </a:lnTo>
                <a:lnTo>
                  <a:pt x="3" y="380"/>
                </a:lnTo>
                <a:lnTo>
                  <a:pt x="6" y="389"/>
                </a:lnTo>
                <a:lnTo>
                  <a:pt x="11" y="398"/>
                </a:lnTo>
                <a:lnTo>
                  <a:pt x="16" y="406"/>
                </a:lnTo>
                <a:lnTo>
                  <a:pt x="23" y="413"/>
                </a:lnTo>
                <a:lnTo>
                  <a:pt x="31" y="420"/>
                </a:lnTo>
                <a:lnTo>
                  <a:pt x="38" y="424"/>
                </a:lnTo>
                <a:lnTo>
                  <a:pt x="33" y="433"/>
                </a:lnTo>
                <a:lnTo>
                  <a:pt x="28" y="441"/>
                </a:lnTo>
                <a:lnTo>
                  <a:pt x="25" y="450"/>
                </a:lnTo>
                <a:lnTo>
                  <a:pt x="23" y="460"/>
                </a:lnTo>
                <a:lnTo>
                  <a:pt x="22" y="470"/>
                </a:lnTo>
                <a:lnTo>
                  <a:pt x="23" y="479"/>
                </a:lnTo>
                <a:lnTo>
                  <a:pt x="24" y="488"/>
                </a:lnTo>
                <a:lnTo>
                  <a:pt x="27" y="498"/>
                </a:lnTo>
                <a:lnTo>
                  <a:pt x="32" y="507"/>
                </a:lnTo>
                <a:lnTo>
                  <a:pt x="37" y="515"/>
                </a:lnTo>
                <a:lnTo>
                  <a:pt x="44" y="523"/>
                </a:lnTo>
                <a:lnTo>
                  <a:pt x="52" y="528"/>
                </a:lnTo>
                <a:lnTo>
                  <a:pt x="59" y="534"/>
                </a:lnTo>
                <a:lnTo>
                  <a:pt x="68" y="538"/>
                </a:lnTo>
                <a:lnTo>
                  <a:pt x="78" y="540"/>
                </a:lnTo>
                <a:lnTo>
                  <a:pt x="87" y="543"/>
                </a:lnTo>
                <a:lnTo>
                  <a:pt x="85" y="551"/>
                </a:lnTo>
                <a:lnTo>
                  <a:pt x="85" y="561"/>
                </a:lnTo>
                <a:lnTo>
                  <a:pt x="85" y="571"/>
                </a:lnTo>
                <a:lnTo>
                  <a:pt x="86" y="580"/>
                </a:lnTo>
                <a:lnTo>
                  <a:pt x="89" y="590"/>
                </a:lnTo>
                <a:lnTo>
                  <a:pt x="94" y="599"/>
                </a:lnTo>
                <a:lnTo>
                  <a:pt x="99" y="608"/>
                </a:lnTo>
                <a:lnTo>
                  <a:pt x="106" y="615"/>
                </a:lnTo>
                <a:lnTo>
                  <a:pt x="111" y="620"/>
                </a:lnTo>
                <a:lnTo>
                  <a:pt x="117" y="624"/>
                </a:lnTo>
                <a:lnTo>
                  <a:pt x="122" y="628"/>
                </a:lnTo>
                <a:lnTo>
                  <a:pt x="129" y="631"/>
                </a:lnTo>
                <a:lnTo>
                  <a:pt x="135" y="633"/>
                </a:lnTo>
                <a:lnTo>
                  <a:pt x="142" y="634"/>
                </a:lnTo>
                <a:lnTo>
                  <a:pt x="149" y="635"/>
                </a:lnTo>
                <a:lnTo>
                  <a:pt x="156" y="635"/>
                </a:lnTo>
                <a:lnTo>
                  <a:pt x="168" y="635"/>
                </a:lnTo>
                <a:lnTo>
                  <a:pt x="177" y="633"/>
                </a:lnTo>
                <a:lnTo>
                  <a:pt x="180" y="643"/>
                </a:lnTo>
                <a:lnTo>
                  <a:pt x="182" y="652"/>
                </a:lnTo>
                <a:lnTo>
                  <a:pt x="186" y="661"/>
                </a:lnTo>
                <a:lnTo>
                  <a:pt x="192" y="668"/>
                </a:lnTo>
                <a:lnTo>
                  <a:pt x="197" y="676"/>
                </a:lnTo>
                <a:lnTo>
                  <a:pt x="205" y="683"/>
                </a:lnTo>
                <a:lnTo>
                  <a:pt x="213" y="688"/>
                </a:lnTo>
                <a:lnTo>
                  <a:pt x="222" y="693"/>
                </a:lnTo>
                <a:lnTo>
                  <a:pt x="232" y="696"/>
                </a:lnTo>
                <a:lnTo>
                  <a:pt x="242" y="698"/>
                </a:lnTo>
                <a:lnTo>
                  <a:pt x="251" y="698"/>
                </a:lnTo>
                <a:lnTo>
                  <a:pt x="260" y="697"/>
                </a:lnTo>
                <a:lnTo>
                  <a:pt x="270" y="695"/>
                </a:lnTo>
                <a:lnTo>
                  <a:pt x="279" y="692"/>
                </a:lnTo>
                <a:lnTo>
                  <a:pt x="288" y="687"/>
                </a:lnTo>
                <a:lnTo>
                  <a:pt x="296" y="682"/>
                </a:lnTo>
                <a:lnTo>
                  <a:pt x="301" y="689"/>
                </a:lnTo>
                <a:lnTo>
                  <a:pt x="307" y="697"/>
                </a:lnTo>
                <a:lnTo>
                  <a:pt x="314" y="704"/>
                </a:lnTo>
                <a:lnTo>
                  <a:pt x="322" y="709"/>
                </a:lnTo>
                <a:lnTo>
                  <a:pt x="331" y="714"/>
                </a:lnTo>
                <a:lnTo>
                  <a:pt x="340" y="717"/>
                </a:lnTo>
                <a:lnTo>
                  <a:pt x="350" y="719"/>
                </a:lnTo>
                <a:lnTo>
                  <a:pt x="360" y="719"/>
                </a:lnTo>
                <a:lnTo>
                  <a:pt x="370" y="719"/>
                </a:lnTo>
                <a:lnTo>
                  <a:pt x="380" y="717"/>
                </a:lnTo>
                <a:lnTo>
                  <a:pt x="388" y="714"/>
                </a:lnTo>
                <a:lnTo>
                  <a:pt x="397" y="709"/>
                </a:lnTo>
                <a:lnTo>
                  <a:pt x="405" y="704"/>
                </a:lnTo>
                <a:lnTo>
                  <a:pt x="412" y="697"/>
                </a:lnTo>
                <a:lnTo>
                  <a:pt x="418" y="689"/>
                </a:lnTo>
                <a:lnTo>
                  <a:pt x="424" y="682"/>
                </a:lnTo>
                <a:lnTo>
                  <a:pt x="431" y="687"/>
                </a:lnTo>
                <a:lnTo>
                  <a:pt x="440" y="692"/>
                </a:lnTo>
                <a:lnTo>
                  <a:pt x="449" y="695"/>
                </a:lnTo>
                <a:lnTo>
                  <a:pt x="458" y="697"/>
                </a:lnTo>
                <a:lnTo>
                  <a:pt x="468" y="698"/>
                </a:lnTo>
                <a:lnTo>
                  <a:pt x="478" y="698"/>
                </a:lnTo>
                <a:lnTo>
                  <a:pt x="488" y="696"/>
                </a:lnTo>
                <a:lnTo>
                  <a:pt x="497" y="693"/>
                </a:lnTo>
                <a:lnTo>
                  <a:pt x="507" y="688"/>
                </a:lnTo>
                <a:lnTo>
                  <a:pt x="514" y="683"/>
                </a:lnTo>
                <a:lnTo>
                  <a:pt x="522" y="676"/>
                </a:lnTo>
                <a:lnTo>
                  <a:pt x="528" y="668"/>
                </a:lnTo>
                <a:lnTo>
                  <a:pt x="533" y="661"/>
                </a:lnTo>
                <a:lnTo>
                  <a:pt x="536" y="652"/>
                </a:lnTo>
                <a:lnTo>
                  <a:pt x="540" y="643"/>
                </a:lnTo>
                <a:lnTo>
                  <a:pt x="541" y="633"/>
                </a:lnTo>
                <a:lnTo>
                  <a:pt x="552" y="635"/>
                </a:lnTo>
                <a:lnTo>
                  <a:pt x="563" y="635"/>
                </a:lnTo>
                <a:lnTo>
                  <a:pt x="569" y="635"/>
                </a:lnTo>
                <a:lnTo>
                  <a:pt x="577" y="634"/>
                </a:lnTo>
                <a:lnTo>
                  <a:pt x="584" y="633"/>
                </a:lnTo>
                <a:lnTo>
                  <a:pt x="590" y="631"/>
                </a:lnTo>
                <a:lnTo>
                  <a:pt x="597" y="628"/>
                </a:lnTo>
                <a:lnTo>
                  <a:pt x="603" y="624"/>
                </a:lnTo>
                <a:lnTo>
                  <a:pt x="608" y="620"/>
                </a:lnTo>
                <a:lnTo>
                  <a:pt x="614" y="615"/>
                </a:lnTo>
                <a:lnTo>
                  <a:pt x="620" y="608"/>
                </a:lnTo>
                <a:lnTo>
                  <a:pt x="626" y="599"/>
                </a:lnTo>
                <a:lnTo>
                  <a:pt x="630" y="590"/>
                </a:lnTo>
                <a:lnTo>
                  <a:pt x="632" y="580"/>
                </a:lnTo>
                <a:lnTo>
                  <a:pt x="635" y="571"/>
                </a:lnTo>
                <a:lnTo>
                  <a:pt x="635" y="561"/>
                </a:lnTo>
                <a:lnTo>
                  <a:pt x="634" y="551"/>
                </a:lnTo>
                <a:lnTo>
                  <a:pt x="631" y="543"/>
                </a:lnTo>
                <a:lnTo>
                  <a:pt x="641" y="540"/>
                </a:lnTo>
                <a:lnTo>
                  <a:pt x="651" y="538"/>
                </a:lnTo>
                <a:lnTo>
                  <a:pt x="660" y="534"/>
                </a:lnTo>
                <a:lnTo>
                  <a:pt x="668" y="528"/>
                </a:lnTo>
                <a:lnTo>
                  <a:pt x="675" y="523"/>
                </a:lnTo>
                <a:lnTo>
                  <a:pt x="682" y="515"/>
                </a:lnTo>
                <a:lnTo>
                  <a:pt x="688" y="507"/>
                </a:lnTo>
                <a:lnTo>
                  <a:pt x="692" y="498"/>
                </a:lnTo>
                <a:lnTo>
                  <a:pt x="694" y="488"/>
                </a:lnTo>
                <a:lnTo>
                  <a:pt x="696" y="479"/>
                </a:lnTo>
                <a:lnTo>
                  <a:pt x="698" y="470"/>
                </a:lnTo>
                <a:lnTo>
                  <a:pt x="696" y="460"/>
                </a:lnTo>
                <a:lnTo>
                  <a:pt x="694" y="450"/>
                </a:lnTo>
                <a:lnTo>
                  <a:pt x="691" y="441"/>
                </a:lnTo>
                <a:lnTo>
                  <a:pt x="687" y="433"/>
                </a:lnTo>
                <a:lnTo>
                  <a:pt x="681" y="424"/>
                </a:lnTo>
                <a:lnTo>
                  <a:pt x="689" y="420"/>
                </a:lnTo>
                <a:lnTo>
                  <a:pt x="696" y="413"/>
                </a:lnTo>
                <a:lnTo>
                  <a:pt x="703" y="406"/>
                </a:lnTo>
                <a:lnTo>
                  <a:pt x="709" y="398"/>
                </a:lnTo>
                <a:lnTo>
                  <a:pt x="713" y="389"/>
                </a:lnTo>
                <a:lnTo>
                  <a:pt x="716" y="380"/>
                </a:lnTo>
                <a:lnTo>
                  <a:pt x="719" y="370"/>
                </a:lnTo>
                <a:lnTo>
                  <a:pt x="719" y="36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1671">
            <a:extLst>
              <a:ext uri="{FF2B5EF4-FFF2-40B4-BE49-F238E27FC236}">
                <a16:creationId xmlns:a16="http://schemas.microsoft.com/office/drawing/2014/main" id="{3E10CAF4-FC40-49F7-BC7F-9BA8B7D7EFF9}"/>
              </a:ext>
            </a:extLst>
          </p:cNvPr>
          <p:cNvSpPr>
            <a:spLocks noEditPoints="1"/>
          </p:cNvSpPr>
          <p:nvPr/>
        </p:nvSpPr>
        <p:spPr bwMode="auto">
          <a:xfrm>
            <a:off x="2063099" y="2609944"/>
            <a:ext cx="431366" cy="431366"/>
          </a:xfrm>
          <a:custGeom>
            <a:avLst/>
            <a:gdLst>
              <a:gd name="T0" fmla="*/ 279 w 719"/>
              <a:gd name="T1" fmla="*/ 477 h 719"/>
              <a:gd name="T2" fmla="*/ 197 w 719"/>
              <a:gd name="T3" fmla="*/ 387 h 719"/>
              <a:gd name="T4" fmla="*/ 217 w 719"/>
              <a:gd name="T5" fmla="*/ 382 h 719"/>
              <a:gd name="T6" fmla="*/ 515 w 719"/>
              <a:gd name="T7" fmla="*/ 243 h 719"/>
              <a:gd name="T8" fmla="*/ 519 w 719"/>
              <a:gd name="T9" fmla="*/ 263 h 719"/>
              <a:gd name="T10" fmla="*/ 709 w 719"/>
              <a:gd name="T11" fmla="*/ 323 h 719"/>
              <a:gd name="T12" fmla="*/ 687 w 719"/>
              <a:gd name="T13" fmla="*/ 289 h 719"/>
              <a:gd name="T14" fmla="*/ 696 w 719"/>
              <a:gd name="T15" fmla="*/ 243 h 719"/>
              <a:gd name="T16" fmla="*/ 675 w 719"/>
              <a:gd name="T17" fmla="*/ 199 h 719"/>
              <a:gd name="T18" fmla="*/ 631 w 719"/>
              <a:gd name="T19" fmla="*/ 179 h 719"/>
              <a:gd name="T20" fmla="*/ 630 w 719"/>
              <a:gd name="T21" fmla="*/ 131 h 719"/>
              <a:gd name="T22" fmla="*/ 603 w 719"/>
              <a:gd name="T23" fmla="*/ 98 h 719"/>
              <a:gd name="T24" fmla="*/ 569 w 719"/>
              <a:gd name="T25" fmla="*/ 87 h 719"/>
              <a:gd name="T26" fmla="*/ 536 w 719"/>
              <a:gd name="T27" fmla="*/ 70 h 719"/>
              <a:gd name="T28" fmla="*/ 507 w 719"/>
              <a:gd name="T29" fmla="*/ 34 h 719"/>
              <a:gd name="T30" fmla="*/ 458 w 719"/>
              <a:gd name="T31" fmla="*/ 25 h 719"/>
              <a:gd name="T32" fmla="*/ 418 w 719"/>
              <a:gd name="T33" fmla="*/ 31 h 719"/>
              <a:gd name="T34" fmla="*/ 380 w 719"/>
              <a:gd name="T35" fmla="*/ 4 h 719"/>
              <a:gd name="T36" fmla="*/ 331 w 719"/>
              <a:gd name="T37" fmla="*/ 7 h 719"/>
              <a:gd name="T38" fmla="*/ 296 w 719"/>
              <a:gd name="T39" fmla="*/ 39 h 719"/>
              <a:gd name="T40" fmla="*/ 251 w 719"/>
              <a:gd name="T41" fmla="*/ 24 h 719"/>
              <a:gd name="T42" fmla="*/ 205 w 719"/>
              <a:gd name="T43" fmla="*/ 39 h 719"/>
              <a:gd name="T44" fmla="*/ 180 w 719"/>
              <a:gd name="T45" fmla="*/ 79 h 719"/>
              <a:gd name="T46" fmla="*/ 142 w 719"/>
              <a:gd name="T47" fmla="*/ 88 h 719"/>
              <a:gd name="T48" fmla="*/ 111 w 719"/>
              <a:gd name="T49" fmla="*/ 102 h 719"/>
              <a:gd name="T50" fmla="*/ 86 w 719"/>
              <a:gd name="T51" fmla="*/ 141 h 719"/>
              <a:gd name="T52" fmla="*/ 78 w 719"/>
              <a:gd name="T53" fmla="*/ 180 h 719"/>
              <a:gd name="T54" fmla="*/ 37 w 719"/>
              <a:gd name="T55" fmla="*/ 207 h 719"/>
              <a:gd name="T56" fmla="*/ 22 w 719"/>
              <a:gd name="T57" fmla="*/ 252 h 719"/>
              <a:gd name="T58" fmla="*/ 38 w 719"/>
              <a:gd name="T59" fmla="*/ 296 h 719"/>
              <a:gd name="T60" fmla="*/ 6 w 719"/>
              <a:gd name="T61" fmla="*/ 332 h 719"/>
              <a:gd name="T62" fmla="*/ 3 w 719"/>
              <a:gd name="T63" fmla="*/ 380 h 719"/>
              <a:gd name="T64" fmla="*/ 31 w 719"/>
              <a:gd name="T65" fmla="*/ 420 h 719"/>
              <a:gd name="T66" fmla="*/ 23 w 719"/>
              <a:gd name="T67" fmla="*/ 460 h 719"/>
              <a:gd name="T68" fmla="*/ 32 w 719"/>
              <a:gd name="T69" fmla="*/ 507 h 719"/>
              <a:gd name="T70" fmla="*/ 68 w 719"/>
              <a:gd name="T71" fmla="*/ 538 h 719"/>
              <a:gd name="T72" fmla="*/ 85 w 719"/>
              <a:gd name="T73" fmla="*/ 571 h 719"/>
              <a:gd name="T74" fmla="*/ 106 w 719"/>
              <a:gd name="T75" fmla="*/ 615 h 719"/>
              <a:gd name="T76" fmla="*/ 135 w 719"/>
              <a:gd name="T77" fmla="*/ 633 h 719"/>
              <a:gd name="T78" fmla="*/ 177 w 719"/>
              <a:gd name="T79" fmla="*/ 633 h 719"/>
              <a:gd name="T80" fmla="*/ 197 w 719"/>
              <a:gd name="T81" fmla="*/ 676 h 719"/>
              <a:gd name="T82" fmla="*/ 242 w 719"/>
              <a:gd name="T83" fmla="*/ 698 h 719"/>
              <a:gd name="T84" fmla="*/ 288 w 719"/>
              <a:gd name="T85" fmla="*/ 687 h 719"/>
              <a:gd name="T86" fmla="*/ 322 w 719"/>
              <a:gd name="T87" fmla="*/ 709 h 719"/>
              <a:gd name="T88" fmla="*/ 370 w 719"/>
              <a:gd name="T89" fmla="*/ 719 h 719"/>
              <a:gd name="T90" fmla="*/ 412 w 719"/>
              <a:gd name="T91" fmla="*/ 697 h 719"/>
              <a:gd name="T92" fmla="*/ 449 w 719"/>
              <a:gd name="T93" fmla="*/ 695 h 719"/>
              <a:gd name="T94" fmla="*/ 497 w 719"/>
              <a:gd name="T95" fmla="*/ 693 h 719"/>
              <a:gd name="T96" fmla="*/ 533 w 719"/>
              <a:gd name="T97" fmla="*/ 661 h 719"/>
              <a:gd name="T98" fmla="*/ 563 w 719"/>
              <a:gd name="T99" fmla="*/ 635 h 719"/>
              <a:gd name="T100" fmla="*/ 597 w 719"/>
              <a:gd name="T101" fmla="*/ 628 h 719"/>
              <a:gd name="T102" fmla="*/ 626 w 719"/>
              <a:gd name="T103" fmla="*/ 599 h 719"/>
              <a:gd name="T104" fmla="*/ 634 w 719"/>
              <a:gd name="T105" fmla="*/ 551 h 719"/>
              <a:gd name="T106" fmla="*/ 668 w 719"/>
              <a:gd name="T107" fmla="*/ 528 h 719"/>
              <a:gd name="T108" fmla="*/ 694 w 719"/>
              <a:gd name="T109" fmla="*/ 488 h 719"/>
              <a:gd name="T110" fmla="*/ 691 w 719"/>
              <a:gd name="T111" fmla="*/ 441 h 719"/>
              <a:gd name="T112" fmla="*/ 703 w 719"/>
              <a:gd name="T113" fmla="*/ 406 h 719"/>
              <a:gd name="T114" fmla="*/ 719 w 719"/>
              <a:gd name="T115" fmla="*/ 360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19" h="719">
                <a:moveTo>
                  <a:pt x="519" y="263"/>
                </a:moveTo>
                <a:lnTo>
                  <a:pt x="292" y="475"/>
                </a:lnTo>
                <a:lnTo>
                  <a:pt x="288" y="477"/>
                </a:lnTo>
                <a:lnTo>
                  <a:pt x="285" y="479"/>
                </a:lnTo>
                <a:lnTo>
                  <a:pt x="279" y="477"/>
                </a:lnTo>
                <a:lnTo>
                  <a:pt x="276" y="475"/>
                </a:lnTo>
                <a:lnTo>
                  <a:pt x="200" y="400"/>
                </a:lnTo>
                <a:lnTo>
                  <a:pt x="197" y="396"/>
                </a:lnTo>
                <a:lnTo>
                  <a:pt x="196" y="391"/>
                </a:lnTo>
                <a:lnTo>
                  <a:pt x="197" y="387"/>
                </a:lnTo>
                <a:lnTo>
                  <a:pt x="200" y="382"/>
                </a:lnTo>
                <a:lnTo>
                  <a:pt x="204" y="380"/>
                </a:lnTo>
                <a:lnTo>
                  <a:pt x="208" y="379"/>
                </a:lnTo>
                <a:lnTo>
                  <a:pt x="213" y="380"/>
                </a:lnTo>
                <a:lnTo>
                  <a:pt x="217" y="382"/>
                </a:lnTo>
                <a:lnTo>
                  <a:pt x="285" y="450"/>
                </a:lnTo>
                <a:lnTo>
                  <a:pt x="502" y="247"/>
                </a:lnTo>
                <a:lnTo>
                  <a:pt x="507" y="243"/>
                </a:lnTo>
                <a:lnTo>
                  <a:pt x="511" y="243"/>
                </a:lnTo>
                <a:lnTo>
                  <a:pt x="515" y="243"/>
                </a:lnTo>
                <a:lnTo>
                  <a:pt x="520" y="247"/>
                </a:lnTo>
                <a:lnTo>
                  <a:pt x="522" y="251"/>
                </a:lnTo>
                <a:lnTo>
                  <a:pt x="523" y="255"/>
                </a:lnTo>
                <a:lnTo>
                  <a:pt x="522" y="260"/>
                </a:lnTo>
                <a:lnTo>
                  <a:pt x="519" y="263"/>
                </a:lnTo>
                <a:close/>
                <a:moveTo>
                  <a:pt x="719" y="360"/>
                </a:moveTo>
                <a:lnTo>
                  <a:pt x="719" y="350"/>
                </a:lnTo>
                <a:lnTo>
                  <a:pt x="716" y="341"/>
                </a:lnTo>
                <a:lnTo>
                  <a:pt x="713" y="332"/>
                </a:lnTo>
                <a:lnTo>
                  <a:pt x="709" y="323"/>
                </a:lnTo>
                <a:lnTo>
                  <a:pt x="703" y="315"/>
                </a:lnTo>
                <a:lnTo>
                  <a:pt x="696" y="308"/>
                </a:lnTo>
                <a:lnTo>
                  <a:pt x="689" y="302"/>
                </a:lnTo>
                <a:lnTo>
                  <a:pt x="681" y="296"/>
                </a:lnTo>
                <a:lnTo>
                  <a:pt x="687" y="289"/>
                </a:lnTo>
                <a:lnTo>
                  <a:pt x="691" y="280"/>
                </a:lnTo>
                <a:lnTo>
                  <a:pt x="694" y="271"/>
                </a:lnTo>
                <a:lnTo>
                  <a:pt x="696" y="262"/>
                </a:lnTo>
                <a:lnTo>
                  <a:pt x="696" y="252"/>
                </a:lnTo>
                <a:lnTo>
                  <a:pt x="696" y="243"/>
                </a:lnTo>
                <a:lnTo>
                  <a:pt x="694" y="233"/>
                </a:lnTo>
                <a:lnTo>
                  <a:pt x="692" y="223"/>
                </a:lnTo>
                <a:lnTo>
                  <a:pt x="688" y="215"/>
                </a:lnTo>
                <a:lnTo>
                  <a:pt x="682" y="207"/>
                </a:lnTo>
                <a:lnTo>
                  <a:pt x="675" y="199"/>
                </a:lnTo>
                <a:lnTo>
                  <a:pt x="668" y="193"/>
                </a:lnTo>
                <a:lnTo>
                  <a:pt x="660" y="188"/>
                </a:lnTo>
                <a:lnTo>
                  <a:pt x="651" y="184"/>
                </a:lnTo>
                <a:lnTo>
                  <a:pt x="641" y="180"/>
                </a:lnTo>
                <a:lnTo>
                  <a:pt x="631" y="179"/>
                </a:lnTo>
                <a:lnTo>
                  <a:pt x="634" y="169"/>
                </a:lnTo>
                <a:lnTo>
                  <a:pt x="635" y="161"/>
                </a:lnTo>
                <a:lnTo>
                  <a:pt x="635" y="151"/>
                </a:lnTo>
                <a:lnTo>
                  <a:pt x="632" y="141"/>
                </a:lnTo>
                <a:lnTo>
                  <a:pt x="630" y="131"/>
                </a:lnTo>
                <a:lnTo>
                  <a:pt x="626" y="122"/>
                </a:lnTo>
                <a:lnTo>
                  <a:pt x="620" y="114"/>
                </a:lnTo>
                <a:lnTo>
                  <a:pt x="614" y="106"/>
                </a:lnTo>
                <a:lnTo>
                  <a:pt x="608" y="102"/>
                </a:lnTo>
                <a:lnTo>
                  <a:pt x="603" y="98"/>
                </a:lnTo>
                <a:lnTo>
                  <a:pt x="597" y="94"/>
                </a:lnTo>
                <a:lnTo>
                  <a:pt x="590" y="91"/>
                </a:lnTo>
                <a:lnTo>
                  <a:pt x="584" y="89"/>
                </a:lnTo>
                <a:lnTo>
                  <a:pt x="577" y="88"/>
                </a:lnTo>
                <a:lnTo>
                  <a:pt x="569" y="87"/>
                </a:lnTo>
                <a:lnTo>
                  <a:pt x="563" y="85"/>
                </a:lnTo>
                <a:lnTo>
                  <a:pt x="552" y="87"/>
                </a:lnTo>
                <a:lnTo>
                  <a:pt x="542" y="89"/>
                </a:lnTo>
                <a:lnTo>
                  <a:pt x="540" y="79"/>
                </a:lnTo>
                <a:lnTo>
                  <a:pt x="536" y="70"/>
                </a:lnTo>
                <a:lnTo>
                  <a:pt x="533" y="61"/>
                </a:lnTo>
                <a:lnTo>
                  <a:pt x="528" y="53"/>
                </a:lnTo>
                <a:lnTo>
                  <a:pt x="522" y="46"/>
                </a:lnTo>
                <a:lnTo>
                  <a:pt x="514" y="39"/>
                </a:lnTo>
                <a:lnTo>
                  <a:pt x="507" y="34"/>
                </a:lnTo>
                <a:lnTo>
                  <a:pt x="497" y="28"/>
                </a:lnTo>
                <a:lnTo>
                  <a:pt x="488" y="26"/>
                </a:lnTo>
                <a:lnTo>
                  <a:pt x="478" y="24"/>
                </a:lnTo>
                <a:lnTo>
                  <a:pt x="468" y="24"/>
                </a:lnTo>
                <a:lnTo>
                  <a:pt x="458" y="25"/>
                </a:lnTo>
                <a:lnTo>
                  <a:pt x="449" y="27"/>
                </a:lnTo>
                <a:lnTo>
                  <a:pt x="440" y="29"/>
                </a:lnTo>
                <a:lnTo>
                  <a:pt x="431" y="34"/>
                </a:lnTo>
                <a:lnTo>
                  <a:pt x="424" y="39"/>
                </a:lnTo>
                <a:lnTo>
                  <a:pt x="418" y="31"/>
                </a:lnTo>
                <a:lnTo>
                  <a:pt x="412" y="24"/>
                </a:lnTo>
                <a:lnTo>
                  <a:pt x="405" y="17"/>
                </a:lnTo>
                <a:lnTo>
                  <a:pt x="397" y="11"/>
                </a:lnTo>
                <a:lnTo>
                  <a:pt x="388" y="7"/>
                </a:lnTo>
                <a:lnTo>
                  <a:pt x="380" y="4"/>
                </a:lnTo>
                <a:lnTo>
                  <a:pt x="370" y="2"/>
                </a:lnTo>
                <a:lnTo>
                  <a:pt x="360" y="0"/>
                </a:lnTo>
                <a:lnTo>
                  <a:pt x="350" y="2"/>
                </a:lnTo>
                <a:lnTo>
                  <a:pt x="340" y="4"/>
                </a:lnTo>
                <a:lnTo>
                  <a:pt x="331" y="7"/>
                </a:lnTo>
                <a:lnTo>
                  <a:pt x="322" y="11"/>
                </a:lnTo>
                <a:lnTo>
                  <a:pt x="314" y="17"/>
                </a:lnTo>
                <a:lnTo>
                  <a:pt x="307" y="24"/>
                </a:lnTo>
                <a:lnTo>
                  <a:pt x="301" y="31"/>
                </a:lnTo>
                <a:lnTo>
                  <a:pt x="296" y="39"/>
                </a:lnTo>
                <a:lnTo>
                  <a:pt x="288" y="34"/>
                </a:lnTo>
                <a:lnTo>
                  <a:pt x="279" y="29"/>
                </a:lnTo>
                <a:lnTo>
                  <a:pt x="270" y="27"/>
                </a:lnTo>
                <a:lnTo>
                  <a:pt x="260" y="25"/>
                </a:lnTo>
                <a:lnTo>
                  <a:pt x="251" y="24"/>
                </a:lnTo>
                <a:lnTo>
                  <a:pt x="242" y="24"/>
                </a:lnTo>
                <a:lnTo>
                  <a:pt x="232" y="26"/>
                </a:lnTo>
                <a:lnTo>
                  <a:pt x="222" y="28"/>
                </a:lnTo>
                <a:lnTo>
                  <a:pt x="213" y="34"/>
                </a:lnTo>
                <a:lnTo>
                  <a:pt x="205" y="39"/>
                </a:lnTo>
                <a:lnTo>
                  <a:pt x="197" y="46"/>
                </a:lnTo>
                <a:lnTo>
                  <a:pt x="192" y="52"/>
                </a:lnTo>
                <a:lnTo>
                  <a:pt x="186" y="61"/>
                </a:lnTo>
                <a:lnTo>
                  <a:pt x="182" y="69"/>
                </a:lnTo>
                <a:lnTo>
                  <a:pt x="180" y="79"/>
                </a:lnTo>
                <a:lnTo>
                  <a:pt x="177" y="89"/>
                </a:lnTo>
                <a:lnTo>
                  <a:pt x="168" y="87"/>
                </a:lnTo>
                <a:lnTo>
                  <a:pt x="156" y="85"/>
                </a:lnTo>
                <a:lnTo>
                  <a:pt x="149" y="87"/>
                </a:lnTo>
                <a:lnTo>
                  <a:pt x="142" y="88"/>
                </a:lnTo>
                <a:lnTo>
                  <a:pt x="135" y="89"/>
                </a:lnTo>
                <a:lnTo>
                  <a:pt x="129" y="91"/>
                </a:lnTo>
                <a:lnTo>
                  <a:pt x="122" y="94"/>
                </a:lnTo>
                <a:lnTo>
                  <a:pt x="117" y="98"/>
                </a:lnTo>
                <a:lnTo>
                  <a:pt x="111" y="102"/>
                </a:lnTo>
                <a:lnTo>
                  <a:pt x="106" y="106"/>
                </a:lnTo>
                <a:lnTo>
                  <a:pt x="99" y="114"/>
                </a:lnTo>
                <a:lnTo>
                  <a:pt x="94" y="122"/>
                </a:lnTo>
                <a:lnTo>
                  <a:pt x="89" y="131"/>
                </a:lnTo>
                <a:lnTo>
                  <a:pt x="86" y="141"/>
                </a:lnTo>
                <a:lnTo>
                  <a:pt x="85" y="151"/>
                </a:lnTo>
                <a:lnTo>
                  <a:pt x="85" y="161"/>
                </a:lnTo>
                <a:lnTo>
                  <a:pt x="85" y="169"/>
                </a:lnTo>
                <a:lnTo>
                  <a:pt x="87" y="179"/>
                </a:lnTo>
                <a:lnTo>
                  <a:pt x="78" y="180"/>
                </a:lnTo>
                <a:lnTo>
                  <a:pt x="68" y="184"/>
                </a:lnTo>
                <a:lnTo>
                  <a:pt x="59" y="188"/>
                </a:lnTo>
                <a:lnTo>
                  <a:pt x="52" y="193"/>
                </a:lnTo>
                <a:lnTo>
                  <a:pt x="44" y="199"/>
                </a:lnTo>
                <a:lnTo>
                  <a:pt x="37" y="207"/>
                </a:lnTo>
                <a:lnTo>
                  <a:pt x="32" y="215"/>
                </a:lnTo>
                <a:lnTo>
                  <a:pt x="27" y="223"/>
                </a:lnTo>
                <a:lnTo>
                  <a:pt x="24" y="233"/>
                </a:lnTo>
                <a:lnTo>
                  <a:pt x="23" y="243"/>
                </a:lnTo>
                <a:lnTo>
                  <a:pt x="22" y="252"/>
                </a:lnTo>
                <a:lnTo>
                  <a:pt x="23" y="262"/>
                </a:lnTo>
                <a:lnTo>
                  <a:pt x="25" y="271"/>
                </a:lnTo>
                <a:lnTo>
                  <a:pt x="28" y="280"/>
                </a:lnTo>
                <a:lnTo>
                  <a:pt x="33" y="289"/>
                </a:lnTo>
                <a:lnTo>
                  <a:pt x="38" y="296"/>
                </a:lnTo>
                <a:lnTo>
                  <a:pt x="31" y="302"/>
                </a:lnTo>
                <a:lnTo>
                  <a:pt x="23" y="308"/>
                </a:lnTo>
                <a:lnTo>
                  <a:pt x="16" y="315"/>
                </a:lnTo>
                <a:lnTo>
                  <a:pt x="11" y="323"/>
                </a:lnTo>
                <a:lnTo>
                  <a:pt x="6" y="332"/>
                </a:lnTo>
                <a:lnTo>
                  <a:pt x="3" y="341"/>
                </a:lnTo>
                <a:lnTo>
                  <a:pt x="1" y="350"/>
                </a:lnTo>
                <a:lnTo>
                  <a:pt x="0" y="360"/>
                </a:lnTo>
                <a:lnTo>
                  <a:pt x="1" y="370"/>
                </a:lnTo>
                <a:lnTo>
                  <a:pt x="3" y="380"/>
                </a:lnTo>
                <a:lnTo>
                  <a:pt x="6" y="389"/>
                </a:lnTo>
                <a:lnTo>
                  <a:pt x="11" y="398"/>
                </a:lnTo>
                <a:lnTo>
                  <a:pt x="16" y="406"/>
                </a:lnTo>
                <a:lnTo>
                  <a:pt x="23" y="413"/>
                </a:lnTo>
                <a:lnTo>
                  <a:pt x="31" y="420"/>
                </a:lnTo>
                <a:lnTo>
                  <a:pt x="38" y="424"/>
                </a:lnTo>
                <a:lnTo>
                  <a:pt x="33" y="433"/>
                </a:lnTo>
                <a:lnTo>
                  <a:pt x="28" y="441"/>
                </a:lnTo>
                <a:lnTo>
                  <a:pt x="25" y="450"/>
                </a:lnTo>
                <a:lnTo>
                  <a:pt x="23" y="460"/>
                </a:lnTo>
                <a:lnTo>
                  <a:pt x="22" y="470"/>
                </a:lnTo>
                <a:lnTo>
                  <a:pt x="23" y="479"/>
                </a:lnTo>
                <a:lnTo>
                  <a:pt x="24" y="488"/>
                </a:lnTo>
                <a:lnTo>
                  <a:pt x="27" y="498"/>
                </a:lnTo>
                <a:lnTo>
                  <a:pt x="32" y="507"/>
                </a:lnTo>
                <a:lnTo>
                  <a:pt x="37" y="515"/>
                </a:lnTo>
                <a:lnTo>
                  <a:pt x="44" y="523"/>
                </a:lnTo>
                <a:lnTo>
                  <a:pt x="52" y="528"/>
                </a:lnTo>
                <a:lnTo>
                  <a:pt x="59" y="534"/>
                </a:lnTo>
                <a:lnTo>
                  <a:pt x="68" y="538"/>
                </a:lnTo>
                <a:lnTo>
                  <a:pt x="78" y="540"/>
                </a:lnTo>
                <a:lnTo>
                  <a:pt x="87" y="543"/>
                </a:lnTo>
                <a:lnTo>
                  <a:pt x="85" y="551"/>
                </a:lnTo>
                <a:lnTo>
                  <a:pt x="85" y="561"/>
                </a:lnTo>
                <a:lnTo>
                  <a:pt x="85" y="571"/>
                </a:lnTo>
                <a:lnTo>
                  <a:pt x="86" y="580"/>
                </a:lnTo>
                <a:lnTo>
                  <a:pt x="89" y="590"/>
                </a:lnTo>
                <a:lnTo>
                  <a:pt x="94" y="599"/>
                </a:lnTo>
                <a:lnTo>
                  <a:pt x="99" y="608"/>
                </a:lnTo>
                <a:lnTo>
                  <a:pt x="106" y="615"/>
                </a:lnTo>
                <a:lnTo>
                  <a:pt x="111" y="620"/>
                </a:lnTo>
                <a:lnTo>
                  <a:pt x="117" y="624"/>
                </a:lnTo>
                <a:lnTo>
                  <a:pt x="122" y="628"/>
                </a:lnTo>
                <a:lnTo>
                  <a:pt x="129" y="631"/>
                </a:lnTo>
                <a:lnTo>
                  <a:pt x="135" y="633"/>
                </a:lnTo>
                <a:lnTo>
                  <a:pt x="142" y="634"/>
                </a:lnTo>
                <a:lnTo>
                  <a:pt x="149" y="635"/>
                </a:lnTo>
                <a:lnTo>
                  <a:pt x="156" y="635"/>
                </a:lnTo>
                <a:lnTo>
                  <a:pt x="168" y="635"/>
                </a:lnTo>
                <a:lnTo>
                  <a:pt x="177" y="633"/>
                </a:lnTo>
                <a:lnTo>
                  <a:pt x="180" y="643"/>
                </a:lnTo>
                <a:lnTo>
                  <a:pt x="182" y="652"/>
                </a:lnTo>
                <a:lnTo>
                  <a:pt x="186" y="661"/>
                </a:lnTo>
                <a:lnTo>
                  <a:pt x="192" y="668"/>
                </a:lnTo>
                <a:lnTo>
                  <a:pt x="197" y="676"/>
                </a:lnTo>
                <a:lnTo>
                  <a:pt x="205" y="683"/>
                </a:lnTo>
                <a:lnTo>
                  <a:pt x="213" y="688"/>
                </a:lnTo>
                <a:lnTo>
                  <a:pt x="222" y="693"/>
                </a:lnTo>
                <a:lnTo>
                  <a:pt x="232" y="696"/>
                </a:lnTo>
                <a:lnTo>
                  <a:pt x="242" y="698"/>
                </a:lnTo>
                <a:lnTo>
                  <a:pt x="251" y="698"/>
                </a:lnTo>
                <a:lnTo>
                  <a:pt x="260" y="697"/>
                </a:lnTo>
                <a:lnTo>
                  <a:pt x="270" y="695"/>
                </a:lnTo>
                <a:lnTo>
                  <a:pt x="279" y="692"/>
                </a:lnTo>
                <a:lnTo>
                  <a:pt x="288" y="687"/>
                </a:lnTo>
                <a:lnTo>
                  <a:pt x="296" y="682"/>
                </a:lnTo>
                <a:lnTo>
                  <a:pt x="301" y="689"/>
                </a:lnTo>
                <a:lnTo>
                  <a:pt x="307" y="697"/>
                </a:lnTo>
                <a:lnTo>
                  <a:pt x="314" y="704"/>
                </a:lnTo>
                <a:lnTo>
                  <a:pt x="322" y="709"/>
                </a:lnTo>
                <a:lnTo>
                  <a:pt x="331" y="714"/>
                </a:lnTo>
                <a:lnTo>
                  <a:pt x="340" y="717"/>
                </a:lnTo>
                <a:lnTo>
                  <a:pt x="350" y="719"/>
                </a:lnTo>
                <a:lnTo>
                  <a:pt x="360" y="719"/>
                </a:lnTo>
                <a:lnTo>
                  <a:pt x="370" y="719"/>
                </a:lnTo>
                <a:lnTo>
                  <a:pt x="380" y="717"/>
                </a:lnTo>
                <a:lnTo>
                  <a:pt x="388" y="714"/>
                </a:lnTo>
                <a:lnTo>
                  <a:pt x="397" y="709"/>
                </a:lnTo>
                <a:lnTo>
                  <a:pt x="405" y="704"/>
                </a:lnTo>
                <a:lnTo>
                  <a:pt x="412" y="697"/>
                </a:lnTo>
                <a:lnTo>
                  <a:pt x="418" y="689"/>
                </a:lnTo>
                <a:lnTo>
                  <a:pt x="424" y="682"/>
                </a:lnTo>
                <a:lnTo>
                  <a:pt x="431" y="687"/>
                </a:lnTo>
                <a:lnTo>
                  <a:pt x="440" y="692"/>
                </a:lnTo>
                <a:lnTo>
                  <a:pt x="449" y="695"/>
                </a:lnTo>
                <a:lnTo>
                  <a:pt x="458" y="697"/>
                </a:lnTo>
                <a:lnTo>
                  <a:pt x="468" y="698"/>
                </a:lnTo>
                <a:lnTo>
                  <a:pt x="478" y="698"/>
                </a:lnTo>
                <a:lnTo>
                  <a:pt x="488" y="696"/>
                </a:lnTo>
                <a:lnTo>
                  <a:pt x="497" y="693"/>
                </a:lnTo>
                <a:lnTo>
                  <a:pt x="507" y="688"/>
                </a:lnTo>
                <a:lnTo>
                  <a:pt x="514" y="683"/>
                </a:lnTo>
                <a:lnTo>
                  <a:pt x="522" y="676"/>
                </a:lnTo>
                <a:lnTo>
                  <a:pt x="528" y="668"/>
                </a:lnTo>
                <a:lnTo>
                  <a:pt x="533" y="661"/>
                </a:lnTo>
                <a:lnTo>
                  <a:pt x="536" y="652"/>
                </a:lnTo>
                <a:lnTo>
                  <a:pt x="540" y="643"/>
                </a:lnTo>
                <a:lnTo>
                  <a:pt x="541" y="633"/>
                </a:lnTo>
                <a:lnTo>
                  <a:pt x="552" y="635"/>
                </a:lnTo>
                <a:lnTo>
                  <a:pt x="563" y="635"/>
                </a:lnTo>
                <a:lnTo>
                  <a:pt x="569" y="635"/>
                </a:lnTo>
                <a:lnTo>
                  <a:pt x="577" y="634"/>
                </a:lnTo>
                <a:lnTo>
                  <a:pt x="584" y="633"/>
                </a:lnTo>
                <a:lnTo>
                  <a:pt x="590" y="631"/>
                </a:lnTo>
                <a:lnTo>
                  <a:pt x="597" y="628"/>
                </a:lnTo>
                <a:lnTo>
                  <a:pt x="603" y="624"/>
                </a:lnTo>
                <a:lnTo>
                  <a:pt x="608" y="620"/>
                </a:lnTo>
                <a:lnTo>
                  <a:pt x="614" y="615"/>
                </a:lnTo>
                <a:lnTo>
                  <a:pt x="620" y="608"/>
                </a:lnTo>
                <a:lnTo>
                  <a:pt x="626" y="599"/>
                </a:lnTo>
                <a:lnTo>
                  <a:pt x="630" y="590"/>
                </a:lnTo>
                <a:lnTo>
                  <a:pt x="632" y="580"/>
                </a:lnTo>
                <a:lnTo>
                  <a:pt x="635" y="571"/>
                </a:lnTo>
                <a:lnTo>
                  <a:pt x="635" y="561"/>
                </a:lnTo>
                <a:lnTo>
                  <a:pt x="634" y="551"/>
                </a:lnTo>
                <a:lnTo>
                  <a:pt x="631" y="543"/>
                </a:lnTo>
                <a:lnTo>
                  <a:pt x="641" y="540"/>
                </a:lnTo>
                <a:lnTo>
                  <a:pt x="651" y="538"/>
                </a:lnTo>
                <a:lnTo>
                  <a:pt x="660" y="534"/>
                </a:lnTo>
                <a:lnTo>
                  <a:pt x="668" y="528"/>
                </a:lnTo>
                <a:lnTo>
                  <a:pt x="675" y="523"/>
                </a:lnTo>
                <a:lnTo>
                  <a:pt x="682" y="515"/>
                </a:lnTo>
                <a:lnTo>
                  <a:pt x="688" y="507"/>
                </a:lnTo>
                <a:lnTo>
                  <a:pt x="692" y="498"/>
                </a:lnTo>
                <a:lnTo>
                  <a:pt x="694" y="488"/>
                </a:lnTo>
                <a:lnTo>
                  <a:pt x="696" y="479"/>
                </a:lnTo>
                <a:lnTo>
                  <a:pt x="698" y="470"/>
                </a:lnTo>
                <a:lnTo>
                  <a:pt x="696" y="460"/>
                </a:lnTo>
                <a:lnTo>
                  <a:pt x="694" y="450"/>
                </a:lnTo>
                <a:lnTo>
                  <a:pt x="691" y="441"/>
                </a:lnTo>
                <a:lnTo>
                  <a:pt x="687" y="433"/>
                </a:lnTo>
                <a:lnTo>
                  <a:pt x="681" y="424"/>
                </a:lnTo>
                <a:lnTo>
                  <a:pt x="689" y="420"/>
                </a:lnTo>
                <a:lnTo>
                  <a:pt x="696" y="413"/>
                </a:lnTo>
                <a:lnTo>
                  <a:pt x="703" y="406"/>
                </a:lnTo>
                <a:lnTo>
                  <a:pt x="709" y="398"/>
                </a:lnTo>
                <a:lnTo>
                  <a:pt x="713" y="389"/>
                </a:lnTo>
                <a:lnTo>
                  <a:pt x="716" y="380"/>
                </a:lnTo>
                <a:lnTo>
                  <a:pt x="719" y="370"/>
                </a:lnTo>
                <a:lnTo>
                  <a:pt x="719" y="36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E8837463-31B8-9C45-B163-0D5CB2B6EA71}"/>
              </a:ext>
            </a:extLst>
          </p:cNvPr>
          <p:cNvGrpSpPr/>
          <p:nvPr/>
        </p:nvGrpSpPr>
        <p:grpSpPr>
          <a:xfrm>
            <a:off x="287615" y="6414946"/>
            <a:ext cx="11615182" cy="330957"/>
            <a:chOff x="241443" y="6414946"/>
            <a:chExt cx="11615182" cy="330957"/>
          </a:xfrm>
        </p:grpSpPr>
        <p:pic>
          <p:nvPicPr>
            <p:cNvPr id="29" name="Picture 2" descr="Departamento de Desarrollo Económico, Sostenibilidad y Medio Ambiente">
              <a:extLst>
                <a:ext uri="{FF2B5EF4-FFF2-40B4-BE49-F238E27FC236}">
                  <a16:creationId xmlns:a16="http://schemas.microsoft.com/office/drawing/2014/main" id="{D3361EE8-882D-CB4A-9F5C-E51C9DC9FC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3678" y="6414946"/>
              <a:ext cx="1512947" cy="330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22CD3577-BC3A-4F42-86EB-D55AAF7DB709}"/>
                </a:ext>
              </a:extLst>
            </p:cNvPr>
            <p:cNvSpPr/>
            <p:nvPr/>
          </p:nvSpPr>
          <p:spPr>
            <a:xfrm rot="5400000">
              <a:off x="5012863" y="1669997"/>
              <a:ext cx="271363" cy="9814203"/>
            </a:xfrm>
            <a:prstGeom prst="rect">
              <a:avLst/>
            </a:prstGeom>
            <a:solidFill>
              <a:srgbClr val="09ABAE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lt1">
                    <a:alpha val="80000"/>
                  </a:schemeClr>
                </a:solidFill>
              </a:endParaRPr>
            </a:p>
          </p:txBody>
        </p:sp>
        <p:sp>
          <p:nvSpPr>
            <p:cNvPr id="31" name="3 Título">
              <a:extLst>
                <a:ext uri="{FF2B5EF4-FFF2-40B4-BE49-F238E27FC236}">
                  <a16:creationId xmlns:a16="http://schemas.microsoft.com/office/drawing/2014/main" id="{28613B1A-6081-1C4A-836A-A582D3F1ACB2}"/>
                </a:ext>
              </a:extLst>
            </p:cNvPr>
            <p:cNvSpPr txBox="1">
              <a:spLocks/>
            </p:cNvSpPr>
            <p:nvPr/>
          </p:nvSpPr>
          <p:spPr>
            <a:xfrm>
              <a:off x="314386" y="6505089"/>
              <a:ext cx="5288684" cy="144017"/>
            </a:xfrm>
            <a:prstGeom prst="rect">
              <a:avLst/>
            </a:prstGeom>
          </p:spPr>
          <p:txBody>
            <a:bodyPr lIns="122374" tIns="61187" rIns="122374" bIns="61187" anchor="ctr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100" b="1" i="0" kern="1200">
                  <a:solidFill>
                    <a:schemeClr val="bg2">
                      <a:lumMod val="10000"/>
                    </a:schemeClr>
                  </a:solidFill>
                  <a:latin typeface="Open Sans" charset="0"/>
                  <a:ea typeface="Open Sans" charset="0"/>
                  <a:cs typeface="Open Sans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s-ES" sz="1000" dirty="0">
                  <a:solidFill>
                    <a:srgbClr val="09ABA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PLAN DE DESARROLLO INDUSTRIAL E INTERNACIONALIZACIÓN 2021-2024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001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ángulo 47">
            <a:extLst>
              <a:ext uri="{FF2B5EF4-FFF2-40B4-BE49-F238E27FC236}">
                <a16:creationId xmlns:a16="http://schemas.microsoft.com/office/drawing/2014/main" id="{89931E90-95CD-6F43-8BF0-872A9919EED6}"/>
              </a:ext>
            </a:extLst>
          </p:cNvPr>
          <p:cNvSpPr/>
          <p:nvPr/>
        </p:nvSpPr>
        <p:spPr>
          <a:xfrm>
            <a:off x="9858458" y="1931027"/>
            <a:ext cx="1591901" cy="376992"/>
          </a:xfrm>
          <a:prstGeom prst="rect">
            <a:avLst/>
          </a:prstGeom>
          <a:solidFill>
            <a:srgbClr val="09ABA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357F81C5-1333-CB4E-A4B2-153B784F5D8D}"/>
              </a:ext>
            </a:extLst>
          </p:cNvPr>
          <p:cNvSpPr/>
          <p:nvPr/>
        </p:nvSpPr>
        <p:spPr>
          <a:xfrm>
            <a:off x="9858458" y="2750489"/>
            <a:ext cx="1591901" cy="376992"/>
          </a:xfrm>
          <a:prstGeom prst="rect">
            <a:avLst/>
          </a:prstGeom>
          <a:solidFill>
            <a:srgbClr val="09ABA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3981E5BE-FDA6-B144-B857-E7C9512B5112}"/>
              </a:ext>
            </a:extLst>
          </p:cNvPr>
          <p:cNvSpPr/>
          <p:nvPr/>
        </p:nvSpPr>
        <p:spPr>
          <a:xfrm>
            <a:off x="9858458" y="3569951"/>
            <a:ext cx="1591901" cy="376992"/>
          </a:xfrm>
          <a:prstGeom prst="rect">
            <a:avLst/>
          </a:prstGeom>
          <a:solidFill>
            <a:srgbClr val="09ABA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C10C66BB-1C5B-DF42-A02C-DA62369EEB5F}"/>
              </a:ext>
            </a:extLst>
          </p:cNvPr>
          <p:cNvSpPr/>
          <p:nvPr/>
        </p:nvSpPr>
        <p:spPr>
          <a:xfrm>
            <a:off x="9858458" y="4389413"/>
            <a:ext cx="1591901" cy="376992"/>
          </a:xfrm>
          <a:prstGeom prst="rect">
            <a:avLst/>
          </a:prstGeom>
          <a:solidFill>
            <a:srgbClr val="09ABA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81173F82-7468-BD4A-B21C-F591C7C00774}"/>
              </a:ext>
            </a:extLst>
          </p:cNvPr>
          <p:cNvSpPr/>
          <p:nvPr/>
        </p:nvSpPr>
        <p:spPr>
          <a:xfrm>
            <a:off x="9858458" y="5208876"/>
            <a:ext cx="1591901" cy="376992"/>
          </a:xfrm>
          <a:prstGeom prst="rect">
            <a:avLst/>
          </a:prstGeom>
          <a:solidFill>
            <a:srgbClr val="09ABA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C14197D5-894E-DB44-B7E5-EDBF02200FCE}"/>
              </a:ext>
            </a:extLst>
          </p:cNvPr>
          <p:cNvSpPr/>
          <p:nvPr/>
        </p:nvSpPr>
        <p:spPr>
          <a:xfrm>
            <a:off x="9858458" y="2340758"/>
            <a:ext cx="1591901" cy="376992"/>
          </a:xfrm>
          <a:prstGeom prst="rect">
            <a:avLst/>
          </a:prstGeom>
          <a:solidFill>
            <a:srgbClr val="09ABA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E0E63726-829D-EA4C-8A18-2909F1E7A282}"/>
              </a:ext>
            </a:extLst>
          </p:cNvPr>
          <p:cNvSpPr/>
          <p:nvPr/>
        </p:nvSpPr>
        <p:spPr>
          <a:xfrm>
            <a:off x="9858458" y="3160220"/>
            <a:ext cx="1591901" cy="376992"/>
          </a:xfrm>
          <a:prstGeom prst="rect">
            <a:avLst/>
          </a:prstGeom>
          <a:solidFill>
            <a:srgbClr val="09ABA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4CE3726C-C254-734D-A725-012D0AC3354C}"/>
              </a:ext>
            </a:extLst>
          </p:cNvPr>
          <p:cNvSpPr/>
          <p:nvPr/>
        </p:nvSpPr>
        <p:spPr>
          <a:xfrm>
            <a:off x="9858458" y="3979682"/>
            <a:ext cx="1591901" cy="376992"/>
          </a:xfrm>
          <a:prstGeom prst="rect">
            <a:avLst/>
          </a:prstGeom>
          <a:solidFill>
            <a:srgbClr val="09ABA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3949E0D8-92B0-CE4D-A498-49B5BC36AB52}"/>
              </a:ext>
            </a:extLst>
          </p:cNvPr>
          <p:cNvSpPr/>
          <p:nvPr/>
        </p:nvSpPr>
        <p:spPr>
          <a:xfrm>
            <a:off x="9858458" y="4799144"/>
            <a:ext cx="1591901" cy="376992"/>
          </a:xfrm>
          <a:prstGeom prst="rect">
            <a:avLst/>
          </a:prstGeom>
          <a:solidFill>
            <a:srgbClr val="09ABA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94BD0396-0D17-1D45-9B69-B34259419B53}"/>
              </a:ext>
            </a:extLst>
          </p:cNvPr>
          <p:cNvSpPr/>
          <p:nvPr/>
        </p:nvSpPr>
        <p:spPr>
          <a:xfrm>
            <a:off x="9858458" y="1521296"/>
            <a:ext cx="1591901" cy="376992"/>
          </a:xfrm>
          <a:prstGeom prst="rect">
            <a:avLst/>
          </a:prstGeom>
          <a:solidFill>
            <a:srgbClr val="09ABA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EFFD7D70-5579-459A-9F68-E13C418B36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161" y="648803"/>
            <a:ext cx="9142810" cy="460528"/>
          </a:xfrm>
        </p:spPr>
        <p:txBody>
          <a:bodyPr/>
          <a:lstStyle/>
          <a:p>
            <a:r>
              <a:rPr lang="es-ES" sz="3200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PRESUPUESTO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1E28E8C-25F8-4152-B793-95E2A75A01F4}"/>
              </a:ext>
            </a:extLst>
          </p:cNvPr>
          <p:cNvSpPr/>
          <p:nvPr/>
        </p:nvSpPr>
        <p:spPr>
          <a:xfrm>
            <a:off x="627161" y="1425749"/>
            <a:ext cx="366784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garantizar el cumplimiento de los objetivos del Plan y de las acciones propuestas en los ejes y palancas, el DDESMA hace una apuesta presupuestaria decidida.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ES" sz="1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Este presupuesto inicial, cuenta para el año 2021 con 1.642 millones de euros, </a:t>
            </a:r>
            <a:r>
              <a:rPr lang="es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se estima que para el periodo 2021-2024 se movilicen 4.106M€ en estos cuatros años de implementación. 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E4EAC6A2-287D-F546-BEBC-0EB004540673}"/>
              </a:ext>
            </a:extLst>
          </p:cNvPr>
          <p:cNvGrpSpPr/>
          <p:nvPr/>
        </p:nvGrpSpPr>
        <p:grpSpPr>
          <a:xfrm>
            <a:off x="287615" y="6414946"/>
            <a:ext cx="11615182" cy="330957"/>
            <a:chOff x="241443" y="6414946"/>
            <a:chExt cx="11615182" cy="330957"/>
          </a:xfrm>
        </p:grpSpPr>
        <p:pic>
          <p:nvPicPr>
            <p:cNvPr id="8" name="Picture 2" descr="Departamento de Desarrollo Económico, Sostenibilidad y Medio Ambiente">
              <a:extLst>
                <a:ext uri="{FF2B5EF4-FFF2-40B4-BE49-F238E27FC236}">
                  <a16:creationId xmlns:a16="http://schemas.microsoft.com/office/drawing/2014/main" id="{83491DE5-673A-2444-8880-6200A6AA80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3678" y="6414946"/>
              <a:ext cx="1512947" cy="330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267EEDC0-BE7B-B343-9281-18096C2684E6}"/>
                </a:ext>
              </a:extLst>
            </p:cNvPr>
            <p:cNvSpPr/>
            <p:nvPr/>
          </p:nvSpPr>
          <p:spPr>
            <a:xfrm rot="5400000">
              <a:off x="5012863" y="1669997"/>
              <a:ext cx="271363" cy="9814203"/>
            </a:xfrm>
            <a:prstGeom prst="rect">
              <a:avLst/>
            </a:prstGeom>
            <a:solidFill>
              <a:srgbClr val="09ABAE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lt1">
                    <a:alpha val="80000"/>
                  </a:schemeClr>
                </a:solidFill>
              </a:endParaRPr>
            </a:p>
          </p:txBody>
        </p:sp>
        <p:sp>
          <p:nvSpPr>
            <p:cNvPr id="10" name="3 Título">
              <a:extLst>
                <a:ext uri="{FF2B5EF4-FFF2-40B4-BE49-F238E27FC236}">
                  <a16:creationId xmlns:a16="http://schemas.microsoft.com/office/drawing/2014/main" id="{66BE03C3-D457-4B4D-9E23-82566CC12BA7}"/>
                </a:ext>
              </a:extLst>
            </p:cNvPr>
            <p:cNvSpPr txBox="1">
              <a:spLocks/>
            </p:cNvSpPr>
            <p:nvPr/>
          </p:nvSpPr>
          <p:spPr>
            <a:xfrm>
              <a:off x="314386" y="6505089"/>
              <a:ext cx="5288684" cy="144017"/>
            </a:xfrm>
            <a:prstGeom prst="rect">
              <a:avLst/>
            </a:prstGeom>
          </p:spPr>
          <p:txBody>
            <a:bodyPr lIns="122374" tIns="61187" rIns="122374" bIns="61187" anchor="ctr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100" b="1" i="0" kern="1200">
                  <a:solidFill>
                    <a:schemeClr val="bg2">
                      <a:lumMod val="10000"/>
                    </a:schemeClr>
                  </a:solidFill>
                  <a:latin typeface="Open Sans" charset="0"/>
                  <a:ea typeface="Open Sans" charset="0"/>
                  <a:cs typeface="Open Sans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s-ES" sz="1000" dirty="0">
                  <a:solidFill>
                    <a:srgbClr val="09ABA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PLAN DE DESARROLLO INDUSTRIAL E INTERNACIONALIZACIÓN 2021-2024</a:t>
              </a:r>
            </a:p>
          </p:txBody>
        </p:sp>
      </p:grp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918435B-55F2-CA49-B362-AC1CD336C000}"/>
              </a:ext>
            </a:extLst>
          </p:cNvPr>
          <p:cNvSpPr/>
          <p:nvPr/>
        </p:nvSpPr>
        <p:spPr>
          <a:xfrm>
            <a:off x="9858458" y="1124124"/>
            <a:ext cx="1584176" cy="361085"/>
          </a:xfrm>
          <a:prstGeom prst="rect">
            <a:avLst/>
          </a:prstGeom>
          <a:solidFill>
            <a:srgbClr val="09A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4F8F4CA4-5BE5-7F4D-A24E-FA2CD175A188}"/>
              </a:ext>
            </a:extLst>
          </p:cNvPr>
          <p:cNvSpPr/>
          <p:nvPr/>
        </p:nvSpPr>
        <p:spPr>
          <a:xfrm>
            <a:off x="4510413" y="1521296"/>
            <a:ext cx="5259558" cy="376992"/>
          </a:xfrm>
          <a:prstGeom prst="rect">
            <a:avLst/>
          </a:prstGeom>
          <a:solidFill>
            <a:srgbClr val="09ABA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Título 3">
            <a:extLst>
              <a:ext uri="{FF2B5EF4-FFF2-40B4-BE49-F238E27FC236}">
                <a16:creationId xmlns:a16="http://schemas.microsoft.com/office/drawing/2014/main" id="{A414F792-985C-F046-A7E9-B3F1C0C5032C}"/>
              </a:ext>
            </a:extLst>
          </p:cNvPr>
          <p:cNvSpPr txBox="1">
            <a:spLocks/>
          </p:cNvSpPr>
          <p:nvPr/>
        </p:nvSpPr>
        <p:spPr>
          <a:xfrm>
            <a:off x="9946945" y="1203807"/>
            <a:ext cx="1407202" cy="201719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00" b="1" i="0" kern="1200">
                <a:solidFill>
                  <a:schemeClr val="bg2">
                    <a:lumMod val="1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algn="ctr"/>
            <a:r>
              <a:rPr lang="es-E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2021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AB6552DA-BB47-7444-A8A0-34B585E512BA}"/>
              </a:ext>
            </a:extLst>
          </p:cNvPr>
          <p:cNvSpPr/>
          <p:nvPr/>
        </p:nvSpPr>
        <p:spPr>
          <a:xfrm>
            <a:off x="4510413" y="1931027"/>
            <a:ext cx="5259558" cy="376992"/>
          </a:xfrm>
          <a:prstGeom prst="rect">
            <a:avLst/>
          </a:prstGeom>
          <a:solidFill>
            <a:srgbClr val="09ABA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8DB959AC-3EF9-8742-8F62-2C079E86C9DE}"/>
              </a:ext>
            </a:extLst>
          </p:cNvPr>
          <p:cNvSpPr/>
          <p:nvPr/>
        </p:nvSpPr>
        <p:spPr>
          <a:xfrm>
            <a:off x="4510413" y="2340758"/>
            <a:ext cx="5259558" cy="376992"/>
          </a:xfrm>
          <a:prstGeom prst="rect">
            <a:avLst/>
          </a:prstGeom>
          <a:solidFill>
            <a:srgbClr val="09ABA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0266BBD3-2941-6F47-90C2-7357CB2F86F6}"/>
              </a:ext>
            </a:extLst>
          </p:cNvPr>
          <p:cNvSpPr/>
          <p:nvPr/>
        </p:nvSpPr>
        <p:spPr>
          <a:xfrm>
            <a:off x="4510413" y="2750489"/>
            <a:ext cx="5259558" cy="376992"/>
          </a:xfrm>
          <a:prstGeom prst="rect">
            <a:avLst/>
          </a:prstGeom>
          <a:solidFill>
            <a:srgbClr val="09ABA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FC0727F7-A344-F748-8636-B5ACDE78E182}"/>
              </a:ext>
            </a:extLst>
          </p:cNvPr>
          <p:cNvSpPr/>
          <p:nvPr/>
        </p:nvSpPr>
        <p:spPr>
          <a:xfrm>
            <a:off x="4510413" y="3160220"/>
            <a:ext cx="5259558" cy="376992"/>
          </a:xfrm>
          <a:prstGeom prst="rect">
            <a:avLst/>
          </a:prstGeom>
          <a:solidFill>
            <a:srgbClr val="09ABA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6048FD08-D187-E442-B05A-0ED1383988B2}"/>
              </a:ext>
            </a:extLst>
          </p:cNvPr>
          <p:cNvSpPr/>
          <p:nvPr/>
        </p:nvSpPr>
        <p:spPr>
          <a:xfrm>
            <a:off x="4510413" y="3569951"/>
            <a:ext cx="5259558" cy="376992"/>
          </a:xfrm>
          <a:prstGeom prst="rect">
            <a:avLst/>
          </a:prstGeom>
          <a:solidFill>
            <a:srgbClr val="09ABA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8014B65E-A257-6046-96DE-E7F35EA45489}"/>
              </a:ext>
            </a:extLst>
          </p:cNvPr>
          <p:cNvSpPr/>
          <p:nvPr/>
        </p:nvSpPr>
        <p:spPr>
          <a:xfrm>
            <a:off x="4510413" y="3979682"/>
            <a:ext cx="5259558" cy="376992"/>
          </a:xfrm>
          <a:prstGeom prst="rect">
            <a:avLst/>
          </a:prstGeom>
          <a:solidFill>
            <a:srgbClr val="09ABA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008E8EAA-2847-4245-9BEE-5A5536EECE6C}"/>
              </a:ext>
            </a:extLst>
          </p:cNvPr>
          <p:cNvSpPr/>
          <p:nvPr/>
        </p:nvSpPr>
        <p:spPr>
          <a:xfrm>
            <a:off x="4510413" y="4389413"/>
            <a:ext cx="5259558" cy="376992"/>
          </a:xfrm>
          <a:prstGeom prst="rect">
            <a:avLst/>
          </a:prstGeom>
          <a:solidFill>
            <a:srgbClr val="09ABA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8B48D9BB-8374-474E-B6B4-D604F1C34298}"/>
              </a:ext>
            </a:extLst>
          </p:cNvPr>
          <p:cNvSpPr/>
          <p:nvPr/>
        </p:nvSpPr>
        <p:spPr>
          <a:xfrm>
            <a:off x="4510413" y="4799144"/>
            <a:ext cx="5259558" cy="376992"/>
          </a:xfrm>
          <a:prstGeom prst="rect">
            <a:avLst/>
          </a:prstGeom>
          <a:solidFill>
            <a:srgbClr val="09ABA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11183544-2C14-BA43-8556-657AF92A1221}"/>
              </a:ext>
            </a:extLst>
          </p:cNvPr>
          <p:cNvSpPr/>
          <p:nvPr/>
        </p:nvSpPr>
        <p:spPr>
          <a:xfrm>
            <a:off x="4510413" y="5208876"/>
            <a:ext cx="5259558" cy="376992"/>
          </a:xfrm>
          <a:prstGeom prst="rect">
            <a:avLst/>
          </a:prstGeom>
          <a:solidFill>
            <a:srgbClr val="09ABA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EED5AEEE-4578-3F41-9A8E-0AC312B56420}"/>
              </a:ext>
            </a:extLst>
          </p:cNvPr>
          <p:cNvSpPr/>
          <p:nvPr/>
        </p:nvSpPr>
        <p:spPr>
          <a:xfrm>
            <a:off x="9858458" y="5626086"/>
            <a:ext cx="1584176" cy="361085"/>
          </a:xfrm>
          <a:prstGeom prst="rect">
            <a:avLst/>
          </a:prstGeom>
          <a:solidFill>
            <a:srgbClr val="09A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Título 3">
            <a:extLst>
              <a:ext uri="{FF2B5EF4-FFF2-40B4-BE49-F238E27FC236}">
                <a16:creationId xmlns:a16="http://schemas.microsoft.com/office/drawing/2014/main" id="{5DD57503-A53B-D245-BA7C-ABCDC030602D}"/>
              </a:ext>
            </a:extLst>
          </p:cNvPr>
          <p:cNvSpPr txBox="1">
            <a:spLocks/>
          </p:cNvSpPr>
          <p:nvPr/>
        </p:nvSpPr>
        <p:spPr>
          <a:xfrm>
            <a:off x="9946945" y="5722307"/>
            <a:ext cx="1407202" cy="201719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00" b="1" i="0" kern="1200">
                <a:solidFill>
                  <a:schemeClr val="bg2">
                    <a:lumMod val="1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algn="ctr"/>
            <a:r>
              <a:rPr lang="es-E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1.642.427.487</a:t>
            </a:r>
          </a:p>
        </p:txBody>
      </p:sp>
      <p:sp>
        <p:nvSpPr>
          <p:cNvPr id="26" name="TextBox 73">
            <a:extLst>
              <a:ext uri="{FF2B5EF4-FFF2-40B4-BE49-F238E27FC236}">
                <a16:creationId xmlns:a16="http://schemas.microsoft.com/office/drawing/2014/main" id="{2FF85F61-BB8E-F045-8C6D-DB7B023215D0}"/>
              </a:ext>
            </a:extLst>
          </p:cNvPr>
          <p:cNvSpPr txBox="1"/>
          <p:nvPr/>
        </p:nvSpPr>
        <p:spPr>
          <a:xfrm>
            <a:off x="4664719" y="1620173"/>
            <a:ext cx="432048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lang="es-ES" sz="1400" b="1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Apoyo a empresas en dificultades y áreas desfavorecidas.</a:t>
            </a:r>
            <a:endParaRPr lang="es-ES" sz="1400" dirty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ítulo 3">
            <a:extLst>
              <a:ext uri="{FF2B5EF4-FFF2-40B4-BE49-F238E27FC236}">
                <a16:creationId xmlns:a16="http://schemas.microsoft.com/office/drawing/2014/main" id="{1B8843ED-E194-BF49-B919-7E9DE5DA3028}"/>
              </a:ext>
            </a:extLst>
          </p:cNvPr>
          <p:cNvSpPr txBox="1">
            <a:spLocks/>
          </p:cNvSpPr>
          <p:nvPr/>
        </p:nvSpPr>
        <p:spPr>
          <a:xfrm>
            <a:off x="9946945" y="1627036"/>
            <a:ext cx="1407202" cy="201719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00" b="1" i="0" kern="1200">
                <a:solidFill>
                  <a:schemeClr val="bg2">
                    <a:lumMod val="1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algn="ctr"/>
            <a:r>
              <a:rPr lang="es-ES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18.000.000</a:t>
            </a:r>
          </a:p>
        </p:txBody>
      </p:sp>
      <p:sp>
        <p:nvSpPr>
          <p:cNvPr id="29" name="TextBox 73">
            <a:extLst>
              <a:ext uri="{FF2B5EF4-FFF2-40B4-BE49-F238E27FC236}">
                <a16:creationId xmlns:a16="http://schemas.microsoft.com/office/drawing/2014/main" id="{32F5CFFE-8149-BC4D-8EDC-253605FF3125}"/>
              </a:ext>
            </a:extLst>
          </p:cNvPr>
          <p:cNvSpPr txBox="1"/>
          <p:nvPr/>
        </p:nvSpPr>
        <p:spPr>
          <a:xfrm>
            <a:off x="4655046" y="1992947"/>
            <a:ext cx="432048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lang="es-ES" sz="1400" b="1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Energía y el cambio climático</a:t>
            </a:r>
            <a:endParaRPr lang="es-ES" sz="1400" dirty="0">
              <a:solidFill>
                <a:srgbClr val="09ABAE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ítulo 3">
            <a:extLst>
              <a:ext uri="{FF2B5EF4-FFF2-40B4-BE49-F238E27FC236}">
                <a16:creationId xmlns:a16="http://schemas.microsoft.com/office/drawing/2014/main" id="{CC1930A6-599B-F549-988A-010394463A38}"/>
              </a:ext>
            </a:extLst>
          </p:cNvPr>
          <p:cNvSpPr txBox="1">
            <a:spLocks/>
          </p:cNvSpPr>
          <p:nvPr/>
        </p:nvSpPr>
        <p:spPr>
          <a:xfrm>
            <a:off x="9946945" y="2031133"/>
            <a:ext cx="1407202" cy="201719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00" b="1" i="0" kern="1200">
                <a:solidFill>
                  <a:schemeClr val="bg2">
                    <a:lumMod val="1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algn="ctr"/>
            <a:r>
              <a:rPr lang="es-ES" sz="1100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179.970.371</a:t>
            </a:r>
          </a:p>
        </p:txBody>
      </p:sp>
      <p:sp>
        <p:nvSpPr>
          <p:cNvPr id="31" name="TextBox 73">
            <a:extLst>
              <a:ext uri="{FF2B5EF4-FFF2-40B4-BE49-F238E27FC236}">
                <a16:creationId xmlns:a16="http://schemas.microsoft.com/office/drawing/2014/main" id="{7B84976C-3940-CC49-A58A-C7D548470C27}"/>
              </a:ext>
            </a:extLst>
          </p:cNvPr>
          <p:cNvSpPr txBox="1"/>
          <p:nvPr/>
        </p:nvSpPr>
        <p:spPr>
          <a:xfrm>
            <a:off x="4664719" y="2392834"/>
            <a:ext cx="432048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lang="es-ES" sz="1400" b="1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Apuesta por la tecnología y la innovación</a:t>
            </a:r>
            <a:endParaRPr lang="es-ES" sz="1400" dirty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ítulo 3">
            <a:extLst>
              <a:ext uri="{FF2B5EF4-FFF2-40B4-BE49-F238E27FC236}">
                <a16:creationId xmlns:a16="http://schemas.microsoft.com/office/drawing/2014/main" id="{C7528CA9-932F-B642-8E85-44B3AFDAE67E}"/>
              </a:ext>
            </a:extLst>
          </p:cNvPr>
          <p:cNvSpPr txBox="1">
            <a:spLocks/>
          </p:cNvSpPr>
          <p:nvPr/>
        </p:nvSpPr>
        <p:spPr>
          <a:xfrm>
            <a:off x="9946945" y="2441725"/>
            <a:ext cx="1407202" cy="201719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00" b="1" i="0" kern="1200">
                <a:solidFill>
                  <a:schemeClr val="bg2">
                    <a:lumMod val="1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algn="ctr"/>
            <a:r>
              <a:rPr lang="es-ES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216.380.000</a:t>
            </a:r>
          </a:p>
        </p:txBody>
      </p:sp>
      <p:sp>
        <p:nvSpPr>
          <p:cNvPr id="33" name="TextBox 73">
            <a:extLst>
              <a:ext uri="{FF2B5EF4-FFF2-40B4-BE49-F238E27FC236}">
                <a16:creationId xmlns:a16="http://schemas.microsoft.com/office/drawing/2014/main" id="{8163C844-9D88-C643-9505-2C056554F8CC}"/>
              </a:ext>
            </a:extLst>
          </p:cNvPr>
          <p:cNvSpPr txBox="1"/>
          <p:nvPr/>
        </p:nvSpPr>
        <p:spPr>
          <a:xfrm>
            <a:off x="4655046" y="2840345"/>
            <a:ext cx="432048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lang="es-ES" sz="1400" b="1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Posicionamiento </a:t>
            </a:r>
            <a:r>
              <a:rPr lang="es-ES" sz="1400" b="1" dirty="0" smtClean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internacional</a:t>
            </a:r>
            <a:endParaRPr lang="es-ES" sz="1400" dirty="0">
              <a:solidFill>
                <a:srgbClr val="09ABAE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ítulo 3">
            <a:extLst>
              <a:ext uri="{FF2B5EF4-FFF2-40B4-BE49-F238E27FC236}">
                <a16:creationId xmlns:a16="http://schemas.microsoft.com/office/drawing/2014/main" id="{A70D797B-4596-FB4F-AE00-54816C98AEBB}"/>
              </a:ext>
            </a:extLst>
          </p:cNvPr>
          <p:cNvSpPr txBox="1">
            <a:spLocks/>
          </p:cNvSpPr>
          <p:nvPr/>
        </p:nvSpPr>
        <p:spPr>
          <a:xfrm>
            <a:off x="9951817" y="2847208"/>
            <a:ext cx="1407202" cy="201719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00" b="1" i="0" kern="1200">
                <a:solidFill>
                  <a:schemeClr val="bg2">
                    <a:lumMod val="1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algn="ctr"/>
            <a:r>
              <a:rPr lang="es-ES" sz="1100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22.550.000</a:t>
            </a:r>
          </a:p>
        </p:txBody>
      </p:sp>
      <p:sp>
        <p:nvSpPr>
          <p:cNvPr id="35" name="TextBox 73">
            <a:extLst>
              <a:ext uri="{FF2B5EF4-FFF2-40B4-BE49-F238E27FC236}">
                <a16:creationId xmlns:a16="http://schemas.microsoft.com/office/drawing/2014/main" id="{699DD337-779A-B440-A933-B14972505379}"/>
              </a:ext>
            </a:extLst>
          </p:cNvPr>
          <p:cNvSpPr txBox="1"/>
          <p:nvPr/>
        </p:nvSpPr>
        <p:spPr>
          <a:xfrm>
            <a:off x="4664719" y="3242625"/>
            <a:ext cx="432048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lang="es-ES" sz="1400" b="1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Transformación digital</a:t>
            </a:r>
            <a:endParaRPr lang="es-ES" sz="1400" dirty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ítulo 3">
            <a:extLst>
              <a:ext uri="{FF2B5EF4-FFF2-40B4-BE49-F238E27FC236}">
                <a16:creationId xmlns:a16="http://schemas.microsoft.com/office/drawing/2014/main" id="{75CEDCDB-384E-7D4F-AE4C-D24B9459E732}"/>
              </a:ext>
            </a:extLst>
          </p:cNvPr>
          <p:cNvSpPr txBox="1">
            <a:spLocks/>
          </p:cNvSpPr>
          <p:nvPr/>
        </p:nvSpPr>
        <p:spPr>
          <a:xfrm>
            <a:off x="9946945" y="3249488"/>
            <a:ext cx="1407202" cy="201719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00" b="1" i="0" kern="1200">
                <a:solidFill>
                  <a:schemeClr val="bg2">
                    <a:lumMod val="1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algn="ctr"/>
            <a:r>
              <a:rPr lang="es-ES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18.812.695</a:t>
            </a:r>
          </a:p>
        </p:txBody>
      </p:sp>
      <p:sp>
        <p:nvSpPr>
          <p:cNvPr id="37" name="TextBox 73">
            <a:extLst>
              <a:ext uri="{FF2B5EF4-FFF2-40B4-BE49-F238E27FC236}">
                <a16:creationId xmlns:a16="http://schemas.microsoft.com/office/drawing/2014/main" id="{1E1DFB26-9D08-1847-A1EB-CB6F02CE2945}"/>
              </a:ext>
            </a:extLst>
          </p:cNvPr>
          <p:cNvSpPr txBox="1"/>
          <p:nvPr/>
        </p:nvSpPr>
        <p:spPr>
          <a:xfrm>
            <a:off x="4655046" y="3650251"/>
            <a:ext cx="432048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lang="es-ES" sz="1400" b="1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Fomento de </a:t>
            </a:r>
            <a:r>
              <a:rPr lang="es-ES" sz="1400" b="1" dirty="0" smtClean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emprendimiento</a:t>
            </a:r>
            <a:endParaRPr lang="es-ES" sz="1400" dirty="0">
              <a:solidFill>
                <a:srgbClr val="09ABAE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ítulo 3">
            <a:extLst>
              <a:ext uri="{FF2B5EF4-FFF2-40B4-BE49-F238E27FC236}">
                <a16:creationId xmlns:a16="http://schemas.microsoft.com/office/drawing/2014/main" id="{CA8886F3-4BA4-9242-8252-9063CE8195D4}"/>
              </a:ext>
            </a:extLst>
          </p:cNvPr>
          <p:cNvSpPr txBox="1">
            <a:spLocks/>
          </p:cNvSpPr>
          <p:nvPr/>
        </p:nvSpPr>
        <p:spPr>
          <a:xfrm>
            <a:off x="9951817" y="3657114"/>
            <a:ext cx="1407202" cy="201719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00" b="1" i="0" kern="1200">
                <a:solidFill>
                  <a:schemeClr val="bg2">
                    <a:lumMod val="1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algn="ctr"/>
            <a:r>
              <a:rPr lang="es-ES" sz="1100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6.381.000</a:t>
            </a:r>
          </a:p>
        </p:txBody>
      </p:sp>
      <p:sp>
        <p:nvSpPr>
          <p:cNvPr id="39" name="TextBox 73">
            <a:extLst>
              <a:ext uri="{FF2B5EF4-FFF2-40B4-BE49-F238E27FC236}">
                <a16:creationId xmlns:a16="http://schemas.microsoft.com/office/drawing/2014/main" id="{C5134F92-E6FF-FB4A-AED3-9F4872E9BC6C}"/>
              </a:ext>
            </a:extLst>
          </p:cNvPr>
          <p:cNvSpPr txBox="1"/>
          <p:nvPr/>
        </p:nvSpPr>
        <p:spPr>
          <a:xfrm>
            <a:off x="4664718" y="4052685"/>
            <a:ext cx="5005052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lang="es-ES" sz="1400" b="1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Apoyo a la diversificación, consolidación y crecimiento empresarial</a:t>
            </a:r>
            <a:endParaRPr lang="es-ES" sz="1400" dirty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ítulo 3">
            <a:extLst>
              <a:ext uri="{FF2B5EF4-FFF2-40B4-BE49-F238E27FC236}">
                <a16:creationId xmlns:a16="http://schemas.microsoft.com/office/drawing/2014/main" id="{27AF77A2-6669-2644-8F05-C74C8FE66D34}"/>
              </a:ext>
            </a:extLst>
          </p:cNvPr>
          <p:cNvSpPr txBox="1">
            <a:spLocks/>
          </p:cNvSpPr>
          <p:nvPr/>
        </p:nvSpPr>
        <p:spPr>
          <a:xfrm>
            <a:off x="9946945" y="4059548"/>
            <a:ext cx="1407202" cy="201719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00" b="1" i="0" kern="1200">
                <a:solidFill>
                  <a:schemeClr val="bg2">
                    <a:lumMod val="1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algn="ctr"/>
            <a:r>
              <a:rPr lang="es-ES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1.045.480.240</a:t>
            </a:r>
          </a:p>
        </p:txBody>
      </p:sp>
      <p:sp>
        <p:nvSpPr>
          <p:cNvPr id="41" name="TextBox 73">
            <a:extLst>
              <a:ext uri="{FF2B5EF4-FFF2-40B4-BE49-F238E27FC236}">
                <a16:creationId xmlns:a16="http://schemas.microsoft.com/office/drawing/2014/main" id="{191C776F-36C9-BE4C-AD42-C42EC1DED219}"/>
              </a:ext>
            </a:extLst>
          </p:cNvPr>
          <p:cNvSpPr txBox="1"/>
          <p:nvPr/>
        </p:nvSpPr>
        <p:spPr>
          <a:xfrm>
            <a:off x="4655046" y="4468684"/>
            <a:ext cx="432048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lang="es-ES" sz="1400" b="1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Impulso de la cooperación</a:t>
            </a:r>
            <a:endParaRPr lang="es-ES" sz="1400" dirty="0">
              <a:solidFill>
                <a:srgbClr val="09ABAE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Título 3">
            <a:extLst>
              <a:ext uri="{FF2B5EF4-FFF2-40B4-BE49-F238E27FC236}">
                <a16:creationId xmlns:a16="http://schemas.microsoft.com/office/drawing/2014/main" id="{A48A6B2F-C7AB-1645-9F06-6F075648511E}"/>
              </a:ext>
            </a:extLst>
          </p:cNvPr>
          <p:cNvSpPr txBox="1">
            <a:spLocks/>
          </p:cNvSpPr>
          <p:nvPr/>
        </p:nvSpPr>
        <p:spPr>
          <a:xfrm>
            <a:off x="9951817" y="4475547"/>
            <a:ext cx="1407202" cy="201719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00" b="1" i="0" kern="1200">
                <a:solidFill>
                  <a:schemeClr val="bg2">
                    <a:lumMod val="1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algn="ctr"/>
            <a:r>
              <a:rPr lang="es-ES" sz="1100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3.018.000</a:t>
            </a:r>
          </a:p>
        </p:txBody>
      </p:sp>
      <p:sp>
        <p:nvSpPr>
          <p:cNvPr id="43" name="TextBox 73">
            <a:extLst>
              <a:ext uri="{FF2B5EF4-FFF2-40B4-BE49-F238E27FC236}">
                <a16:creationId xmlns:a16="http://schemas.microsoft.com/office/drawing/2014/main" id="{FFF197A4-3B97-864B-AFDD-23CD1B770768}"/>
              </a:ext>
            </a:extLst>
          </p:cNvPr>
          <p:cNvSpPr txBox="1"/>
          <p:nvPr/>
        </p:nvSpPr>
        <p:spPr>
          <a:xfrm>
            <a:off x="4664719" y="4877363"/>
            <a:ext cx="432048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lang="es-ES" sz="1400" b="1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Desarrollo de infraestructuras</a:t>
            </a:r>
            <a:endParaRPr lang="es-ES" sz="1400" dirty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Título 3">
            <a:extLst>
              <a:ext uri="{FF2B5EF4-FFF2-40B4-BE49-F238E27FC236}">
                <a16:creationId xmlns:a16="http://schemas.microsoft.com/office/drawing/2014/main" id="{F1850C1A-3B90-5D48-A41C-C8CB14319EF6}"/>
              </a:ext>
            </a:extLst>
          </p:cNvPr>
          <p:cNvSpPr txBox="1">
            <a:spLocks/>
          </p:cNvSpPr>
          <p:nvPr/>
        </p:nvSpPr>
        <p:spPr>
          <a:xfrm>
            <a:off x="9946945" y="4884226"/>
            <a:ext cx="1407202" cy="201719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00" b="1" i="0" kern="1200">
                <a:solidFill>
                  <a:schemeClr val="bg2">
                    <a:lumMod val="1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algn="ctr"/>
            <a:r>
              <a:rPr lang="es-ES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71.835.181</a:t>
            </a:r>
          </a:p>
        </p:txBody>
      </p:sp>
      <p:sp>
        <p:nvSpPr>
          <p:cNvPr id="45" name="TextBox 73">
            <a:extLst>
              <a:ext uri="{FF2B5EF4-FFF2-40B4-BE49-F238E27FC236}">
                <a16:creationId xmlns:a16="http://schemas.microsoft.com/office/drawing/2014/main" id="{2F6DF856-9E85-A14F-8DFA-DD67CE5BEF04}"/>
              </a:ext>
            </a:extLst>
          </p:cNvPr>
          <p:cNvSpPr txBox="1"/>
          <p:nvPr/>
        </p:nvSpPr>
        <p:spPr>
          <a:xfrm>
            <a:off x="4655046" y="5297039"/>
            <a:ext cx="432048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lang="es-ES" sz="1400" b="1" dirty="0" smtClean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Partida para compra y r</a:t>
            </a:r>
            <a:r>
              <a:rPr lang="es-ES" sz="1400" b="1" dirty="0" smtClean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egeneración </a:t>
            </a:r>
            <a:r>
              <a:rPr lang="es-ES" sz="1400" b="1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de Suelo</a:t>
            </a:r>
            <a:endParaRPr lang="es-ES" sz="1400" dirty="0">
              <a:solidFill>
                <a:srgbClr val="09ABAE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Título 3">
            <a:extLst>
              <a:ext uri="{FF2B5EF4-FFF2-40B4-BE49-F238E27FC236}">
                <a16:creationId xmlns:a16="http://schemas.microsoft.com/office/drawing/2014/main" id="{EDA91339-1EAD-EF4C-9A15-0DCA7BE74A59}"/>
              </a:ext>
            </a:extLst>
          </p:cNvPr>
          <p:cNvSpPr txBox="1">
            <a:spLocks/>
          </p:cNvSpPr>
          <p:nvPr/>
        </p:nvSpPr>
        <p:spPr>
          <a:xfrm>
            <a:off x="9951817" y="5317991"/>
            <a:ext cx="1407202" cy="201719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00" b="1" i="0" kern="1200">
                <a:solidFill>
                  <a:schemeClr val="bg2">
                    <a:lumMod val="1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algn="ctr"/>
            <a:r>
              <a:rPr lang="es-ES" sz="1100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60.000.000</a:t>
            </a:r>
          </a:p>
        </p:txBody>
      </p:sp>
    </p:spTree>
    <p:extLst>
      <p:ext uri="{BB962C8B-B14F-4D97-AF65-F5344CB8AC3E}">
        <p14:creationId xmlns:p14="http://schemas.microsoft.com/office/powerpoint/2010/main" val="386116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D730DA00-2727-4854-81FA-2BAC823D576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2598" y="1595887"/>
            <a:ext cx="9836396" cy="263234"/>
          </a:xfrm>
        </p:spPr>
        <p:txBody>
          <a:bodyPr/>
          <a:lstStyle/>
          <a:p>
            <a:r>
              <a:rPr lang="es-ES" sz="18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Herramienta clave del desarrollo industrial y la internacionalización.</a:t>
            </a:r>
          </a:p>
        </p:txBody>
      </p:sp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22598" y="729208"/>
            <a:ext cx="11121331" cy="951156"/>
          </a:xfrm>
        </p:spPr>
        <p:txBody>
          <a:bodyPr/>
          <a:lstStyle/>
          <a:p>
            <a:pPr>
              <a:lnSpc>
                <a:spcPts val="3400"/>
              </a:lnSpc>
            </a:pPr>
            <a:r>
              <a:rPr lang="es-ES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 DE DESARROLLO INDUSTRIAL </a:t>
            </a:r>
            <a:br>
              <a:rPr lang="es-ES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INTERNACIONALIZACIÓN 2021-2024</a:t>
            </a:r>
            <a:endParaRPr lang="es-ES" sz="3200" dirty="0">
              <a:solidFill>
                <a:srgbClr val="09ABA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5ED56F3-BA0E-4F9F-8F79-C36BEA34A786}"/>
              </a:ext>
            </a:extLst>
          </p:cNvPr>
          <p:cNvSpPr txBox="1"/>
          <p:nvPr/>
        </p:nvSpPr>
        <p:spPr>
          <a:xfrm>
            <a:off x="682885" y="2312067"/>
            <a:ext cx="107759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000" indent="-144000" algn="l"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El Plan aspira a ser </a:t>
            </a:r>
            <a:r>
              <a:rPr lang="es-ES" sz="1800" b="1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la herramienta clave del desarrollo industrial e  internacionalización</a:t>
            </a:r>
            <a:r>
              <a:rPr lang="es-ES" sz="18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, para la recuperación y la transformación de la economía vasca; con  medidas con impacto en el corto, medio y largo plazo. Todo ello desde un enfoque de  sostenibilidad, fomento de la diversidad e inclusividad y respeto a los derechos humanos.  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BCE08C7-5B96-6445-B4A8-C9D679415012}"/>
              </a:ext>
            </a:extLst>
          </p:cNvPr>
          <p:cNvSpPr txBox="1"/>
          <p:nvPr/>
        </p:nvSpPr>
        <p:spPr>
          <a:xfrm>
            <a:off x="682885" y="3384263"/>
            <a:ext cx="10885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000" indent="-144000" algn="l">
              <a:buFont typeface="Arial" panose="020B0604020202020204" pitchFamily="34" charset="0"/>
              <a:buChar char="•"/>
            </a:pPr>
            <a:r>
              <a:rPr lang="es-ES_tradnl" sz="18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El Plan tiene en cuenta no solo la </a:t>
            </a:r>
            <a:r>
              <a:rPr lang="es-ES_tradnl" sz="1800" b="1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situación coyuntural </a:t>
            </a:r>
            <a:r>
              <a:rPr lang="es-ES_tradnl" sz="18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sino el </a:t>
            </a:r>
            <a:r>
              <a:rPr lang="es-ES_tradnl" sz="1800" b="1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compromiso estructural </a:t>
            </a:r>
            <a:r>
              <a:rPr lang="es-ES_tradnl" sz="18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con el desarrollo industrial y la internacionalización empresarial. Por ello, establece:</a:t>
            </a:r>
            <a:endParaRPr lang="es-ES" sz="1800" dirty="0">
              <a:solidFill>
                <a:srgbClr val="09ABAE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67B5C83-5850-344D-AE6F-3569CB42C7FE}"/>
              </a:ext>
            </a:extLst>
          </p:cNvPr>
          <p:cNvSpPr txBox="1"/>
          <p:nvPr/>
        </p:nvSpPr>
        <p:spPr>
          <a:xfrm>
            <a:off x="1152747" y="4251596"/>
            <a:ext cx="3214267" cy="1384995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algn="l"/>
            <a:r>
              <a:rPr lang="es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Una  </a:t>
            </a:r>
            <a:r>
              <a:rPr lang="es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agenda orientada a la </a:t>
            </a:r>
            <a:r>
              <a:rPr lang="es-E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recuperación</a:t>
            </a:r>
            <a:r>
              <a:rPr lang="es-ES" sz="1400" b="1" dirty="0" smtClean="0">
                <a:solidFill>
                  <a:srgbClr val="FF000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,</a:t>
            </a:r>
            <a:r>
              <a:rPr lang="es-E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afrontando las dificultades coyunturales provocadas por el </a:t>
            </a:r>
            <a:r>
              <a:rPr lang="es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escenario de crisis en el corto plazo debido a la </a:t>
            </a:r>
            <a:r>
              <a:rPr lang="es-E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COVID-19</a:t>
            </a:r>
            <a:r>
              <a:rPr lang="es-E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</a:t>
            </a:r>
            <a:r>
              <a:rPr lang="es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que afecta a la  economía, pero también al clima y a los aspectos sociales. 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4D42C3-2F3A-4C46-B38D-CF3301C2A1ED}"/>
              </a:ext>
            </a:extLst>
          </p:cNvPr>
          <p:cNvSpPr txBox="1"/>
          <p:nvPr/>
        </p:nvSpPr>
        <p:spPr>
          <a:xfrm>
            <a:off x="5042266" y="4251595"/>
            <a:ext cx="2866504" cy="1384995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algn="l"/>
            <a:r>
              <a:rPr lang="es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Un conjunto de iniciativas orientadas a renovar y transformar la economía aprovechando las oportunidades de las tres grandes transiciones: </a:t>
            </a:r>
            <a:r>
              <a:rPr lang="es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energético-climática, tecnológico-digital, socio-demográfica.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302AC43A-1612-3140-805A-D2142F07289E}"/>
              </a:ext>
            </a:extLst>
          </p:cNvPr>
          <p:cNvSpPr txBox="1"/>
          <p:nvPr/>
        </p:nvSpPr>
        <p:spPr>
          <a:xfrm>
            <a:off x="8682508" y="4251595"/>
            <a:ext cx="2309242" cy="1384995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algn="l"/>
            <a:r>
              <a:rPr lang="es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Apoyándose en instrumentos y palancas de competitividad </a:t>
            </a:r>
            <a:r>
              <a:rPr lang="es-ES_tradnl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desde el compromiso para impulsar y desarrollar una industria competitiva. </a:t>
            </a:r>
            <a:endParaRPr lang="es-ES" sz="14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algn="l"/>
            <a:endParaRPr lang="es-ES" sz="1400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0BF752A-D995-9A49-9BDB-1D4D21D9E6AD}"/>
              </a:ext>
            </a:extLst>
          </p:cNvPr>
          <p:cNvSpPr/>
          <p:nvPr/>
        </p:nvSpPr>
        <p:spPr>
          <a:xfrm rot="5400000">
            <a:off x="589197" y="4659820"/>
            <a:ext cx="838825" cy="167214"/>
          </a:xfrm>
          <a:prstGeom prst="rect">
            <a:avLst/>
          </a:prstGeom>
          <a:solidFill>
            <a:srgbClr val="09A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CD4B9B20-C4CD-E54E-BD80-83755D0BA5E6}"/>
              </a:ext>
            </a:extLst>
          </p:cNvPr>
          <p:cNvSpPr/>
          <p:nvPr/>
        </p:nvSpPr>
        <p:spPr>
          <a:xfrm rot="5400000">
            <a:off x="4467238" y="4659820"/>
            <a:ext cx="838825" cy="167214"/>
          </a:xfrm>
          <a:prstGeom prst="rect">
            <a:avLst/>
          </a:prstGeom>
          <a:solidFill>
            <a:srgbClr val="09A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047DC34F-01B0-124B-BED6-C345337AC36B}"/>
              </a:ext>
            </a:extLst>
          </p:cNvPr>
          <p:cNvSpPr/>
          <p:nvPr/>
        </p:nvSpPr>
        <p:spPr>
          <a:xfrm rot="5400000">
            <a:off x="8063657" y="4659821"/>
            <a:ext cx="838825" cy="167214"/>
          </a:xfrm>
          <a:prstGeom prst="rect">
            <a:avLst/>
          </a:prstGeom>
          <a:solidFill>
            <a:srgbClr val="09A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72AC264F-31EB-244D-B6CE-3BF92664CE98}"/>
              </a:ext>
            </a:extLst>
          </p:cNvPr>
          <p:cNvGrpSpPr/>
          <p:nvPr/>
        </p:nvGrpSpPr>
        <p:grpSpPr>
          <a:xfrm>
            <a:off x="287615" y="6414946"/>
            <a:ext cx="11615182" cy="330957"/>
            <a:chOff x="241443" y="6414946"/>
            <a:chExt cx="11615182" cy="330957"/>
          </a:xfrm>
        </p:grpSpPr>
        <p:pic>
          <p:nvPicPr>
            <p:cNvPr id="27" name="Picture 2" descr="Departamento de Desarrollo Económico, Sostenibilidad y Medio Ambiente">
              <a:extLst>
                <a:ext uri="{FF2B5EF4-FFF2-40B4-BE49-F238E27FC236}">
                  <a16:creationId xmlns:a16="http://schemas.microsoft.com/office/drawing/2014/main" id="{16ECD489-4D52-3B4D-9F50-49AD1753B2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3678" y="6414946"/>
              <a:ext cx="1512947" cy="330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id="{F8FE7C77-EB8D-DE4D-A477-1F2E7CBF082E}"/>
                </a:ext>
              </a:extLst>
            </p:cNvPr>
            <p:cNvSpPr/>
            <p:nvPr/>
          </p:nvSpPr>
          <p:spPr>
            <a:xfrm rot="5400000">
              <a:off x="5012863" y="1669997"/>
              <a:ext cx="271363" cy="9814203"/>
            </a:xfrm>
            <a:prstGeom prst="rect">
              <a:avLst/>
            </a:prstGeom>
            <a:solidFill>
              <a:srgbClr val="09ABAE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lt1">
                    <a:alpha val="80000"/>
                  </a:schemeClr>
                </a:solidFill>
              </a:endParaRPr>
            </a:p>
          </p:txBody>
        </p:sp>
        <p:sp>
          <p:nvSpPr>
            <p:cNvPr id="29" name="3 Título">
              <a:extLst>
                <a:ext uri="{FF2B5EF4-FFF2-40B4-BE49-F238E27FC236}">
                  <a16:creationId xmlns:a16="http://schemas.microsoft.com/office/drawing/2014/main" id="{26054093-D513-7043-A091-B03CD3388059}"/>
                </a:ext>
              </a:extLst>
            </p:cNvPr>
            <p:cNvSpPr txBox="1">
              <a:spLocks/>
            </p:cNvSpPr>
            <p:nvPr/>
          </p:nvSpPr>
          <p:spPr>
            <a:xfrm>
              <a:off x="314386" y="6505089"/>
              <a:ext cx="5288684" cy="144017"/>
            </a:xfrm>
            <a:prstGeom prst="rect">
              <a:avLst/>
            </a:prstGeom>
          </p:spPr>
          <p:txBody>
            <a:bodyPr lIns="122374" tIns="61187" rIns="122374" bIns="61187" anchor="ctr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100" b="1" i="0" kern="1200">
                  <a:solidFill>
                    <a:schemeClr val="bg2">
                      <a:lumMod val="10000"/>
                    </a:schemeClr>
                  </a:solidFill>
                  <a:latin typeface="Open Sans" charset="0"/>
                  <a:ea typeface="Open Sans" charset="0"/>
                  <a:cs typeface="Open Sans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s-ES" sz="1000" dirty="0">
                  <a:solidFill>
                    <a:srgbClr val="09ABA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PLAN DE DESARROLLO INDUSTRIAL E INTERNACIONALIZACIÓN 2021-2024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3599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5D702293-F27F-974C-AF72-1B32D32E4D12}"/>
              </a:ext>
            </a:extLst>
          </p:cNvPr>
          <p:cNvSpPr/>
          <p:nvPr/>
        </p:nvSpPr>
        <p:spPr>
          <a:xfrm>
            <a:off x="2134766" y="2529408"/>
            <a:ext cx="9073008" cy="1080120"/>
          </a:xfrm>
          <a:prstGeom prst="rect">
            <a:avLst/>
          </a:prstGeom>
          <a:solidFill>
            <a:srgbClr val="09ABA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B535685B-82D2-B446-ACEE-EB901D644664}"/>
              </a:ext>
            </a:extLst>
          </p:cNvPr>
          <p:cNvSpPr/>
          <p:nvPr/>
        </p:nvSpPr>
        <p:spPr>
          <a:xfrm>
            <a:off x="2134766" y="3681536"/>
            <a:ext cx="9073008" cy="1944216"/>
          </a:xfrm>
          <a:prstGeom prst="rect">
            <a:avLst/>
          </a:prstGeom>
          <a:solidFill>
            <a:srgbClr val="09ABA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EA7145E-6F26-4E4F-AABB-041795800905}"/>
              </a:ext>
            </a:extLst>
          </p:cNvPr>
          <p:cNvSpPr/>
          <p:nvPr/>
        </p:nvSpPr>
        <p:spPr>
          <a:xfrm>
            <a:off x="838622" y="2529408"/>
            <a:ext cx="1224136" cy="3096344"/>
          </a:xfrm>
          <a:prstGeom prst="rect">
            <a:avLst/>
          </a:prstGeom>
          <a:solidFill>
            <a:srgbClr val="09A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580B812B-9B6F-458F-9094-6F865601B6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311" y="666971"/>
            <a:ext cx="9142810" cy="915308"/>
          </a:xfrm>
        </p:spPr>
        <p:txBody>
          <a:bodyPr/>
          <a:lstStyle/>
          <a:p>
            <a:r>
              <a:rPr lang="es-ES" sz="3200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SISTEMA DE SEGUIMIENTO, </a:t>
            </a:r>
            <a:br>
              <a:rPr lang="es-ES" sz="3200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3200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EVALUACIÓN Y APRENDIZAJE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57E3340-65C7-4F1D-BCB6-C9FBD4834473}"/>
              </a:ext>
            </a:extLst>
          </p:cNvPr>
          <p:cNvSpPr/>
          <p:nvPr/>
        </p:nvSpPr>
        <p:spPr>
          <a:xfrm>
            <a:off x="1054646" y="3033464"/>
            <a:ext cx="936104" cy="22692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lnSpc>
                <a:spcPts val="2400"/>
              </a:lnSpc>
            </a:pPr>
            <a:r>
              <a:rPr lang="es-E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VALORACIÓN </a:t>
            </a:r>
          </a:p>
          <a:p>
            <a:pPr algn="ctr">
              <a:lnSpc>
                <a:spcPts val="2400"/>
              </a:lnSpc>
            </a:pPr>
            <a:r>
              <a:rPr lang="es-E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ANUAL</a:t>
            </a:r>
          </a:p>
        </p:txBody>
      </p:sp>
      <p:sp>
        <p:nvSpPr>
          <p:cNvPr id="6" name="TextBox 73">
            <a:extLst>
              <a:ext uri="{FF2B5EF4-FFF2-40B4-BE49-F238E27FC236}">
                <a16:creationId xmlns:a16="http://schemas.microsoft.com/office/drawing/2014/main" id="{7A87FD58-D54E-42C5-A5A3-1A9935FC6225}"/>
              </a:ext>
            </a:extLst>
          </p:cNvPr>
          <p:cNvSpPr txBox="1"/>
          <p:nvPr/>
        </p:nvSpPr>
        <p:spPr>
          <a:xfrm>
            <a:off x="2782838" y="2817440"/>
            <a:ext cx="7753481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lang="es-ES" sz="1600" dirty="0">
                <a:solidFill>
                  <a:srgbClr val="068689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Un primer plano que se centra en realizar un seguimiento del </a:t>
            </a:r>
            <a:r>
              <a:rPr lang="es-ES" sz="1600" b="1" dirty="0">
                <a:solidFill>
                  <a:srgbClr val="068689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GRADO DE AVANCE EN LOS OBJETIVOS ESTRATÉGICOS</a:t>
            </a:r>
            <a:r>
              <a:rPr lang="es-ES" sz="1600" dirty="0">
                <a:solidFill>
                  <a:srgbClr val="068689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propuestos y a los que este Plan contribuye.</a:t>
            </a:r>
          </a:p>
        </p:txBody>
      </p:sp>
      <p:sp>
        <p:nvSpPr>
          <p:cNvPr id="8" name="TextBox 73">
            <a:extLst>
              <a:ext uri="{FF2B5EF4-FFF2-40B4-BE49-F238E27FC236}">
                <a16:creationId xmlns:a16="http://schemas.microsoft.com/office/drawing/2014/main" id="{CAB2F4DD-41DD-4C42-BF4A-01E38FCF9DAC}"/>
              </a:ext>
            </a:extLst>
          </p:cNvPr>
          <p:cNvSpPr txBox="1"/>
          <p:nvPr/>
        </p:nvSpPr>
        <p:spPr>
          <a:xfrm>
            <a:off x="2782838" y="3941112"/>
            <a:ext cx="7848872" cy="147732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lvl="0" algn="l"/>
            <a:r>
              <a:rPr lang="es-ES" sz="1600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segundo plano en donde se </a:t>
            </a:r>
            <a:r>
              <a:rPr lang="es-ES" sz="1600" b="1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VALORA CUALITATIVAMENTE EL AVANCE E IMPACTO DE LAS ACCIONES PROPUESTAS EN CADA UNO DE LOS EJES DEL PLAN</a:t>
            </a:r>
            <a:r>
              <a:rPr lang="es-ES" sz="1600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y que constituye una fuente importante sobre la que aprender y establecer mejoras. En paralelo a esta valoración de grado de avance cualitativa, se realizará una valoración del grado de ejecución del presupuesto establecido y se recogerá información del número de </a:t>
            </a:r>
            <a:r>
              <a:rPr lang="es-ES" sz="1600" dirty="0" smtClean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beneficiarios/as </a:t>
            </a:r>
            <a:r>
              <a:rPr lang="es-ES" sz="1600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los diferentes programas de ayuda contemplados en este Plan. </a:t>
            </a:r>
            <a:endParaRPr lang="es-ES" sz="1600" dirty="0">
              <a:solidFill>
                <a:srgbClr val="09ABAE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84F3F762-229A-0B4C-8EFE-7990DB2C3F07}"/>
              </a:ext>
            </a:extLst>
          </p:cNvPr>
          <p:cNvGrpSpPr/>
          <p:nvPr/>
        </p:nvGrpSpPr>
        <p:grpSpPr>
          <a:xfrm>
            <a:off x="287615" y="6414946"/>
            <a:ext cx="11615182" cy="330957"/>
            <a:chOff x="241443" y="6414946"/>
            <a:chExt cx="11615182" cy="330957"/>
          </a:xfrm>
        </p:grpSpPr>
        <p:pic>
          <p:nvPicPr>
            <p:cNvPr id="12" name="Picture 2" descr="Departamento de Desarrollo Económico, Sostenibilidad y Medio Ambiente">
              <a:extLst>
                <a:ext uri="{FF2B5EF4-FFF2-40B4-BE49-F238E27FC236}">
                  <a16:creationId xmlns:a16="http://schemas.microsoft.com/office/drawing/2014/main" id="{A80594C8-6BE9-0745-A6A1-A0EC98E184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3678" y="6414946"/>
              <a:ext cx="1512947" cy="330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2A5034A4-442B-904F-9AEF-4924FBE498EB}"/>
                </a:ext>
              </a:extLst>
            </p:cNvPr>
            <p:cNvSpPr/>
            <p:nvPr/>
          </p:nvSpPr>
          <p:spPr>
            <a:xfrm rot="5400000">
              <a:off x="5012863" y="1669997"/>
              <a:ext cx="271363" cy="9814203"/>
            </a:xfrm>
            <a:prstGeom prst="rect">
              <a:avLst/>
            </a:prstGeom>
            <a:solidFill>
              <a:srgbClr val="09ABAE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lt1">
                    <a:alpha val="80000"/>
                  </a:schemeClr>
                </a:solidFill>
              </a:endParaRPr>
            </a:p>
          </p:txBody>
        </p:sp>
        <p:sp>
          <p:nvSpPr>
            <p:cNvPr id="14" name="3 Título">
              <a:extLst>
                <a:ext uri="{FF2B5EF4-FFF2-40B4-BE49-F238E27FC236}">
                  <a16:creationId xmlns:a16="http://schemas.microsoft.com/office/drawing/2014/main" id="{1FDA457C-4432-3E41-A336-F50D19EFB28D}"/>
                </a:ext>
              </a:extLst>
            </p:cNvPr>
            <p:cNvSpPr txBox="1">
              <a:spLocks/>
            </p:cNvSpPr>
            <p:nvPr/>
          </p:nvSpPr>
          <p:spPr>
            <a:xfrm>
              <a:off x="314386" y="6505089"/>
              <a:ext cx="5288684" cy="144017"/>
            </a:xfrm>
            <a:prstGeom prst="rect">
              <a:avLst/>
            </a:prstGeom>
          </p:spPr>
          <p:txBody>
            <a:bodyPr lIns="122374" tIns="61187" rIns="122374" bIns="61187" anchor="ctr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100" b="1" i="0" kern="1200">
                  <a:solidFill>
                    <a:schemeClr val="bg2">
                      <a:lumMod val="10000"/>
                    </a:schemeClr>
                  </a:solidFill>
                  <a:latin typeface="Open Sans" charset="0"/>
                  <a:ea typeface="Open Sans" charset="0"/>
                  <a:cs typeface="Open Sans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s-ES" sz="1000" dirty="0">
                  <a:solidFill>
                    <a:srgbClr val="09ABA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PLAN DE DESARROLLO INDUSTRIAL E INTERNACIONALIZACIÓN 2021-2024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982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54B55757-6AD1-2C41-8DDC-FF10CC1F8459}"/>
              </a:ext>
            </a:extLst>
          </p:cNvPr>
          <p:cNvSpPr/>
          <p:nvPr/>
        </p:nvSpPr>
        <p:spPr>
          <a:xfrm>
            <a:off x="6599262" y="820292"/>
            <a:ext cx="3138700" cy="361085"/>
          </a:xfrm>
          <a:prstGeom prst="rect">
            <a:avLst/>
          </a:prstGeom>
          <a:solidFill>
            <a:srgbClr val="09A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3EA296CE-80D8-8840-881B-96A102A46521}"/>
              </a:ext>
            </a:extLst>
          </p:cNvPr>
          <p:cNvSpPr/>
          <p:nvPr/>
        </p:nvSpPr>
        <p:spPr>
          <a:xfrm>
            <a:off x="4966855" y="820292"/>
            <a:ext cx="1584176" cy="361085"/>
          </a:xfrm>
          <a:prstGeom prst="rect">
            <a:avLst/>
          </a:prstGeom>
          <a:solidFill>
            <a:srgbClr val="09A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2DDC298B-D414-8A40-A2BA-699CDF48AEDD}"/>
              </a:ext>
            </a:extLst>
          </p:cNvPr>
          <p:cNvSpPr/>
          <p:nvPr/>
        </p:nvSpPr>
        <p:spPr>
          <a:xfrm>
            <a:off x="9786193" y="820292"/>
            <a:ext cx="1584176" cy="361085"/>
          </a:xfrm>
          <a:prstGeom prst="rect">
            <a:avLst/>
          </a:prstGeom>
          <a:solidFill>
            <a:srgbClr val="09A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9FF85BE6-04A4-DD44-8700-35F1F3226A07}"/>
              </a:ext>
            </a:extLst>
          </p:cNvPr>
          <p:cNvSpPr/>
          <p:nvPr/>
        </p:nvSpPr>
        <p:spPr>
          <a:xfrm>
            <a:off x="6599262" y="1216430"/>
            <a:ext cx="3138700" cy="1383732"/>
          </a:xfrm>
          <a:prstGeom prst="rect">
            <a:avLst/>
          </a:prstGeom>
          <a:solidFill>
            <a:srgbClr val="09ABA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89EA379-469F-DF42-800E-B11D3908C46D}"/>
              </a:ext>
            </a:extLst>
          </p:cNvPr>
          <p:cNvSpPr/>
          <p:nvPr/>
        </p:nvSpPr>
        <p:spPr>
          <a:xfrm>
            <a:off x="4966855" y="1216430"/>
            <a:ext cx="1584176" cy="1383732"/>
          </a:xfrm>
          <a:prstGeom prst="rect">
            <a:avLst/>
          </a:prstGeom>
          <a:solidFill>
            <a:srgbClr val="09ABA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8F84B6D7-E42C-224D-8EDD-FCC9ED47054A}"/>
              </a:ext>
            </a:extLst>
          </p:cNvPr>
          <p:cNvSpPr/>
          <p:nvPr/>
        </p:nvSpPr>
        <p:spPr>
          <a:xfrm>
            <a:off x="9786193" y="1216430"/>
            <a:ext cx="1584176" cy="1383732"/>
          </a:xfrm>
          <a:prstGeom prst="rect">
            <a:avLst/>
          </a:prstGeom>
          <a:solidFill>
            <a:srgbClr val="09ABA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580B812B-9B6F-458F-9094-6F865601B6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322" y="634592"/>
            <a:ext cx="3514668" cy="955180"/>
          </a:xfrm>
          <a:noFill/>
        </p:spPr>
        <p:txBody>
          <a:bodyPr/>
          <a:lstStyle/>
          <a:p>
            <a:r>
              <a:rPr lang="es-ES" sz="3200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INDICADORES </a:t>
            </a:r>
            <a:br>
              <a:rPr lang="es-ES" sz="3200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3200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CUANTITATIVOS (I)</a:t>
            </a:r>
          </a:p>
        </p:txBody>
      </p:sp>
      <p:sp>
        <p:nvSpPr>
          <p:cNvPr id="6" name="TextBox 73">
            <a:extLst>
              <a:ext uri="{FF2B5EF4-FFF2-40B4-BE49-F238E27FC236}">
                <a16:creationId xmlns:a16="http://schemas.microsoft.com/office/drawing/2014/main" id="{8A85DB2F-BFB2-4BDE-9D5B-469C25B25F1B}"/>
              </a:ext>
            </a:extLst>
          </p:cNvPr>
          <p:cNvSpPr txBox="1"/>
          <p:nvPr/>
        </p:nvSpPr>
        <p:spPr>
          <a:xfrm>
            <a:off x="766614" y="1812925"/>
            <a:ext cx="3600400" cy="86177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lang="es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Seguimiento del </a:t>
            </a:r>
            <a:r>
              <a:rPr lang="es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GRADO DE AVANCE EN LOS OBJETIVOS ESTRATÉGICOS </a:t>
            </a:r>
            <a:r>
              <a:rPr lang="es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 los que este Plan contribuye.</a:t>
            </a:r>
          </a:p>
          <a:p>
            <a:pPr algn="l"/>
            <a:endParaRPr lang="es-ES" sz="1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32580492-E5EC-8848-B87A-CE16408350F4}"/>
              </a:ext>
            </a:extLst>
          </p:cNvPr>
          <p:cNvGrpSpPr/>
          <p:nvPr/>
        </p:nvGrpSpPr>
        <p:grpSpPr>
          <a:xfrm>
            <a:off x="287615" y="6414946"/>
            <a:ext cx="11615182" cy="330957"/>
            <a:chOff x="241443" y="6414946"/>
            <a:chExt cx="11615182" cy="330957"/>
          </a:xfrm>
        </p:grpSpPr>
        <p:pic>
          <p:nvPicPr>
            <p:cNvPr id="8" name="Picture 2" descr="Departamento de Desarrollo Económico, Sostenibilidad y Medio Ambiente">
              <a:extLst>
                <a:ext uri="{FF2B5EF4-FFF2-40B4-BE49-F238E27FC236}">
                  <a16:creationId xmlns:a16="http://schemas.microsoft.com/office/drawing/2014/main" id="{273BB713-360F-124B-90F8-EB9D7E5C5D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3678" y="6414946"/>
              <a:ext cx="1512947" cy="330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25C3FE42-7E6F-BF4F-913B-B1E8A1F2D87C}"/>
                </a:ext>
              </a:extLst>
            </p:cNvPr>
            <p:cNvSpPr/>
            <p:nvPr/>
          </p:nvSpPr>
          <p:spPr>
            <a:xfrm rot="5400000">
              <a:off x="5012863" y="1669997"/>
              <a:ext cx="271363" cy="9814203"/>
            </a:xfrm>
            <a:prstGeom prst="rect">
              <a:avLst/>
            </a:prstGeom>
            <a:solidFill>
              <a:srgbClr val="09ABAE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lt1">
                    <a:alpha val="80000"/>
                  </a:schemeClr>
                </a:solidFill>
              </a:endParaRPr>
            </a:p>
          </p:txBody>
        </p:sp>
        <p:sp>
          <p:nvSpPr>
            <p:cNvPr id="10" name="3 Título">
              <a:extLst>
                <a:ext uri="{FF2B5EF4-FFF2-40B4-BE49-F238E27FC236}">
                  <a16:creationId xmlns:a16="http://schemas.microsoft.com/office/drawing/2014/main" id="{85700C99-8D06-AC4A-A85B-6A3DD23E5F54}"/>
                </a:ext>
              </a:extLst>
            </p:cNvPr>
            <p:cNvSpPr txBox="1">
              <a:spLocks/>
            </p:cNvSpPr>
            <p:nvPr/>
          </p:nvSpPr>
          <p:spPr>
            <a:xfrm>
              <a:off x="314386" y="6505089"/>
              <a:ext cx="5288684" cy="144017"/>
            </a:xfrm>
            <a:prstGeom prst="rect">
              <a:avLst/>
            </a:prstGeom>
          </p:spPr>
          <p:txBody>
            <a:bodyPr lIns="122374" tIns="61187" rIns="122374" bIns="61187" anchor="ctr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100" b="1" i="0" kern="1200">
                  <a:solidFill>
                    <a:schemeClr val="bg2">
                      <a:lumMod val="10000"/>
                    </a:schemeClr>
                  </a:solidFill>
                  <a:latin typeface="Open Sans" charset="0"/>
                  <a:ea typeface="Open Sans" charset="0"/>
                  <a:cs typeface="Open Sans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s-ES" sz="1000" dirty="0">
                  <a:solidFill>
                    <a:srgbClr val="09ABA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PLAN DE DESARROLLO INDUSTRIAL E INTERNACIONALIZACIÓN 2021-2024</a:t>
              </a:r>
            </a:p>
          </p:txBody>
        </p:sp>
      </p:grpSp>
      <p:sp>
        <p:nvSpPr>
          <p:cNvPr id="15" name="Título 3">
            <a:extLst>
              <a:ext uri="{FF2B5EF4-FFF2-40B4-BE49-F238E27FC236}">
                <a16:creationId xmlns:a16="http://schemas.microsoft.com/office/drawing/2014/main" id="{7B610674-5B8D-9242-B102-46996B98D9A8}"/>
              </a:ext>
            </a:extLst>
          </p:cNvPr>
          <p:cNvSpPr txBox="1">
            <a:spLocks/>
          </p:cNvSpPr>
          <p:nvPr/>
        </p:nvSpPr>
        <p:spPr>
          <a:xfrm>
            <a:off x="5068288" y="910463"/>
            <a:ext cx="1433560" cy="201719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00" b="1" i="0" kern="1200">
                <a:solidFill>
                  <a:schemeClr val="bg2">
                    <a:lumMod val="1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s-ES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OBJETIVO ESTRATÉGICO</a:t>
            </a:r>
          </a:p>
        </p:txBody>
      </p:sp>
      <p:sp>
        <p:nvSpPr>
          <p:cNvPr id="16" name="Título 3">
            <a:extLst>
              <a:ext uri="{FF2B5EF4-FFF2-40B4-BE49-F238E27FC236}">
                <a16:creationId xmlns:a16="http://schemas.microsoft.com/office/drawing/2014/main" id="{C11BAB33-AF33-294A-89E1-A9C458DC92C4}"/>
              </a:ext>
            </a:extLst>
          </p:cNvPr>
          <p:cNvSpPr txBox="1">
            <a:spLocks/>
          </p:cNvSpPr>
          <p:nvPr/>
        </p:nvSpPr>
        <p:spPr>
          <a:xfrm>
            <a:off x="6969355" y="910463"/>
            <a:ext cx="2534004" cy="201719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00" b="1" i="0" kern="1200">
                <a:solidFill>
                  <a:schemeClr val="bg2">
                    <a:lumMod val="1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algn="ctr"/>
            <a:r>
              <a:rPr lang="es-ES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INDICADORES PROPUESTOS</a:t>
            </a:r>
          </a:p>
        </p:txBody>
      </p:sp>
      <p:sp>
        <p:nvSpPr>
          <p:cNvPr id="17" name="Título 3">
            <a:extLst>
              <a:ext uri="{FF2B5EF4-FFF2-40B4-BE49-F238E27FC236}">
                <a16:creationId xmlns:a16="http://schemas.microsoft.com/office/drawing/2014/main" id="{20465C08-AF1E-B34C-9776-EC52B396E39D}"/>
              </a:ext>
            </a:extLst>
          </p:cNvPr>
          <p:cNvSpPr txBox="1">
            <a:spLocks/>
          </p:cNvSpPr>
          <p:nvPr/>
        </p:nvSpPr>
        <p:spPr>
          <a:xfrm>
            <a:off x="9889758" y="910463"/>
            <a:ext cx="1407202" cy="201719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00" b="1" i="0" kern="1200">
                <a:solidFill>
                  <a:schemeClr val="bg2">
                    <a:lumMod val="1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s-ES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FUENTE</a:t>
            </a:r>
          </a:p>
        </p:txBody>
      </p:sp>
      <p:sp>
        <p:nvSpPr>
          <p:cNvPr id="18" name="TextBox 73">
            <a:extLst>
              <a:ext uri="{FF2B5EF4-FFF2-40B4-BE49-F238E27FC236}">
                <a16:creationId xmlns:a16="http://schemas.microsoft.com/office/drawing/2014/main" id="{E23F6F63-D36E-8C4A-89E6-B126043A5EB8}"/>
              </a:ext>
            </a:extLst>
          </p:cNvPr>
          <p:cNvSpPr txBox="1"/>
          <p:nvPr/>
        </p:nvSpPr>
        <p:spPr>
          <a:xfrm>
            <a:off x="5098235" y="1427135"/>
            <a:ext cx="1403613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lang="es-ES" sz="1000" b="1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Industria: 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Superar el 40% del PIB en la industria y servicios avanzados.</a:t>
            </a:r>
          </a:p>
          <a:p>
            <a:pPr algn="l"/>
            <a:endParaRPr lang="es-ES" sz="1000" dirty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73">
            <a:extLst>
              <a:ext uri="{FF2B5EF4-FFF2-40B4-BE49-F238E27FC236}">
                <a16:creationId xmlns:a16="http://schemas.microsoft.com/office/drawing/2014/main" id="{F970DBAA-5099-F94C-A08C-32070D96D283}"/>
              </a:ext>
            </a:extLst>
          </p:cNvPr>
          <p:cNvSpPr txBox="1"/>
          <p:nvPr/>
        </p:nvSpPr>
        <p:spPr>
          <a:xfrm>
            <a:off x="6695047" y="1427135"/>
            <a:ext cx="2906679" cy="107721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Peso de la industria manufacturera y servicios sobre VAB total de la economía vasca.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Empleo en industria y servicios avanzados (% total).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Nº empresas dentro del alcance de lo que consideramos para el </a:t>
            </a:r>
            <a:r>
              <a:rPr lang="es-ES" sz="1000" dirty="0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cálculo 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de la aportación al PIB de la industria y servicios avanzados.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s-ES" sz="1000" dirty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73">
            <a:extLst>
              <a:ext uri="{FF2B5EF4-FFF2-40B4-BE49-F238E27FC236}">
                <a16:creationId xmlns:a16="http://schemas.microsoft.com/office/drawing/2014/main" id="{2BF3D9A6-2B1B-424A-AD42-5E8986759354}"/>
              </a:ext>
            </a:extLst>
          </p:cNvPr>
          <p:cNvSpPr txBox="1"/>
          <p:nvPr/>
        </p:nvSpPr>
        <p:spPr>
          <a:xfrm>
            <a:off x="9889758" y="1427135"/>
            <a:ext cx="1407202" cy="76944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 través del trabajo en curso con EUSTAT.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EUSTAT (Tablas I-O)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EUSTAT (DIRAE)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s-ES" sz="1000" dirty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887CE8E2-C3E2-2349-95DB-12139F5B0424}"/>
              </a:ext>
            </a:extLst>
          </p:cNvPr>
          <p:cNvSpPr/>
          <p:nvPr/>
        </p:nvSpPr>
        <p:spPr>
          <a:xfrm>
            <a:off x="6599262" y="2635215"/>
            <a:ext cx="3138700" cy="1606408"/>
          </a:xfrm>
          <a:prstGeom prst="rect">
            <a:avLst/>
          </a:prstGeom>
          <a:solidFill>
            <a:srgbClr val="09ABA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B20A4300-ACF2-4549-8B4A-F23A595C673B}"/>
              </a:ext>
            </a:extLst>
          </p:cNvPr>
          <p:cNvSpPr/>
          <p:nvPr/>
        </p:nvSpPr>
        <p:spPr>
          <a:xfrm>
            <a:off x="4966855" y="2635215"/>
            <a:ext cx="1584176" cy="1606408"/>
          </a:xfrm>
          <a:prstGeom prst="rect">
            <a:avLst/>
          </a:prstGeom>
          <a:solidFill>
            <a:srgbClr val="09ABA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743701E4-0419-3540-BAD2-927CACB695C4}"/>
              </a:ext>
            </a:extLst>
          </p:cNvPr>
          <p:cNvSpPr/>
          <p:nvPr/>
        </p:nvSpPr>
        <p:spPr>
          <a:xfrm>
            <a:off x="9786193" y="2635215"/>
            <a:ext cx="1584176" cy="1606408"/>
          </a:xfrm>
          <a:prstGeom prst="rect">
            <a:avLst/>
          </a:prstGeom>
          <a:solidFill>
            <a:srgbClr val="09ABA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TextBox 73">
            <a:extLst>
              <a:ext uri="{FF2B5EF4-FFF2-40B4-BE49-F238E27FC236}">
                <a16:creationId xmlns:a16="http://schemas.microsoft.com/office/drawing/2014/main" id="{BAEADB85-EACD-F447-89C2-04A7A6128954}"/>
              </a:ext>
            </a:extLst>
          </p:cNvPr>
          <p:cNvSpPr txBox="1"/>
          <p:nvPr/>
        </p:nvSpPr>
        <p:spPr>
          <a:xfrm>
            <a:off x="5098235" y="2810867"/>
            <a:ext cx="1403613" cy="138499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lang="es-ES" sz="1000" b="1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Internacionalización:</a:t>
            </a:r>
          </a:p>
          <a:p>
            <a:pPr algn="l"/>
            <a:r>
              <a:rPr lang="es-ES" sz="10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Alcanzar la propensión exportadora de un tercio del PIB en EUSKADI e incrementar la tendencia de las empresas vascas a establecer implantaciones en el exterior.</a:t>
            </a:r>
          </a:p>
          <a:p>
            <a:pPr algn="l"/>
            <a:endParaRPr lang="es-ES" sz="1000" dirty="0">
              <a:solidFill>
                <a:srgbClr val="09ABAE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73">
            <a:extLst>
              <a:ext uri="{FF2B5EF4-FFF2-40B4-BE49-F238E27FC236}">
                <a16:creationId xmlns:a16="http://schemas.microsoft.com/office/drawing/2014/main" id="{A748E1EE-AA10-6C4B-AB33-0E95B9B4656C}"/>
              </a:ext>
            </a:extLst>
          </p:cNvPr>
          <p:cNvSpPr txBox="1"/>
          <p:nvPr/>
        </p:nvSpPr>
        <p:spPr>
          <a:xfrm>
            <a:off x="6762143" y="2810867"/>
            <a:ext cx="2839583" cy="92333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Exportaciones (% PIB)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% empresas exportadoras regulares s/total.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Nº filiales implantadas en el exterior.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Empresas que acuden a los apoyos de internacionalización.</a:t>
            </a:r>
          </a:p>
          <a:p>
            <a:pPr algn="l"/>
            <a:endParaRPr lang="es-ES" sz="1000" dirty="0">
              <a:solidFill>
                <a:srgbClr val="09ABAE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73">
            <a:extLst>
              <a:ext uri="{FF2B5EF4-FFF2-40B4-BE49-F238E27FC236}">
                <a16:creationId xmlns:a16="http://schemas.microsoft.com/office/drawing/2014/main" id="{AC69696D-99E7-C74C-B32D-8CC9CA72AEEA}"/>
              </a:ext>
            </a:extLst>
          </p:cNvPr>
          <p:cNvSpPr txBox="1"/>
          <p:nvPr/>
        </p:nvSpPr>
        <p:spPr>
          <a:xfrm>
            <a:off x="9889758" y="2810867"/>
            <a:ext cx="1407202" cy="92333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EUSTAT </a:t>
            </a:r>
          </a:p>
          <a:p>
            <a:pPr algn="l"/>
            <a:r>
              <a:rPr lang="es-ES" sz="10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     (E. Comercio ext.).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000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Basque</a:t>
            </a:r>
            <a:r>
              <a:rPr lang="es-ES" sz="10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Trade</a:t>
            </a:r>
            <a:endParaRPr lang="es-ES" sz="1000" dirty="0">
              <a:solidFill>
                <a:srgbClr val="09ABAE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000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Basque</a:t>
            </a:r>
            <a:r>
              <a:rPr lang="es-ES" sz="10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Trade</a:t>
            </a:r>
            <a:endParaRPr lang="es-ES" sz="1000" dirty="0">
              <a:solidFill>
                <a:srgbClr val="09ABAE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000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Basque</a:t>
            </a:r>
            <a:r>
              <a:rPr lang="es-ES" sz="10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Trade</a:t>
            </a:r>
            <a:endParaRPr lang="es-ES" sz="1000" dirty="0">
              <a:solidFill>
                <a:srgbClr val="09ABAE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s-ES" sz="1000" dirty="0">
              <a:solidFill>
                <a:srgbClr val="09ABAE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3CB7E338-2BE0-0E46-B011-C689B8BD6E1F}"/>
              </a:ext>
            </a:extLst>
          </p:cNvPr>
          <p:cNvSpPr/>
          <p:nvPr/>
        </p:nvSpPr>
        <p:spPr>
          <a:xfrm>
            <a:off x="6599262" y="4276676"/>
            <a:ext cx="3138700" cy="1383732"/>
          </a:xfrm>
          <a:prstGeom prst="rect">
            <a:avLst/>
          </a:prstGeom>
          <a:solidFill>
            <a:srgbClr val="09ABA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5D273DD6-FD71-714C-BCCE-210E025AA565}"/>
              </a:ext>
            </a:extLst>
          </p:cNvPr>
          <p:cNvSpPr/>
          <p:nvPr/>
        </p:nvSpPr>
        <p:spPr>
          <a:xfrm>
            <a:off x="4966855" y="4276676"/>
            <a:ext cx="1584176" cy="1383732"/>
          </a:xfrm>
          <a:prstGeom prst="rect">
            <a:avLst/>
          </a:prstGeom>
          <a:solidFill>
            <a:srgbClr val="09ABA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8FCD01C6-E174-2747-912F-CE531D88C3A2}"/>
              </a:ext>
            </a:extLst>
          </p:cNvPr>
          <p:cNvSpPr/>
          <p:nvPr/>
        </p:nvSpPr>
        <p:spPr>
          <a:xfrm>
            <a:off x="9786193" y="4276676"/>
            <a:ext cx="1584176" cy="1383732"/>
          </a:xfrm>
          <a:prstGeom prst="rect">
            <a:avLst/>
          </a:prstGeom>
          <a:solidFill>
            <a:srgbClr val="09ABA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TextBox 73">
            <a:extLst>
              <a:ext uri="{FF2B5EF4-FFF2-40B4-BE49-F238E27FC236}">
                <a16:creationId xmlns:a16="http://schemas.microsoft.com/office/drawing/2014/main" id="{2F64AAB4-103D-AA41-B583-747CC43DB91C}"/>
              </a:ext>
            </a:extLst>
          </p:cNvPr>
          <p:cNvSpPr txBox="1"/>
          <p:nvPr/>
        </p:nvSpPr>
        <p:spPr>
          <a:xfrm>
            <a:off x="5083261" y="4386976"/>
            <a:ext cx="1403613" cy="123110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lang="es-ES" sz="1000" b="1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Investigación e innovación: 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Lograr la convergencia en I+D con la media Europea. </a:t>
            </a:r>
          </a:p>
          <a:p>
            <a:pPr algn="l"/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Inversión y resultados, y hacer de Euskadi un polo de innovación </a:t>
            </a:r>
            <a:r>
              <a:rPr lang="es-ES" sz="1000" dirty="0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Europeo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.</a:t>
            </a:r>
          </a:p>
          <a:p>
            <a:pPr algn="l"/>
            <a:endParaRPr lang="es-ES" sz="1000" dirty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73">
            <a:extLst>
              <a:ext uri="{FF2B5EF4-FFF2-40B4-BE49-F238E27FC236}">
                <a16:creationId xmlns:a16="http://schemas.microsoft.com/office/drawing/2014/main" id="{BACB1627-2821-1148-ABA0-789883217735}"/>
              </a:ext>
            </a:extLst>
          </p:cNvPr>
          <p:cNvSpPr txBox="1"/>
          <p:nvPr/>
        </p:nvSpPr>
        <p:spPr>
          <a:xfrm>
            <a:off x="6697074" y="4386976"/>
            <a:ext cx="2520280" cy="92333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Gasto I+D de las empresas (%PIB).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Establecimientos de más de 10 </a:t>
            </a:r>
            <a:r>
              <a:rPr lang="es-ES" sz="1000" dirty="0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empleados/as 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innovadores (%).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Ventas de productos que son nuevos para el mercado en establecimientos de más de 10 </a:t>
            </a:r>
            <a:r>
              <a:rPr lang="es-ES" sz="1000" dirty="0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trabajadores/as 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(% ventas).</a:t>
            </a:r>
          </a:p>
        </p:txBody>
      </p:sp>
      <p:sp>
        <p:nvSpPr>
          <p:cNvPr id="37" name="TextBox 73">
            <a:extLst>
              <a:ext uri="{FF2B5EF4-FFF2-40B4-BE49-F238E27FC236}">
                <a16:creationId xmlns:a16="http://schemas.microsoft.com/office/drawing/2014/main" id="{49E81FDC-D92F-B840-9DB5-E5B8D8AA311C}"/>
              </a:ext>
            </a:extLst>
          </p:cNvPr>
          <p:cNvSpPr txBox="1"/>
          <p:nvPr/>
        </p:nvSpPr>
        <p:spPr>
          <a:xfrm>
            <a:off x="9889758" y="4386976"/>
            <a:ext cx="1407202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EUSTAT (E. I+D)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EUSTAT (E. Innovación)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EUSTAT (E. Innovación)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s-ES" sz="1000" dirty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92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>
            <a:extLst>
              <a:ext uri="{FF2B5EF4-FFF2-40B4-BE49-F238E27FC236}">
                <a16:creationId xmlns:a16="http://schemas.microsoft.com/office/drawing/2014/main" id="{5BA59FAB-5237-7F4C-A099-C68DB94672D8}"/>
              </a:ext>
            </a:extLst>
          </p:cNvPr>
          <p:cNvSpPr txBox="1">
            <a:spLocks/>
          </p:cNvSpPr>
          <p:nvPr/>
        </p:nvSpPr>
        <p:spPr>
          <a:xfrm>
            <a:off x="636322" y="634592"/>
            <a:ext cx="3514668" cy="955180"/>
          </a:xfrm>
          <a:prstGeom prst="rect">
            <a:avLst/>
          </a:prstGeom>
          <a:noFill/>
        </p:spPr>
        <p:txBody>
          <a:bodyPr lIns="122374" tIns="61187" rIns="122374" bIns="61187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00" b="1" i="0" kern="1200">
                <a:solidFill>
                  <a:schemeClr val="bg2">
                    <a:lumMod val="1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s-ES" sz="3200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INDICADORES </a:t>
            </a:r>
            <a:br>
              <a:rPr lang="es-ES" sz="3200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3200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CUANTITATIVOS (II)</a:t>
            </a:r>
          </a:p>
        </p:txBody>
      </p:sp>
      <p:sp>
        <p:nvSpPr>
          <p:cNvPr id="8" name="TextBox 73">
            <a:extLst>
              <a:ext uri="{FF2B5EF4-FFF2-40B4-BE49-F238E27FC236}">
                <a16:creationId xmlns:a16="http://schemas.microsoft.com/office/drawing/2014/main" id="{73D2A6A2-F76E-3B44-BC04-8A40EA4124CC}"/>
              </a:ext>
            </a:extLst>
          </p:cNvPr>
          <p:cNvSpPr txBox="1"/>
          <p:nvPr/>
        </p:nvSpPr>
        <p:spPr>
          <a:xfrm>
            <a:off x="766614" y="1776555"/>
            <a:ext cx="3600400" cy="86177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lang="es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Seguimiento del </a:t>
            </a:r>
            <a:r>
              <a:rPr lang="es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GRADO DE AVANCE EN LOS OBJETIVOS ESTRATÉGICOS </a:t>
            </a:r>
            <a:r>
              <a:rPr lang="es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 los que este Plan contribuye.</a:t>
            </a:r>
          </a:p>
          <a:p>
            <a:pPr algn="l"/>
            <a:endParaRPr lang="es-ES" sz="1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45554136-A1FA-2244-931F-869140894B8D}"/>
              </a:ext>
            </a:extLst>
          </p:cNvPr>
          <p:cNvGrpSpPr/>
          <p:nvPr/>
        </p:nvGrpSpPr>
        <p:grpSpPr>
          <a:xfrm>
            <a:off x="287615" y="6414946"/>
            <a:ext cx="11615182" cy="330957"/>
            <a:chOff x="241443" y="6414946"/>
            <a:chExt cx="11615182" cy="330957"/>
          </a:xfrm>
        </p:grpSpPr>
        <p:pic>
          <p:nvPicPr>
            <p:cNvPr id="11" name="Picture 2" descr="Departamento de Desarrollo Económico, Sostenibilidad y Medio Ambiente">
              <a:extLst>
                <a:ext uri="{FF2B5EF4-FFF2-40B4-BE49-F238E27FC236}">
                  <a16:creationId xmlns:a16="http://schemas.microsoft.com/office/drawing/2014/main" id="{3BDDF3DA-1E58-BD4B-99A4-DEE6A2B017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3678" y="6414946"/>
              <a:ext cx="1512947" cy="330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A0C80910-CA23-8E42-BD1E-906FED99BDF6}"/>
                </a:ext>
              </a:extLst>
            </p:cNvPr>
            <p:cNvSpPr/>
            <p:nvPr/>
          </p:nvSpPr>
          <p:spPr>
            <a:xfrm rot="5400000">
              <a:off x="5012863" y="1669997"/>
              <a:ext cx="271363" cy="9814203"/>
            </a:xfrm>
            <a:prstGeom prst="rect">
              <a:avLst/>
            </a:prstGeom>
            <a:solidFill>
              <a:srgbClr val="09ABAE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lt1">
                    <a:alpha val="80000"/>
                  </a:schemeClr>
                </a:solidFill>
              </a:endParaRPr>
            </a:p>
          </p:txBody>
        </p:sp>
        <p:sp>
          <p:nvSpPr>
            <p:cNvPr id="13" name="3 Título">
              <a:extLst>
                <a:ext uri="{FF2B5EF4-FFF2-40B4-BE49-F238E27FC236}">
                  <a16:creationId xmlns:a16="http://schemas.microsoft.com/office/drawing/2014/main" id="{042C94D1-938A-3E45-BB94-975EF2372786}"/>
                </a:ext>
              </a:extLst>
            </p:cNvPr>
            <p:cNvSpPr txBox="1">
              <a:spLocks/>
            </p:cNvSpPr>
            <p:nvPr/>
          </p:nvSpPr>
          <p:spPr>
            <a:xfrm>
              <a:off x="314386" y="6505089"/>
              <a:ext cx="5288684" cy="144017"/>
            </a:xfrm>
            <a:prstGeom prst="rect">
              <a:avLst/>
            </a:prstGeom>
          </p:spPr>
          <p:txBody>
            <a:bodyPr lIns="122374" tIns="61187" rIns="122374" bIns="61187" anchor="ctr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100" b="1" i="0" kern="1200">
                  <a:solidFill>
                    <a:schemeClr val="bg2">
                      <a:lumMod val="10000"/>
                    </a:schemeClr>
                  </a:solidFill>
                  <a:latin typeface="Open Sans" charset="0"/>
                  <a:ea typeface="Open Sans" charset="0"/>
                  <a:cs typeface="Open Sans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s-ES" sz="1000" dirty="0">
                  <a:solidFill>
                    <a:srgbClr val="09ABA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PLAN DE DESARROLLO INDUSTRIAL E INTERNACIONALIZACIÓN 2021-2024</a:t>
              </a:r>
            </a:p>
          </p:txBody>
        </p:sp>
      </p:grpSp>
      <p:sp>
        <p:nvSpPr>
          <p:cNvPr id="14" name="Rectángulo 13">
            <a:extLst>
              <a:ext uri="{FF2B5EF4-FFF2-40B4-BE49-F238E27FC236}">
                <a16:creationId xmlns:a16="http://schemas.microsoft.com/office/drawing/2014/main" id="{6E90AAB0-48C4-114D-9834-A384ECA507D1}"/>
              </a:ext>
            </a:extLst>
          </p:cNvPr>
          <p:cNvSpPr/>
          <p:nvPr/>
        </p:nvSpPr>
        <p:spPr>
          <a:xfrm>
            <a:off x="6599262" y="820292"/>
            <a:ext cx="3138700" cy="361085"/>
          </a:xfrm>
          <a:prstGeom prst="rect">
            <a:avLst/>
          </a:prstGeom>
          <a:solidFill>
            <a:srgbClr val="09A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94BC8E01-A924-DA4A-AC13-51FD8D098B7C}"/>
              </a:ext>
            </a:extLst>
          </p:cNvPr>
          <p:cNvSpPr/>
          <p:nvPr/>
        </p:nvSpPr>
        <p:spPr>
          <a:xfrm>
            <a:off x="4966855" y="820292"/>
            <a:ext cx="1584176" cy="361085"/>
          </a:xfrm>
          <a:prstGeom prst="rect">
            <a:avLst/>
          </a:prstGeom>
          <a:solidFill>
            <a:srgbClr val="09A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56B24EEE-F393-F045-81F1-7C67C6A113C5}"/>
              </a:ext>
            </a:extLst>
          </p:cNvPr>
          <p:cNvSpPr/>
          <p:nvPr/>
        </p:nvSpPr>
        <p:spPr>
          <a:xfrm>
            <a:off x="9786193" y="820292"/>
            <a:ext cx="1584176" cy="361085"/>
          </a:xfrm>
          <a:prstGeom prst="rect">
            <a:avLst/>
          </a:prstGeom>
          <a:solidFill>
            <a:srgbClr val="09A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BB4FEFC-5703-624B-864E-A1B20C5FDA51}"/>
              </a:ext>
            </a:extLst>
          </p:cNvPr>
          <p:cNvSpPr/>
          <p:nvPr/>
        </p:nvSpPr>
        <p:spPr>
          <a:xfrm>
            <a:off x="6599262" y="1216430"/>
            <a:ext cx="3138700" cy="1772902"/>
          </a:xfrm>
          <a:prstGeom prst="rect">
            <a:avLst/>
          </a:prstGeom>
          <a:solidFill>
            <a:srgbClr val="09ABA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5D08FFD0-6754-4742-B880-1D68CC421C82}"/>
              </a:ext>
            </a:extLst>
          </p:cNvPr>
          <p:cNvSpPr/>
          <p:nvPr/>
        </p:nvSpPr>
        <p:spPr>
          <a:xfrm>
            <a:off x="4966855" y="1216430"/>
            <a:ext cx="1584176" cy="1772902"/>
          </a:xfrm>
          <a:prstGeom prst="rect">
            <a:avLst/>
          </a:prstGeom>
          <a:solidFill>
            <a:srgbClr val="09ABA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2134D2AA-B475-024C-A4FA-73881C69F5AE}"/>
              </a:ext>
            </a:extLst>
          </p:cNvPr>
          <p:cNvSpPr/>
          <p:nvPr/>
        </p:nvSpPr>
        <p:spPr>
          <a:xfrm>
            <a:off x="9786193" y="1216430"/>
            <a:ext cx="1584176" cy="1772902"/>
          </a:xfrm>
          <a:prstGeom prst="rect">
            <a:avLst/>
          </a:prstGeom>
          <a:solidFill>
            <a:srgbClr val="09ABA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Título 3">
            <a:extLst>
              <a:ext uri="{FF2B5EF4-FFF2-40B4-BE49-F238E27FC236}">
                <a16:creationId xmlns:a16="http://schemas.microsoft.com/office/drawing/2014/main" id="{357A92F9-8ECA-204F-B278-BFA38B0ED0E1}"/>
              </a:ext>
            </a:extLst>
          </p:cNvPr>
          <p:cNvSpPr txBox="1">
            <a:spLocks/>
          </p:cNvSpPr>
          <p:nvPr/>
        </p:nvSpPr>
        <p:spPr>
          <a:xfrm>
            <a:off x="5068288" y="910463"/>
            <a:ext cx="1433560" cy="201719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00" b="1" i="0" kern="1200">
                <a:solidFill>
                  <a:schemeClr val="bg2">
                    <a:lumMod val="1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s-ES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OBJETIVO ESTRATÉGICO</a:t>
            </a:r>
          </a:p>
        </p:txBody>
      </p:sp>
      <p:sp>
        <p:nvSpPr>
          <p:cNvPr id="21" name="Título 3">
            <a:extLst>
              <a:ext uri="{FF2B5EF4-FFF2-40B4-BE49-F238E27FC236}">
                <a16:creationId xmlns:a16="http://schemas.microsoft.com/office/drawing/2014/main" id="{D1387FAC-1A52-3243-93DF-E7C0F12EB492}"/>
              </a:ext>
            </a:extLst>
          </p:cNvPr>
          <p:cNvSpPr txBox="1">
            <a:spLocks/>
          </p:cNvSpPr>
          <p:nvPr/>
        </p:nvSpPr>
        <p:spPr>
          <a:xfrm>
            <a:off x="6969355" y="910463"/>
            <a:ext cx="2534004" cy="201719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00" b="1" i="0" kern="1200">
                <a:solidFill>
                  <a:schemeClr val="bg2">
                    <a:lumMod val="1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algn="ctr"/>
            <a:r>
              <a:rPr lang="es-ES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INDICADORES PROPUESTOS</a:t>
            </a:r>
          </a:p>
        </p:txBody>
      </p:sp>
      <p:sp>
        <p:nvSpPr>
          <p:cNvPr id="22" name="Título 3">
            <a:extLst>
              <a:ext uri="{FF2B5EF4-FFF2-40B4-BE49-F238E27FC236}">
                <a16:creationId xmlns:a16="http://schemas.microsoft.com/office/drawing/2014/main" id="{4C45DE28-C22E-F54D-A21F-3A44FA46F461}"/>
              </a:ext>
            </a:extLst>
          </p:cNvPr>
          <p:cNvSpPr txBox="1">
            <a:spLocks/>
          </p:cNvSpPr>
          <p:nvPr/>
        </p:nvSpPr>
        <p:spPr>
          <a:xfrm>
            <a:off x="9889758" y="910463"/>
            <a:ext cx="1407202" cy="201719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00" b="1" i="0" kern="1200">
                <a:solidFill>
                  <a:schemeClr val="bg2">
                    <a:lumMod val="1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s-ES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FUENTE</a:t>
            </a:r>
          </a:p>
        </p:txBody>
      </p:sp>
      <p:sp>
        <p:nvSpPr>
          <p:cNvPr id="23" name="TextBox 73">
            <a:extLst>
              <a:ext uri="{FF2B5EF4-FFF2-40B4-BE49-F238E27FC236}">
                <a16:creationId xmlns:a16="http://schemas.microsoft.com/office/drawing/2014/main" id="{07DE4347-47D1-BE4A-8085-01D522D920D0}"/>
              </a:ext>
            </a:extLst>
          </p:cNvPr>
          <p:cNvSpPr txBox="1"/>
          <p:nvPr/>
        </p:nvSpPr>
        <p:spPr>
          <a:xfrm>
            <a:off x="5098235" y="1427509"/>
            <a:ext cx="1403613" cy="138499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lang="es-ES" sz="1000" b="1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Emprendimiento innovador: 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Incrementar un 10% la creación de empresas tecnológicas y posicionar a Euskadi como ecosistema tractor de </a:t>
            </a:r>
            <a:r>
              <a:rPr lang="es-ES" sz="1000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startups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internacionales que colaboren con la industria local.</a:t>
            </a:r>
          </a:p>
        </p:txBody>
      </p:sp>
      <p:sp>
        <p:nvSpPr>
          <p:cNvPr id="24" name="TextBox 73">
            <a:extLst>
              <a:ext uri="{FF2B5EF4-FFF2-40B4-BE49-F238E27FC236}">
                <a16:creationId xmlns:a16="http://schemas.microsoft.com/office/drawing/2014/main" id="{142A0C80-360D-CF4B-B2F7-1DC89590BFCA}"/>
              </a:ext>
            </a:extLst>
          </p:cNvPr>
          <p:cNvSpPr txBox="1"/>
          <p:nvPr/>
        </p:nvSpPr>
        <p:spPr>
          <a:xfrm>
            <a:off x="6824575" y="1421679"/>
            <a:ext cx="2688073" cy="123110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Nº de proyectos de emprendimiento innovadores y/o base tecnológica apoyados a través de los programas del Gobierno.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Nº de proyectos de implantación de </a:t>
            </a:r>
            <a:r>
              <a:rPr lang="es-ES" sz="1000" dirty="0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tecnologías 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digitales contratados a </a:t>
            </a:r>
            <a:r>
              <a:rPr lang="es-ES" sz="1000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startups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por empresas tractoras BIND.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Emprendimiento impulsado por las oportunidades (%).</a:t>
            </a:r>
          </a:p>
        </p:txBody>
      </p:sp>
      <p:sp>
        <p:nvSpPr>
          <p:cNvPr id="25" name="TextBox 73">
            <a:extLst>
              <a:ext uri="{FF2B5EF4-FFF2-40B4-BE49-F238E27FC236}">
                <a16:creationId xmlns:a16="http://schemas.microsoft.com/office/drawing/2014/main" id="{71781082-57BA-0C41-B75C-8143F4654118}"/>
              </a:ext>
            </a:extLst>
          </p:cNvPr>
          <p:cNvSpPr txBox="1"/>
          <p:nvPr/>
        </p:nvSpPr>
        <p:spPr>
          <a:xfrm>
            <a:off x="9949026" y="1455591"/>
            <a:ext cx="1333685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DDESMA.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DDESMA.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EUSTAT (Panel EIS)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s-ES" sz="1000" dirty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0E6224CF-B091-1641-B634-E6BB78C96120}"/>
              </a:ext>
            </a:extLst>
          </p:cNvPr>
          <p:cNvSpPr/>
          <p:nvPr/>
        </p:nvSpPr>
        <p:spPr>
          <a:xfrm>
            <a:off x="6599262" y="3024385"/>
            <a:ext cx="3138700" cy="2961407"/>
          </a:xfrm>
          <a:prstGeom prst="rect">
            <a:avLst/>
          </a:prstGeom>
          <a:solidFill>
            <a:srgbClr val="09ABA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A7220BFA-867E-5F46-AE3B-C0D18FF91148}"/>
              </a:ext>
            </a:extLst>
          </p:cNvPr>
          <p:cNvSpPr/>
          <p:nvPr/>
        </p:nvSpPr>
        <p:spPr>
          <a:xfrm>
            <a:off x="4966855" y="3024385"/>
            <a:ext cx="1584176" cy="2961407"/>
          </a:xfrm>
          <a:prstGeom prst="rect">
            <a:avLst/>
          </a:prstGeom>
          <a:solidFill>
            <a:srgbClr val="09ABA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7CBED45A-A095-8C4B-9555-3B1C729E48F8}"/>
              </a:ext>
            </a:extLst>
          </p:cNvPr>
          <p:cNvSpPr/>
          <p:nvPr/>
        </p:nvSpPr>
        <p:spPr>
          <a:xfrm>
            <a:off x="9786193" y="3024385"/>
            <a:ext cx="1584176" cy="2961407"/>
          </a:xfrm>
          <a:prstGeom prst="rect">
            <a:avLst/>
          </a:prstGeom>
          <a:solidFill>
            <a:srgbClr val="09ABA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TextBox 73">
            <a:extLst>
              <a:ext uri="{FF2B5EF4-FFF2-40B4-BE49-F238E27FC236}">
                <a16:creationId xmlns:a16="http://schemas.microsoft.com/office/drawing/2014/main" id="{436AA19E-5D52-A143-908E-5497AC19EDA7}"/>
              </a:ext>
            </a:extLst>
          </p:cNvPr>
          <p:cNvSpPr txBox="1"/>
          <p:nvPr/>
        </p:nvSpPr>
        <p:spPr>
          <a:xfrm>
            <a:off x="5098235" y="3235547"/>
            <a:ext cx="1403613" cy="246221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lang="es-ES" sz="1000" b="1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Oportunidades de las transiciones:</a:t>
            </a:r>
          </a:p>
          <a:p>
            <a:pPr algn="l"/>
            <a:r>
              <a:rPr lang="es-ES" sz="10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Aprovechar las oportunidades aceleradas por la pandemia de la COVID-19 para la generación de nuevas actividades en ámbitos relacionados con las transiciones energético-climática y tecnológico-digital, apostando también por nuevas áreas en torno a la transición demográfico-social entra otras.</a:t>
            </a:r>
          </a:p>
        </p:txBody>
      </p:sp>
      <p:sp>
        <p:nvSpPr>
          <p:cNvPr id="30" name="TextBox 73">
            <a:extLst>
              <a:ext uri="{FF2B5EF4-FFF2-40B4-BE49-F238E27FC236}">
                <a16:creationId xmlns:a16="http://schemas.microsoft.com/office/drawing/2014/main" id="{95CD0D06-06C0-BB41-B086-E9F45AE36041}"/>
              </a:ext>
            </a:extLst>
          </p:cNvPr>
          <p:cNvSpPr txBox="1"/>
          <p:nvPr/>
        </p:nvSpPr>
        <p:spPr>
          <a:xfrm>
            <a:off x="6762143" y="3235547"/>
            <a:ext cx="2839583" cy="230832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Emisiones CO2.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Incremento de la capacidad renovable.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Intensidad consumo energético de la industria.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Nº de proyectos de I+D en el ámbito de la energía apoyados a través de los programas de Gobierno.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Evolución del índice de “Integración de Tecnología Digital”.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Nº de proyectos para la transformación digital apoyados a través de los programas de Gobierno.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Brecha de género en tasa de empleo.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Población en riesgo de </a:t>
            </a:r>
            <a:r>
              <a:rPr lang="es-ES" sz="1000" dirty="0" smtClean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pobreza </a:t>
            </a:r>
            <a:r>
              <a:rPr lang="es-ES" sz="10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(% población).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Nº de proyectos de I+D en el ámbito de la salud apoyados a través de los programas de Gobierno.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Nº de nuevas empresas creadas en el sector salud.</a:t>
            </a:r>
          </a:p>
          <a:p>
            <a:pPr algn="l"/>
            <a:endParaRPr lang="es-ES" sz="1000" dirty="0">
              <a:solidFill>
                <a:srgbClr val="09ABAE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73">
            <a:extLst>
              <a:ext uri="{FF2B5EF4-FFF2-40B4-BE49-F238E27FC236}">
                <a16:creationId xmlns:a16="http://schemas.microsoft.com/office/drawing/2014/main" id="{2504A907-D49A-8644-96C3-16D906348B16}"/>
              </a:ext>
            </a:extLst>
          </p:cNvPr>
          <p:cNvSpPr txBox="1"/>
          <p:nvPr/>
        </p:nvSpPr>
        <p:spPr>
          <a:xfrm>
            <a:off x="10025530" y="3235547"/>
            <a:ext cx="1101992" cy="184665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DDESMA.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EVE.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EVE.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DDESMA.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DESI (</a:t>
            </a:r>
            <a:r>
              <a:rPr lang="es-ES" sz="1000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Orkestra</a:t>
            </a:r>
            <a:r>
              <a:rPr lang="es-ES" sz="10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).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DDESMA.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EUSTAT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Observatorio competitividad (</a:t>
            </a:r>
            <a:r>
              <a:rPr lang="es-ES" sz="1000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Orkestra</a:t>
            </a:r>
            <a:r>
              <a:rPr lang="es-ES" sz="10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).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DDESMA.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DDESMA.</a:t>
            </a:r>
          </a:p>
        </p:txBody>
      </p:sp>
    </p:spTree>
    <p:extLst>
      <p:ext uri="{BB962C8B-B14F-4D97-AF65-F5344CB8AC3E}">
        <p14:creationId xmlns:p14="http://schemas.microsoft.com/office/powerpoint/2010/main" val="264113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>
            <a:extLst>
              <a:ext uri="{FF2B5EF4-FFF2-40B4-BE49-F238E27FC236}">
                <a16:creationId xmlns:a16="http://schemas.microsoft.com/office/drawing/2014/main" id="{90AAA43E-3BF9-9843-9284-6F86CAFA64D2}"/>
              </a:ext>
            </a:extLst>
          </p:cNvPr>
          <p:cNvSpPr txBox="1">
            <a:spLocks/>
          </p:cNvSpPr>
          <p:nvPr/>
        </p:nvSpPr>
        <p:spPr>
          <a:xfrm>
            <a:off x="622598" y="634592"/>
            <a:ext cx="3514668" cy="955180"/>
          </a:xfrm>
          <a:prstGeom prst="rect">
            <a:avLst/>
          </a:prstGeom>
          <a:noFill/>
        </p:spPr>
        <p:txBody>
          <a:bodyPr lIns="122374" tIns="61187" rIns="122374" bIns="61187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00" b="1" i="0" kern="1200">
                <a:solidFill>
                  <a:schemeClr val="bg2">
                    <a:lumMod val="1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s-ES" sz="3200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INDICADORES </a:t>
            </a:r>
            <a:br>
              <a:rPr lang="es-ES" sz="3200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3200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CUALITATIVOS</a:t>
            </a:r>
          </a:p>
        </p:txBody>
      </p:sp>
      <p:sp>
        <p:nvSpPr>
          <p:cNvPr id="7" name="TextBox 73">
            <a:extLst>
              <a:ext uri="{FF2B5EF4-FFF2-40B4-BE49-F238E27FC236}">
                <a16:creationId xmlns:a16="http://schemas.microsoft.com/office/drawing/2014/main" id="{4841206D-597D-6D4D-A0AF-AB63E64EBCAE}"/>
              </a:ext>
            </a:extLst>
          </p:cNvPr>
          <p:cNvSpPr txBox="1"/>
          <p:nvPr/>
        </p:nvSpPr>
        <p:spPr>
          <a:xfrm>
            <a:off x="775243" y="1692899"/>
            <a:ext cx="3921416" cy="86177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lvl="0" algn="l"/>
            <a:r>
              <a:rPr lang="es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VALORACIÓN CUALITATIVA DEL AVANCE </a:t>
            </a:r>
          </a:p>
          <a:p>
            <a:pPr lvl="0" algn="l"/>
            <a:r>
              <a:rPr lang="es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IMPACTO DE LAS ACCIONES PROPUESTAS EN CADA UNO DE LOS EJES DEL PLAN, </a:t>
            </a:r>
            <a:r>
              <a:rPr lang="es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aprender y establecer mejoras. </a:t>
            </a:r>
            <a:endParaRPr lang="es-ES" sz="1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87F48F8B-5AB5-AF4D-9583-7F81C3DADF2F}"/>
              </a:ext>
            </a:extLst>
          </p:cNvPr>
          <p:cNvGrpSpPr/>
          <p:nvPr/>
        </p:nvGrpSpPr>
        <p:grpSpPr>
          <a:xfrm>
            <a:off x="287615" y="6414946"/>
            <a:ext cx="11615182" cy="330957"/>
            <a:chOff x="241443" y="6414946"/>
            <a:chExt cx="11615182" cy="330957"/>
          </a:xfrm>
        </p:grpSpPr>
        <p:pic>
          <p:nvPicPr>
            <p:cNvPr id="11" name="Picture 2" descr="Departamento de Desarrollo Económico, Sostenibilidad y Medio Ambiente">
              <a:extLst>
                <a:ext uri="{FF2B5EF4-FFF2-40B4-BE49-F238E27FC236}">
                  <a16:creationId xmlns:a16="http://schemas.microsoft.com/office/drawing/2014/main" id="{8D54B74A-7FF1-4448-BBFA-ED549003AE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3678" y="6414946"/>
              <a:ext cx="1512947" cy="330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BF8A1C6A-768C-BA47-A6AD-9DECF63E7AE8}"/>
                </a:ext>
              </a:extLst>
            </p:cNvPr>
            <p:cNvSpPr/>
            <p:nvPr/>
          </p:nvSpPr>
          <p:spPr>
            <a:xfrm rot="5400000">
              <a:off x="5012863" y="1669997"/>
              <a:ext cx="271363" cy="9814203"/>
            </a:xfrm>
            <a:prstGeom prst="rect">
              <a:avLst/>
            </a:prstGeom>
            <a:solidFill>
              <a:srgbClr val="09ABAE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lt1">
                    <a:alpha val="80000"/>
                  </a:schemeClr>
                </a:solidFill>
              </a:endParaRPr>
            </a:p>
          </p:txBody>
        </p:sp>
        <p:sp>
          <p:nvSpPr>
            <p:cNvPr id="13" name="3 Título">
              <a:extLst>
                <a:ext uri="{FF2B5EF4-FFF2-40B4-BE49-F238E27FC236}">
                  <a16:creationId xmlns:a16="http://schemas.microsoft.com/office/drawing/2014/main" id="{1C7C7F38-70CB-5B41-9D6A-A19CFA606181}"/>
                </a:ext>
              </a:extLst>
            </p:cNvPr>
            <p:cNvSpPr txBox="1">
              <a:spLocks/>
            </p:cNvSpPr>
            <p:nvPr/>
          </p:nvSpPr>
          <p:spPr>
            <a:xfrm>
              <a:off x="314386" y="6505089"/>
              <a:ext cx="5288684" cy="144017"/>
            </a:xfrm>
            <a:prstGeom prst="rect">
              <a:avLst/>
            </a:prstGeom>
          </p:spPr>
          <p:txBody>
            <a:bodyPr lIns="122374" tIns="61187" rIns="122374" bIns="61187" anchor="ctr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100" b="1" i="0" kern="1200">
                  <a:solidFill>
                    <a:schemeClr val="bg2">
                      <a:lumMod val="10000"/>
                    </a:schemeClr>
                  </a:solidFill>
                  <a:latin typeface="Open Sans" charset="0"/>
                  <a:ea typeface="Open Sans" charset="0"/>
                  <a:cs typeface="Open Sans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s-ES" sz="1000" dirty="0">
                  <a:solidFill>
                    <a:srgbClr val="09ABA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PLAN DE DESARROLLO INDUSTRIAL E INTERNACIONALIZACIÓN 2021-2024</a:t>
              </a:r>
            </a:p>
          </p:txBody>
        </p:sp>
      </p:grpSp>
      <p:sp>
        <p:nvSpPr>
          <p:cNvPr id="9" name="Rectángulo 8">
            <a:extLst>
              <a:ext uri="{FF2B5EF4-FFF2-40B4-BE49-F238E27FC236}">
                <a16:creationId xmlns:a16="http://schemas.microsoft.com/office/drawing/2014/main" id="{A4A62B5E-8621-5B49-B5B1-A0D16B8CB2A6}"/>
              </a:ext>
            </a:extLst>
          </p:cNvPr>
          <p:cNvSpPr/>
          <p:nvPr/>
        </p:nvSpPr>
        <p:spPr>
          <a:xfrm>
            <a:off x="7463358" y="820292"/>
            <a:ext cx="3952660" cy="361085"/>
          </a:xfrm>
          <a:prstGeom prst="rect">
            <a:avLst/>
          </a:prstGeom>
          <a:solidFill>
            <a:srgbClr val="09A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38A0373E-D730-3C45-A779-6CE04EBB4211}"/>
              </a:ext>
            </a:extLst>
          </p:cNvPr>
          <p:cNvSpPr/>
          <p:nvPr/>
        </p:nvSpPr>
        <p:spPr>
          <a:xfrm>
            <a:off x="5006201" y="820292"/>
            <a:ext cx="2392929" cy="361085"/>
          </a:xfrm>
          <a:prstGeom prst="rect">
            <a:avLst/>
          </a:prstGeom>
          <a:solidFill>
            <a:srgbClr val="09A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444B9CD8-8A31-C544-A3CF-D789B1144B5F}"/>
              </a:ext>
            </a:extLst>
          </p:cNvPr>
          <p:cNvSpPr/>
          <p:nvPr/>
        </p:nvSpPr>
        <p:spPr>
          <a:xfrm>
            <a:off x="7463358" y="1216430"/>
            <a:ext cx="3952660" cy="952938"/>
          </a:xfrm>
          <a:prstGeom prst="rect">
            <a:avLst/>
          </a:prstGeom>
          <a:solidFill>
            <a:srgbClr val="09ABA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A5BF8398-AC00-F745-AC6A-F2C236FCB14A}"/>
              </a:ext>
            </a:extLst>
          </p:cNvPr>
          <p:cNvSpPr/>
          <p:nvPr/>
        </p:nvSpPr>
        <p:spPr>
          <a:xfrm>
            <a:off x="5006201" y="1216430"/>
            <a:ext cx="2392929" cy="952938"/>
          </a:xfrm>
          <a:prstGeom prst="rect">
            <a:avLst/>
          </a:prstGeom>
          <a:solidFill>
            <a:srgbClr val="09ABA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Título 3">
            <a:extLst>
              <a:ext uri="{FF2B5EF4-FFF2-40B4-BE49-F238E27FC236}">
                <a16:creationId xmlns:a16="http://schemas.microsoft.com/office/drawing/2014/main" id="{8005D7DE-6F0C-AF47-8CB8-BC0B493F9C9B}"/>
              </a:ext>
            </a:extLst>
          </p:cNvPr>
          <p:cNvSpPr txBox="1">
            <a:spLocks/>
          </p:cNvSpPr>
          <p:nvPr/>
        </p:nvSpPr>
        <p:spPr>
          <a:xfrm>
            <a:off x="5107635" y="910463"/>
            <a:ext cx="2139699" cy="201719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00" b="1" i="0" kern="1200">
                <a:solidFill>
                  <a:schemeClr val="bg2">
                    <a:lumMod val="1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algn="ctr"/>
            <a:r>
              <a:rPr lang="es-ES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</a:t>
            </a:r>
          </a:p>
        </p:txBody>
      </p:sp>
      <p:sp>
        <p:nvSpPr>
          <p:cNvPr id="20" name="Título 3">
            <a:extLst>
              <a:ext uri="{FF2B5EF4-FFF2-40B4-BE49-F238E27FC236}">
                <a16:creationId xmlns:a16="http://schemas.microsoft.com/office/drawing/2014/main" id="{868F7175-6028-3741-81DC-39FC7852FFED}"/>
              </a:ext>
            </a:extLst>
          </p:cNvPr>
          <p:cNvSpPr txBox="1">
            <a:spLocks/>
          </p:cNvSpPr>
          <p:nvPr/>
        </p:nvSpPr>
        <p:spPr>
          <a:xfrm>
            <a:off x="8553531" y="910463"/>
            <a:ext cx="2534004" cy="201719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00" b="1" i="0" kern="1200">
                <a:solidFill>
                  <a:schemeClr val="bg2">
                    <a:lumMod val="1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algn="ctr"/>
            <a:r>
              <a:rPr lang="es-ES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ASPECTOS A MEJORAR</a:t>
            </a:r>
          </a:p>
        </p:txBody>
      </p:sp>
      <p:sp>
        <p:nvSpPr>
          <p:cNvPr id="22" name="TextBox 73">
            <a:extLst>
              <a:ext uri="{FF2B5EF4-FFF2-40B4-BE49-F238E27FC236}">
                <a16:creationId xmlns:a16="http://schemas.microsoft.com/office/drawing/2014/main" id="{73817A4F-41EC-5641-B69A-5395BF3232F2}"/>
              </a:ext>
            </a:extLst>
          </p:cNvPr>
          <p:cNvSpPr txBox="1"/>
          <p:nvPr/>
        </p:nvSpPr>
        <p:spPr>
          <a:xfrm>
            <a:off x="5161770" y="1400296"/>
            <a:ext cx="2181760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lang="es-ES" sz="1000" b="1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Eje 1: 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Apoyo a empresas en dificultades</a:t>
            </a:r>
          </a:p>
          <a:p>
            <a:pPr algn="l"/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          y áreas desfavorecidas.</a:t>
            </a:r>
          </a:p>
        </p:txBody>
      </p:sp>
      <p:sp>
        <p:nvSpPr>
          <p:cNvPr id="23" name="TextBox 73">
            <a:extLst>
              <a:ext uri="{FF2B5EF4-FFF2-40B4-BE49-F238E27FC236}">
                <a16:creationId xmlns:a16="http://schemas.microsoft.com/office/drawing/2014/main" id="{CFE4C701-F1CA-E240-BAA2-79FE2E297E26}"/>
              </a:ext>
            </a:extLst>
          </p:cNvPr>
          <p:cNvSpPr txBox="1"/>
          <p:nvPr/>
        </p:nvSpPr>
        <p:spPr>
          <a:xfrm>
            <a:off x="7679382" y="1400296"/>
            <a:ext cx="3592981" cy="52322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Acogida de los instrumentos </a:t>
            </a:r>
            <a:r>
              <a:rPr lang="es-ES" sz="1000" dirty="0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puestos 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al servicio de las empresas en dificultades.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s-ES" sz="400" dirty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Nivel de desarrollo de los planes de apoyo a zonas desfavorecidas.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DFC47814-7FA8-7843-9C33-E95BCE5B085F}"/>
              </a:ext>
            </a:extLst>
          </p:cNvPr>
          <p:cNvSpPr/>
          <p:nvPr/>
        </p:nvSpPr>
        <p:spPr>
          <a:xfrm>
            <a:off x="7463358" y="2226083"/>
            <a:ext cx="3952660" cy="1102311"/>
          </a:xfrm>
          <a:prstGeom prst="rect">
            <a:avLst/>
          </a:prstGeom>
          <a:solidFill>
            <a:srgbClr val="09ABA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4BF05EC5-06A7-1740-AFC2-F01BE9598EC0}"/>
              </a:ext>
            </a:extLst>
          </p:cNvPr>
          <p:cNvSpPr/>
          <p:nvPr/>
        </p:nvSpPr>
        <p:spPr>
          <a:xfrm>
            <a:off x="5006201" y="2226083"/>
            <a:ext cx="2392929" cy="1102311"/>
          </a:xfrm>
          <a:prstGeom prst="rect">
            <a:avLst/>
          </a:prstGeom>
          <a:solidFill>
            <a:srgbClr val="09ABA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TextBox 73">
            <a:extLst>
              <a:ext uri="{FF2B5EF4-FFF2-40B4-BE49-F238E27FC236}">
                <a16:creationId xmlns:a16="http://schemas.microsoft.com/office/drawing/2014/main" id="{2CF4668F-8CC1-E34A-AF68-3E72F44D7283}"/>
              </a:ext>
            </a:extLst>
          </p:cNvPr>
          <p:cNvSpPr txBox="1"/>
          <p:nvPr/>
        </p:nvSpPr>
        <p:spPr>
          <a:xfrm>
            <a:off x="7679382" y="2415968"/>
            <a:ext cx="3427093" cy="67710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Nivel de utilización e impacto de los programas de apoyo a las tres transiciones.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s-ES" sz="400" dirty="0">
              <a:solidFill>
                <a:srgbClr val="09ABAE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Grado de avance y apoyo de proyectos tractores en las áreas de oportunidad ligadas a las transiciones.</a:t>
            </a:r>
          </a:p>
        </p:txBody>
      </p:sp>
      <p:sp>
        <p:nvSpPr>
          <p:cNvPr id="31" name="TextBox 73">
            <a:extLst>
              <a:ext uri="{FF2B5EF4-FFF2-40B4-BE49-F238E27FC236}">
                <a16:creationId xmlns:a16="http://schemas.microsoft.com/office/drawing/2014/main" id="{6E9B6939-0B3C-734E-B1BC-97A3EA5AD065}"/>
              </a:ext>
            </a:extLst>
          </p:cNvPr>
          <p:cNvSpPr txBox="1"/>
          <p:nvPr/>
        </p:nvSpPr>
        <p:spPr>
          <a:xfrm>
            <a:off x="5161770" y="2415968"/>
            <a:ext cx="2181760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lang="es-ES" sz="1000" b="1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Eje 2: </a:t>
            </a:r>
            <a:r>
              <a:rPr lang="es-ES" sz="10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Transformación y renovación </a:t>
            </a:r>
          </a:p>
          <a:p>
            <a:pPr algn="l"/>
            <a:r>
              <a:rPr lang="es-ES" sz="10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          de la competitividad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3D87A126-D2C5-8442-96B1-A2B3C59A6793}"/>
              </a:ext>
            </a:extLst>
          </p:cNvPr>
          <p:cNvSpPr/>
          <p:nvPr/>
        </p:nvSpPr>
        <p:spPr>
          <a:xfrm>
            <a:off x="7463358" y="3392066"/>
            <a:ext cx="3952660" cy="2814033"/>
          </a:xfrm>
          <a:prstGeom prst="rect">
            <a:avLst/>
          </a:prstGeom>
          <a:solidFill>
            <a:srgbClr val="09ABA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F598BC60-F688-FC4E-AA92-C5DFCEB133D5}"/>
              </a:ext>
            </a:extLst>
          </p:cNvPr>
          <p:cNvSpPr/>
          <p:nvPr/>
        </p:nvSpPr>
        <p:spPr>
          <a:xfrm>
            <a:off x="5006201" y="3392066"/>
            <a:ext cx="2392929" cy="2814033"/>
          </a:xfrm>
          <a:prstGeom prst="rect">
            <a:avLst/>
          </a:prstGeom>
          <a:solidFill>
            <a:srgbClr val="09ABA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TextBox 73">
            <a:extLst>
              <a:ext uri="{FF2B5EF4-FFF2-40B4-BE49-F238E27FC236}">
                <a16:creationId xmlns:a16="http://schemas.microsoft.com/office/drawing/2014/main" id="{A9921C53-A98F-3540-8B2A-9F0536BCDE4A}"/>
              </a:ext>
            </a:extLst>
          </p:cNvPr>
          <p:cNvSpPr txBox="1"/>
          <p:nvPr/>
        </p:nvSpPr>
        <p:spPr>
          <a:xfrm>
            <a:off x="5161770" y="3652877"/>
            <a:ext cx="218176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lang="es-ES" sz="1000" b="1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Eje 3: 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Iniciativas transversales</a:t>
            </a:r>
          </a:p>
        </p:txBody>
      </p:sp>
      <p:sp>
        <p:nvSpPr>
          <p:cNvPr id="35" name="TextBox 73">
            <a:extLst>
              <a:ext uri="{FF2B5EF4-FFF2-40B4-BE49-F238E27FC236}">
                <a16:creationId xmlns:a16="http://schemas.microsoft.com/office/drawing/2014/main" id="{FE95E67B-55FA-CB4D-8D94-8012B0941EC9}"/>
              </a:ext>
            </a:extLst>
          </p:cNvPr>
          <p:cNvSpPr txBox="1"/>
          <p:nvPr/>
        </p:nvSpPr>
        <p:spPr>
          <a:xfrm>
            <a:off x="7679382" y="3652877"/>
            <a:ext cx="3592981" cy="227754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Acogida de los instrumentos de apoyo a la diversificación, crecimiento y consolidación.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s-ES" sz="400" dirty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Avance en el programa clúster y la cooperación internacional.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s-ES" sz="400" dirty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Valoración del posicionamiento internacional de las empresas y en consorcios de investigación.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s-ES" sz="400" dirty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Avance en tecnología e innovación a través del seguimiento del PCTI 2030.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s-ES" sz="400" dirty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Nivel de impulso de las iniciativas relacionadas con el esfuerzo y adaptación de las competencias profesionales de las personas.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s-ES" sz="400" dirty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Acogida de las iniciativas de emprendimiento.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s-ES" sz="400" dirty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Valoración grado de ocupación de parques y ampliaciones.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s-ES" sz="400" dirty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Valoración de la recuperación de suelo industrial.</a:t>
            </a:r>
          </a:p>
        </p:txBody>
      </p:sp>
    </p:spTree>
    <p:extLst>
      <p:ext uri="{BB962C8B-B14F-4D97-AF65-F5344CB8AC3E}">
        <p14:creationId xmlns:p14="http://schemas.microsoft.com/office/powerpoint/2010/main" val="370495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02E5590-2F26-304D-84AB-73CD59B52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74" y="5213"/>
            <a:ext cx="12255797" cy="6957718"/>
          </a:xfrm>
          <a:prstGeom prst="rect">
            <a:avLst/>
          </a:prstGeom>
        </p:spPr>
      </p:pic>
      <p:sp>
        <p:nvSpPr>
          <p:cNvPr id="3" name="Título 4">
            <a:extLst>
              <a:ext uri="{FF2B5EF4-FFF2-40B4-BE49-F238E27FC236}">
                <a16:creationId xmlns:a16="http://schemas.microsoft.com/office/drawing/2014/main" id="{4A344830-B066-D84B-8976-058800372D3B}"/>
              </a:ext>
            </a:extLst>
          </p:cNvPr>
          <p:cNvSpPr txBox="1">
            <a:spLocks/>
          </p:cNvSpPr>
          <p:nvPr/>
        </p:nvSpPr>
        <p:spPr>
          <a:xfrm>
            <a:off x="-1" y="2673424"/>
            <a:ext cx="12190413" cy="504056"/>
          </a:xfrm>
          <a:prstGeom prst="rect">
            <a:avLst/>
          </a:prstGeom>
        </p:spPr>
        <p:txBody>
          <a:bodyPr/>
          <a:lstStyle>
            <a:lvl1pPr algn="l" defTabSz="122371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3400"/>
              </a:lnSpc>
            </a:pPr>
            <a:r>
              <a:rPr lang="es-ES" sz="3200" b="1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¡GRACIAS!</a:t>
            </a:r>
            <a:endParaRPr lang="es-E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Departamento de Desarrollo Económico, Sostenibilidad y Medio Ambiente">
            <a:extLst>
              <a:ext uri="{FF2B5EF4-FFF2-40B4-BE49-F238E27FC236}">
                <a16:creationId xmlns:a16="http://schemas.microsoft.com/office/drawing/2014/main" id="{8E7EA2E0-74F9-9841-9A81-9B56A4B89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641" y="3643204"/>
            <a:ext cx="2775128" cy="607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80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D730DA00-2727-4854-81FA-2BAC823D576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3311" y="1587338"/>
            <a:ext cx="9142810" cy="336842"/>
          </a:xfrm>
        </p:spPr>
        <p:txBody>
          <a:bodyPr/>
          <a:lstStyle/>
          <a:p>
            <a:r>
              <a:rPr lang="es-ES" sz="18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 necesario </a:t>
            </a:r>
            <a:r>
              <a:rPr lang="es-ES" sz="18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tener en cuenta las tendencias y los grandes retos globales</a:t>
            </a:r>
          </a:p>
        </p:txBody>
      </p:sp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23311" y="658062"/>
            <a:ext cx="9142810" cy="984490"/>
          </a:xfrm>
        </p:spPr>
        <p:txBody>
          <a:bodyPr/>
          <a:lstStyle/>
          <a:p>
            <a:pPr>
              <a:lnSpc>
                <a:spcPts val="3400"/>
              </a:lnSpc>
            </a:pPr>
            <a:r>
              <a:rPr lang="es-ES" sz="3200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CONTEXTO GLOBAL: </a:t>
            </a:r>
            <a:br>
              <a:rPr lang="es-ES" sz="3200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3200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Grandes transiciones y Agenda 2030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DDE25E7-418B-4BDF-9805-8A1E3F2D1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48" y="2797055"/>
            <a:ext cx="3039232" cy="184236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482919A-EA1D-43D6-8CB3-2143FFCECF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5086" y="2725563"/>
            <a:ext cx="2754089" cy="1985351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398474F8-3B65-430A-9EAC-72E01421C350}"/>
              </a:ext>
            </a:extLst>
          </p:cNvPr>
          <p:cNvSpPr/>
          <p:nvPr/>
        </p:nvSpPr>
        <p:spPr>
          <a:xfrm>
            <a:off x="622598" y="5231654"/>
            <a:ext cx="108732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ES_tradnl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El Plan de Desarrollo Industrial e Internacionalización centra sus esfuerzos en avanzar en la respuesta a estas tres transiciones desde las palancas e iniciativas que le compete, </a:t>
            </a:r>
            <a:r>
              <a:rPr lang="es-ES_tradnl" sz="1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es decir, trabajando desde el compromiso para impulsar y desarrollar una industria competitiva contribuyendo a los </a:t>
            </a:r>
            <a:r>
              <a:rPr lang="es-ES_tradnl" sz="18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ODS (Objetivos de Desarrollo Sostenible).</a:t>
            </a:r>
            <a:endParaRPr lang="es-ES" sz="1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C640BAB9-5CDF-47F2-8ECA-855E5A35072E}"/>
              </a:ext>
            </a:extLst>
          </p:cNvPr>
          <p:cNvCxnSpPr>
            <a:cxnSpLocks/>
          </p:cNvCxnSpPr>
          <p:nvPr/>
        </p:nvCxnSpPr>
        <p:spPr>
          <a:xfrm>
            <a:off x="4367014" y="2030068"/>
            <a:ext cx="0" cy="2929023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n 21">
            <a:extLst>
              <a:ext uri="{FF2B5EF4-FFF2-40B4-BE49-F238E27FC236}">
                <a16:creationId xmlns:a16="http://schemas.microsoft.com/office/drawing/2014/main" id="{4481DFC0-052D-4C76-A4BA-4CAFC65AD8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598" y="2019660"/>
            <a:ext cx="1034826" cy="711444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11EB5C32-38C9-47AE-A171-A9B188384856}"/>
              </a:ext>
            </a:extLst>
          </p:cNvPr>
          <p:cNvSpPr txBox="1"/>
          <p:nvPr/>
        </p:nvSpPr>
        <p:spPr>
          <a:xfrm>
            <a:off x="616227" y="4743647"/>
            <a:ext cx="23714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_tradnl" sz="8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Fuente: </a:t>
            </a:r>
            <a:r>
              <a:rPr lang="es-ES_tradnl" sz="8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Lehendakaritza</a:t>
            </a:r>
            <a:r>
              <a:rPr lang="es-ES_tradnl" sz="8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, Gobierno Vasco (2020)</a:t>
            </a:r>
            <a:endParaRPr lang="es-ES" sz="8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D9576F6D-BECE-4ACD-AFFD-3889FADE9611}"/>
              </a:ext>
            </a:extLst>
          </p:cNvPr>
          <p:cNvSpPr txBox="1"/>
          <p:nvPr/>
        </p:nvSpPr>
        <p:spPr>
          <a:xfrm>
            <a:off x="5245622" y="4745181"/>
            <a:ext cx="23714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_tradnl" sz="8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Fuente: </a:t>
            </a:r>
            <a:r>
              <a:rPr lang="es-ES_tradnl" sz="8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Lehendakaritza</a:t>
            </a:r>
            <a:r>
              <a:rPr lang="es-ES_tradnl" sz="8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, Gobierno Vasco (2020)</a:t>
            </a:r>
            <a:endParaRPr lang="es-ES" sz="8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D3BD8E81-1BF2-4084-943F-0D64C1150F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3416" y="2043243"/>
            <a:ext cx="652275" cy="664278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A3BD805F-7A34-4011-85ED-7F027F115F91}"/>
              </a:ext>
            </a:extLst>
          </p:cNvPr>
          <p:cNvSpPr txBox="1"/>
          <p:nvPr/>
        </p:nvSpPr>
        <p:spPr>
          <a:xfrm>
            <a:off x="9124337" y="4743647"/>
            <a:ext cx="23714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_tradnl" sz="8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Fuente: </a:t>
            </a:r>
            <a:r>
              <a:rPr lang="es-ES_tradnl" sz="8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Elaboración propia en base a los 17 ODS</a:t>
            </a:r>
            <a:endParaRPr lang="es-ES" sz="8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Qué es la Agenda 2030 y cómo participa España? | Blog eCityclic">
            <a:extLst>
              <a:ext uri="{FF2B5EF4-FFF2-40B4-BE49-F238E27FC236}">
                <a16:creationId xmlns:a16="http://schemas.microsoft.com/office/drawing/2014/main" id="{143A3F37-C306-44EF-8A90-C7972B4D46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46" b="23229"/>
          <a:stretch/>
        </p:blipFill>
        <p:spPr bwMode="auto">
          <a:xfrm>
            <a:off x="9124337" y="2053796"/>
            <a:ext cx="1452005" cy="64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upo 18">
            <a:extLst>
              <a:ext uri="{FF2B5EF4-FFF2-40B4-BE49-F238E27FC236}">
                <a16:creationId xmlns:a16="http://schemas.microsoft.com/office/drawing/2014/main" id="{0A2122BC-80C4-3541-A95C-F4F621BABBDB}"/>
              </a:ext>
            </a:extLst>
          </p:cNvPr>
          <p:cNvGrpSpPr/>
          <p:nvPr/>
        </p:nvGrpSpPr>
        <p:grpSpPr>
          <a:xfrm>
            <a:off x="9145402" y="2930135"/>
            <a:ext cx="2356626" cy="1576207"/>
            <a:chOff x="8183437" y="3159090"/>
            <a:chExt cx="1908000" cy="1276148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AE033003-BEE2-4E50-88DD-F512708870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025" r="50000"/>
            <a:stretch/>
          </p:blipFill>
          <p:spPr>
            <a:xfrm>
              <a:off x="8199046" y="3159090"/>
              <a:ext cx="1856599" cy="706050"/>
            </a:xfrm>
            <a:prstGeom prst="rect">
              <a:avLst/>
            </a:prstGeom>
          </p:spPr>
        </p:pic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1FD89C4C-9CEA-A74E-82DC-FAFC7BBA6F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50000"/>
            <a:stretch/>
          </p:blipFill>
          <p:spPr>
            <a:xfrm>
              <a:off x="8183437" y="3753545"/>
              <a:ext cx="1908000" cy="681693"/>
            </a:xfrm>
            <a:prstGeom prst="rect">
              <a:avLst/>
            </a:prstGeom>
          </p:spPr>
        </p:pic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C6B738BC-7D12-1A4A-BACF-6E1A34097BD3}"/>
              </a:ext>
            </a:extLst>
          </p:cNvPr>
          <p:cNvGrpSpPr/>
          <p:nvPr/>
        </p:nvGrpSpPr>
        <p:grpSpPr>
          <a:xfrm>
            <a:off x="287615" y="6414946"/>
            <a:ext cx="11615182" cy="330957"/>
            <a:chOff x="241443" y="6414946"/>
            <a:chExt cx="11615182" cy="330957"/>
          </a:xfrm>
        </p:grpSpPr>
        <p:pic>
          <p:nvPicPr>
            <p:cNvPr id="32" name="Picture 2" descr="Departamento de Desarrollo Económico, Sostenibilidad y Medio Ambiente">
              <a:extLst>
                <a:ext uri="{FF2B5EF4-FFF2-40B4-BE49-F238E27FC236}">
                  <a16:creationId xmlns:a16="http://schemas.microsoft.com/office/drawing/2014/main" id="{8D22C5B1-B850-DC42-95DD-DC08854D37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3678" y="6414946"/>
              <a:ext cx="1512947" cy="330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623166D7-C8F6-9F44-B979-D208D4C5036B}"/>
                </a:ext>
              </a:extLst>
            </p:cNvPr>
            <p:cNvSpPr/>
            <p:nvPr/>
          </p:nvSpPr>
          <p:spPr>
            <a:xfrm rot="5400000">
              <a:off x="5012863" y="1669997"/>
              <a:ext cx="271363" cy="9814203"/>
            </a:xfrm>
            <a:prstGeom prst="rect">
              <a:avLst/>
            </a:prstGeom>
            <a:solidFill>
              <a:srgbClr val="09ABAE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lt1">
                    <a:alpha val="80000"/>
                  </a:schemeClr>
                </a:solidFill>
              </a:endParaRPr>
            </a:p>
          </p:txBody>
        </p:sp>
        <p:sp>
          <p:nvSpPr>
            <p:cNvPr id="34" name="3 Título">
              <a:extLst>
                <a:ext uri="{FF2B5EF4-FFF2-40B4-BE49-F238E27FC236}">
                  <a16:creationId xmlns:a16="http://schemas.microsoft.com/office/drawing/2014/main" id="{C1620DE4-12B0-1D45-8164-5E02322DAAFF}"/>
                </a:ext>
              </a:extLst>
            </p:cNvPr>
            <p:cNvSpPr txBox="1">
              <a:spLocks/>
            </p:cNvSpPr>
            <p:nvPr/>
          </p:nvSpPr>
          <p:spPr>
            <a:xfrm>
              <a:off x="314386" y="6505089"/>
              <a:ext cx="5288684" cy="144017"/>
            </a:xfrm>
            <a:prstGeom prst="rect">
              <a:avLst/>
            </a:prstGeom>
          </p:spPr>
          <p:txBody>
            <a:bodyPr lIns="122374" tIns="61187" rIns="122374" bIns="61187" anchor="ctr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100" b="1" i="0" kern="1200">
                  <a:solidFill>
                    <a:schemeClr val="bg2">
                      <a:lumMod val="10000"/>
                    </a:schemeClr>
                  </a:solidFill>
                  <a:latin typeface="Open Sans" charset="0"/>
                  <a:ea typeface="Open Sans" charset="0"/>
                  <a:cs typeface="Open Sans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s-ES" sz="1000" dirty="0">
                  <a:solidFill>
                    <a:srgbClr val="09ABA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PLAN DE DESARROLLO INDUSTRIAL E INTERNACIONALIZACIÓN 2021-2024</a:t>
              </a:r>
            </a:p>
          </p:txBody>
        </p:sp>
      </p:grp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0A353C4B-070D-5144-83EF-05C26590E0BB}"/>
              </a:ext>
            </a:extLst>
          </p:cNvPr>
          <p:cNvCxnSpPr>
            <a:cxnSpLocks/>
          </p:cNvCxnSpPr>
          <p:nvPr/>
        </p:nvCxnSpPr>
        <p:spPr>
          <a:xfrm>
            <a:off x="8556765" y="2030068"/>
            <a:ext cx="0" cy="2929023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9257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ángulo 43">
            <a:extLst>
              <a:ext uri="{FF2B5EF4-FFF2-40B4-BE49-F238E27FC236}">
                <a16:creationId xmlns:a16="http://schemas.microsoft.com/office/drawing/2014/main" id="{8A5DC058-F933-3F4F-B32F-BF4F94A39AF6}"/>
              </a:ext>
            </a:extLst>
          </p:cNvPr>
          <p:cNvSpPr/>
          <p:nvPr/>
        </p:nvSpPr>
        <p:spPr>
          <a:xfrm>
            <a:off x="10951483" y="4675276"/>
            <a:ext cx="767243" cy="1336762"/>
          </a:xfrm>
          <a:prstGeom prst="rect">
            <a:avLst/>
          </a:prstGeom>
          <a:solidFill>
            <a:srgbClr val="068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F98C5628-8D74-5141-B493-7FE11E3ABDC7}"/>
              </a:ext>
            </a:extLst>
          </p:cNvPr>
          <p:cNvSpPr/>
          <p:nvPr/>
        </p:nvSpPr>
        <p:spPr>
          <a:xfrm>
            <a:off x="10951483" y="2224384"/>
            <a:ext cx="767243" cy="1981657"/>
          </a:xfrm>
          <a:prstGeom prst="rect">
            <a:avLst/>
          </a:prstGeom>
          <a:solidFill>
            <a:srgbClr val="09ABA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9295D2B6-C37C-024C-9B1D-23249B3C7C1E}"/>
              </a:ext>
            </a:extLst>
          </p:cNvPr>
          <p:cNvSpPr/>
          <p:nvPr/>
        </p:nvSpPr>
        <p:spPr>
          <a:xfrm>
            <a:off x="5409034" y="3417620"/>
            <a:ext cx="1790996" cy="7137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4796B37D-92F1-3A43-A1DD-A0952AB2E49A}"/>
              </a:ext>
            </a:extLst>
          </p:cNvPr>
          <p:cNvSpPr/>
          <p:nvPr/>
        </p:nvSpPr>
        <p:spPr>
          <a:xfrm>
            <a:off x="7391350" y="3417620"/>
            <a:ext cx="1790996" cy="7137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E791B2C0-8D3F-0642-BA00-566E8FDB38BB}"/>
              </a:ext>
            </a:extLst>
          </p:cNvPr>
          <p:cNvSpPr/>
          <p:nvPr/>
        </p:nvSpPr>
        <p:spPr>
          <a:xfrm>
            <a:off x="7391350" y="2413279"/>
            <a:ext cx="1790996" cy="7137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730DA00-2727-4854-81FA-2BAC823D576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5585" y="1580884"/>
            <a:ext cx="9142810" cy="336842"/>
          </a:xfrm>
        </p:spPr>
        <p:txBody>
          <a:bodyPr/>
          <a:lstStyle/>
          <a:p>
            <a:r>
              <a:rPr lang="es-ES" sz="18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 Plan cuenta con un carácter transversal y holístico estableciendo diferentes sinergias.</a:t>
            </a:r>
          </a:p>
        </p:txBody>
      </p:sp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25585" y="669846"/>
            <a:ext cx="10988664" cy="869755"/>
          </a:xfrm>
        </p:spPr>
        <p:txBody>
          <a:bodyPr/>
          <a:lstStyle/>
          <a:p>
            <a:r>
              <a:rPr lang="es-ES" sz="3200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CONTRIBUCIÓN A PROGRAMAS </a:t>
            </a:r>
            <a:br>
              <a:rPr lang="es-ES" sz="3200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3200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ESTRATEGIAS DE GOBIERNO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1DE4ECD-516A-43EE-BC88-01BE67B8C33B}"/>
              </a:ext>
            </a:extLst>
          </p:cNvPr>
          <p:cNvSpPr txBox="1"/>
          <p:nvPr/>
        </p:nvSpPr>
        <p:spPr>
          <a:xfrm>
            <a:off x="582187" y="2224384"/>
            <a:ext cx="4225656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es-ES" sz="18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Contribuye principalmente a los siguientes </a:t>
            </a:r>
            <a:r>
              <a:rPr lang="es-ES" sz="1800" b="1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compromisos del Programa de Legislatura</a:t>
            </a:r>
            <a:r>
              <a:rPr lang="es-ES" sz="18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: </a:t>
            </a:r>
          </a:p>
          <a:p>
            <a:pPr lvl="0" algn="l"/>
            <a:endParaRPr lang="es-ES" sz="1800" dirty="0"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171450" lvl="0" indent="-171450" algn="l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Compromiso 13: </a:t>
            </a:r>
            <a:r>
              <a:rPr lang="es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Plan Estratégico de Desarrollo Industrial e Internacionalización.</a:t>
            </a:r>
            <a:endParaRPr lang="es-ES" sz="8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lvl="0" algn="l"/>
            <a:endParaRPr lang="es-ES" sz="8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171450" lvl="0" indent="-171450" algn="l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Compromiso 14: </a:t>
            </a:r>
            <a:r>
              <a:rPr lang="es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Industria 4.0 con arraigo en Euskadi y desarrollo de la inteligencia artificial.</a:t>
            </a:r>
          </a:p>
          <a:p>
            <a:pPr lvl="0" algn="l"/>
            <a:endParaRPr lang="es-ES" sz="8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171450" lvl="0" indent="-171450" algn="l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Compromiso 15: </a:t>
            </a:r>
            <a:r>
              <a:rPr lang="es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Apoyo a las pequeñas y medianas empresas.</a:t>
            </a:r>
          </a:p>
          <a:p>
            <a:pPr lvl="0" algn="l"/>
            <a:endParaRPr lang="es-ES" sz="8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171450" lvl="0" indent="-171450" algn="l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Compromiso 16</a:t>
            </a:r>
            <a:r>
              <a:rPr lang="es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: </a:t>
            </a:r>
            <a:r>
              <a:rPr lang="es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Infraestructuras empresariales y suelo industrial.</a:t>
            </a:r>
          </a:p>
          <a:p>
            <a:pPr lvl="0" algn="l"/>
            <a:endParaRPr lang="es-ES" sz="8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171450" lvl="0" indent="-171450" algn="l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Compromiso 17: </a:t>
            </a:r>
            <a:r>
              <a:rPr lang="es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Zonas de actuación prioritaria y empresas en dificultades.</a:t>
            </a:r>
          </a:p>
          <a:p>
            <a:pPr lvl="0" algn="l"/>
            <a:endParaRPr lang="es-ES" sz="8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171450" lvl="0" indent="-171450" algn="l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Compromiso 18: </a:t>
            </a:r>
            <a:r>
              <a:rPr lang="es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Internacionalización de las empresas vascas.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F5A6142A-8915-488D-9FEA-404BC8B90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2871" y="2406221"/>
            <a:ext cx="1021296" cy="702142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0F11FA57-D8AB-48ED-B673-7182F77AF4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7079" y="2487071"/>
            <a:ext cx="592977" cy="60388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C53BECD-2FFA-406B-A97F-757BB6E7B2AD}"/>
              </a:ext>
            </a:extLst>
          </p:cNvPr>
          <p:cNvSpPr txBox="1"/>
          <p:nvPr/>
        </p:nvSpPr>
        <p:spPr>
          <a:xfrm>
            <a:off x="7391350" y="2482627"/>
            <a:ext cx="1798901" cy="577081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r>
              <a:rPr lang="es-ES_tradnl" sz="105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Estrategia marco de </a:t>
            </a:r>
            <a:r>
              <a:rPr lang="es-ES_tradnl" sz="1050" b="1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internacionalización </a:t>
            </a:r>
          </a:p>
          <a:p>
            <a:r>
              <a:rPr lang="es-ES_tradnl" sz="1050" b="1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Euskadi </a:t>
            </a:r>
            <a:r>
              <a:rPr lang="es-ES_tradnl" sz="1050" b="1" dirty="0" err="1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Basque</a:t>
            </a:r>
            <a:r>
              <a:rPr lang="es-ES_tradnl" sz="1050" b="1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Country 2025</a:t>
            </a:r>
            <a:endParaRPr lang="es-ES" sz="1050" b="1" dirty="0"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F9C31AB-2F97-4F8E-A7CB-87F4BE9DF5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3644" y="2308860"/>
            <a:ext cx="1285293" cy="888670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0A161B64-34CE-42D2-8B65-20D6C1583201}"/>
              </a:ext>
            </a:extLst>
          </p:cNvPr>
          <p:cNvSpPr txBox="1"/>
          <p:nvPr/>
        </p:nvSpPr>
        <p:spPr>
          <a:xfrm>
            <a:off x="5371544" y="3485936"/>
            <a:ext cx="1865977" cy="577081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r>
              <a:rPr lang="es-ES" sz="105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Plan Estratégico de </a:t>
            </a:r>
          </a:p>
          <a:p>
            <a:r>
              <a:rPr lang="es-ES" sz="1050" b="1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Transición Energética y </a:t>
            </a:r>
          </a:p>
          <a:p>
            <a:r>
              <a:rPr lang="es-ES" sz="1050" b="1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Cambio Climático </a:t>
            </a:r>
            <a:r>
              <a:rPr lang="es-ES" sz="105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2021- 2024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5DA3258-5498-4613-9DDD-8CA314E9C3A9}"/>
              </a:ext>
            </a:extLst>
          </p:cNvPr>
          <p:cNvSpPr txBox="1"/>
          <p:nvPr/>
        </p:nvSpPr>
        <p:spPr>
          <a:xfrm>
            <a:off x="7594500" y="3485936"/>
            <a:ext cx="138469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Plan Estratégico de </a:t>
            </a:r>
            <a:r>
              <a:rPr lang="es-ES" sz="1050" b="1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Economía Circular </a:t>
            </a:r>
          </a:p>
          <a:p>
            <a:r>
              <a:rPr lang="es-ES" sz="1050" b="1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y </a:t>
            </a:r>
            <a:r>
              <a:rPr lang="es-ES" sz="1050" b="1" dirty="0" err="1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Bioeconomía</a:t>
            </a:r>
            <a:endParaRPr lang="es-ES" sz="1050" b="1" dirty="0"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9723C95-D857-4383-AC3A-4E2BEB11B7B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266" t="328" r="9481" b="-328"/>
          <a:stretch/>
        </p:blipFill>
        <p:spPr>
          <a:xfrm>
            <a:off x="9318914" y="3424529"/>
            <a:ext cx="1310024" cy="695363"/>
          </a:xfrm>
          <a:prstGeom prst="rect">
            <a:avLst/>
          </a:prstGeom>
        </p:spPr>
      </p:pic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73C60AE0-53A7-4510-86AF-5232CBD78772}"/>
              </a:ext>
            </a:extLst>
          </p:cNvPr>
          <p:cNvCxnSpPr>
            <a:cxnSpLocks/>
          </p:cNvCxnSpPr>
          <p:nvPr/>
        </p:nvCxnSpPr>
        <p:spPr>
          <a:xfrm>
            <a:off x="5303118" y="4473624"/>
            <a:ext cx="6415608" cy="0"/>
          </a:xfrm>
          <a:prstGeom prst="line">
            <a:avLst/>
          </a:prstGeom>
          <a:ln w="12700">
            <a:solidFill>
              <a:srgbClr val="09ABAE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Imagen 26">
            <a:extLst>
              <a:ext uri="{FF2B5EF4-FFF2-40B4-BE49-F238E27FC236}">
                <a16:creationId xmlns:a16="http://schemas.microsoft.com/office/drawing/2014/main" id="{39A7AE16-C2D5-48B6-B04B-B9357E38B6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02665" y="4904098"/>
            <a:ext cx="681958" cy="999047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837F223C-4D4F-4C54-A4A5-89CDDDDD5FC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9520" t="-610" r="11118" b="610"/>
          <a:stretch/>
        </p:blipFill>
        <p:spPr>
          <a:xfrm>
            <a:off x="7244677" y="4901161"/>
            <a:ext cx="780044" cy="990388"/>
          </a:xfrm>
          <a:prstGeom prst="rect">
            <a:avLst/>
          </a:prstGeom>
        </p:spPr>
      </p:pic>
      <p:grpSp>
        <p:nvGrpSpPr>
          <p:cNvPr id="24" name="Grupo 23">
            <a:extLst>
              <a:ext uri="{FF2B5EF4-FFF2-40B4-BE49-F238E27FC236}">
                <a16:creationId xmlns:a16="http://schemas.microsoft.com/office/drawing/2014/main" id="{68C20F11-D36B-9B4A-A4C9-24F5AD200BD7}"/>
              </a:ext>
            </a:extLst>
          </p:cNvPr>
          <p:cNvGrpSpPr/>
          <p:nvPr/>
        </p:nvGrpSpPr>
        <p:grpSpPr>
          <a:xfrm>
            <a:off x="6334073" y="4885224"/>
            <a:ext cx="780044" cy="1017921"/>
            <a:chOff x="5696616" y="5619834"/>
            <a:chExt cx="780044" cy="1017921"/>
          </a:xfrm>
        </p:grpSpPr>
        <p:sp>
          <p:nvSpPr>
            <p:cNvPr id="34" name="Rectángulo 33">
              <a:extLst>
                <a:ext uri="{FF2B5EF4-FFF2-40B4-BE49-F238E27FC236}">
                  <a16:creationId xmlns:a16="http://schemas.microsoft.com/office/drawing/2014/main" id="{67047F1E-56D7-D74E-8AC3-A6AE74AB0856}"/>
                </a:ext>
              </a:extLst>
            </p:cNvPr>
            <p:cNvSpPr/>
            <p:nvPr/>
          </p:nvSpPr>
          <p:spPr>
            <a:xfrm>
              <a:off x="5696616" y="5619834"/>
              <a:ext cx="780044" cy="1017921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04AA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04523233-BE04-42AF-9FEA-C1BEC153016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706791" y="5697760"/>
              <a:ext cx="769869" cy="288396"/>
            </a:xfrm>
            <a:prstGeom prst="rect">
              <a:avLst/>
            </a:prstGeom>
          </p:spPr>
        </p:pic>
      </p:grpSp>
      <p:pic>
        <p:nvPicPr>
          <p:cNvPr id="30" name="Imagen 29">
            <a:extLst>
              <a:ext uri="{FF2B5EF4-FFF2-40B4-BE49-F238E27FC236}">
                <a16:creationId xmlns:a16="http://schemas.microsoft.com/office/drawing/2014/main" id="{AD15CB87-4325-42F8-930E-790671AB657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71163" y="4903985"/>
            <a:ext cx="712168" cy="999160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6A607D90-E96E-40BE-820F-361FC41A71F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03957" y="4901655"/>
            <a:ext cx="706725" cy="1001490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BE05613B-DB1C-4604-A623-36C06A9926BE}"/>
              </a:ext>
            </a:extLst>
          </p:cNvPr>
          <p:cNvSpPr txBox="1"/>
          <p:nvPr/>
        </p:nvSpPr>
        <p:spPr>
          <a:xfrm rot="5400000">
            <a:off x="10400644" y="3006937"/>
            <a:ext cx="1903406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s-ES_tradnl" sz="1400" b="1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PLANES </a:t>
            </a:r>
            <a:r>
              <a:rPr lang="es-ES_tradnl" sz="1400" b="1" dirty="0" smtClean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ESTRATÉGICOS </a:t>
            </a:r>
            <a:r>
              <a:rPr lang="es-ES_tradnl" sz="1400" b="1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DE LA XII LEGISLATURA</a:t>
            </a:r>
            <a:endParaRPr lang="es-ES" sz="1400" b="1" dirty="0">
              <a:solidFill>
                <a:srgbClr val="09ABAE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10E59D5E-614E-4C93-A474-F48B6F482309}"/>
              </a:ext>
            </a:extLst>
          </p:cNvPr>
          <p:cNvSpPr txBox="1"/>
          <p:nvPr/>
        </p:nvSpPr>
        <p:spPr>
          <a:xfrm rot="5400000">
            <a:off x="10670327" y="5026936"/>
            <a:ext cx="1336760" cy="633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s-ES_tradnl" sz="1400" b="1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PLANES Y ESTRATÉGIAS</a:t>
            </a:r>
          </a:p>
          <a:p>
            <a:pPr>
              <a:lnSpc>
                <a:spcPts val="1400"/>
              </a:lnSpc>
            </a:pPr>
            <a:r>
              <a:rPr lang="es-ES_tradnl" sz="1400" b="1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SECTORIALES</a:t>
            </a:r>
            <a:endParaRPr lang="es-ES" sz="1400" b="1" dirty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grpSp>
        <p:nvGrpSpPr>
          <p:cNvPr id="35" name="Grupo 34">
            <a:extLst>
              <a:ext uri="{FF2B5EF4-FFF2-40B4-BE49-F238E27FC236}">
                <a16:creationId xmlns:a16="http://schemas.microsoft.com/office/drawing/2014/main" id="{1F2C7A38-E26D-A347-B6A5-63A9EE7D9C38}"/>
              </a:ext>
            </a:extLst>
          </p:cNvPr>
          <p:cNvGrpSpPr/>
          <p:nvPr/>
        </p:nvGrpSpPr>
        <p:grpSpPr>
          <a:xfrm>
            <a:off x="5421256" y="4885224"/>
            <a:ext cx="780044" cy="1017921"/>
            <a:chOff x="4714760" y="5619834"/>
            <a:chExt cx="780044" cy="1017921"/>
          </a:xfrm>
        </p:grpSpPr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E6F2E6E5-1546-E842-8261-F5E89EBA3D36}"/>
                </a:ext>
              </a:extLst>
            </p:cNvPr>
            <p:cNvSpPr/>
            <p:nvPr/>
          </p:nvSpPr>
          <p:spPr>
            <a:xfrm>
              <a:off x="4714760" y="5619834"/>
              <a:ext cx="780044" cy="1017921"/>
            </a:xfrm>
            <a:prstGeom prst="rect">
              <a:avLst/>
            </a:prstGeom>
            <a:solidFill>
              <a:srgbClr val="DC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12840AEB-9E4E-4B82-97F0-BAC43660FF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721831" y="5774292"/>
              <a:ext cx="772973" cy="625795"/>
            </a:xfrm>
            <a:prstGeom prst="rect">
              <a:avLst/>
            </a:prstGeom>
          </p:spPr>
        </p:pic>
      </p:grpSp>
      <p:grpSp>
        <p:nvGrpSpPr>
          <p:cNvPr id="39" name="Grupo 38">
            <a:extLst>
              <a:ext uri="{FF2B5EF4-FFF2-40B4-BE49-F238E27FC236}">
                <a16:creationId xmlns:a16="http://schemas.microsoft.com/office/drawing/2014/main" id="{FC04245D-12C2-F646-9BDA-CCE09088EF2C}"/>
              </a:ext>
            </a:extLst>
          </p:cNvPr>
          <p:cNvGrpSpPr/>
          <p:nvPr/>
        </p:nvGrpSpPr>
        <p:grpSpPr>
          <a:xfrm>
            <a:off x="287615" y="6414946"/>
            <a:ext cx="11615182" cy="330957"/>
            <a:chOff x="241443" y="6414946"/>
            <a:chExt cx="11615182" cy="330957"/>
          </a:xfrm>
        </p:grpSpPr>
        <p:pic>
          <p:nvPicPr>
            <p:cNvPr id="40" name="Picture 2" descr="Departamento de Desarrollo Económico, Sostenibilidad y Medio Ambiente">
              <a:extLst>
                <a:ext uri="{FF2B5EF4-FFF2-40B4-BE49-F238E27FC236}">
                  <a16:creationId xmlns:a16="http://schemas.microsoft.com/office/drawing/2014/main" id="{72ED37E6-2319-1D41-882F-4599C7DE24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3678" y="6414946"/>
              <a:ext cx="1512947" cy="330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ectángulo 40">
              <a:extLst>
                <a:ext uri="{FF2B5EF4-FFF2-40B4-BE49-F238E27FC236}">
                  <a16:creationId xmlns:a16="http://schemas.microsoft.com/office/drawing/2014/main" id="{F13E08DE-0952-B743-A46B-B2BC1CB5522F}"/>
                </a:ext>
              </a:extLst>
            </p:cNvPr>
            <p:cNvSpPr/>
            <p:nvPr/>
          </p:nvSpPr>
          <p:spPr>
            <a:xfrm rot="5400000">
              <a:off x="5012863" y="1669997"/>
              <a:ext cx="271363" cy="9814203"/>
            </a:xfrm>
            <a:prstGeom prst="rect">
              <a:avLst/>
            </a:prstGeom>
            <a:solidFill>
              <a:srgbClr val="09ABAE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lt1">
                    <a:alpha val="80000"/>
                  </a:schemeClr>
                </a:solidFill>
              </a:endParaRPr>
            </a:p>
          </p:txBody>
        </p:sp>
        <p:sp>
          <p:nvSpPr>
            <p:cNvPr id="42" name="3 Título">
              <a:extLst>
                <a:ext uri="{FF2B5EF4-FFF2-40B4-BE49-F238E27FC236}">
                  <a16:creationId xmlns:a16="http://schemas.microsoft.com/office/drawing/2014/main" id="{EE97B944-32E9-244D-97E2-1D0566CF0E69}"/>
                </a:ext>
              </a:extLst>
            </p:cNvPr>
            <p:cNvSpPr txBox="1">
              <a:spLocks/>
            </p:cNvSpPr>
            <p:nvPr/>
          </p:nvSpPr>
          <p:spPr>
            <a:xfrm>
              <a:off x="314386" y="6505089"/>
              <a:ext cx="5288684" cy="144017"/>
            </a:xfrm>
            <a:prstGeom prst="rect">
              <a:avLst/>
            </a:prstGeom>
          </p:spPr>
          <p:txBody>
            <a:bodyPr lIns="122374" tIns="61187" rIns="122374" bIns="61187" anchor="ctr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100" b="1" i="0" kern="1200">
                  <a:solidFill>
                    <a:schemeClr val="bg2">
                      <a:lumMod val="10000"/>
                    </a:schemeClr>
                  </a:solidFill>
                  <a:latin typeface="Open Sans" charset="0"/>
                  <a:ea typeface="Open Sans" charset="0"/>
                  <a:cs typeface="Open Sans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s-ES" sz="1000" dirty="0">
                  <a:solidFill>
                    <a:srgbClr val="09ABA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PLAN DE DESARROLLO INDUSTRIAL E INTERNACIONALIZACIÓN 2021-2024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0096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B14044C1-F8A6-4BCB-894B-0681537510F3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2598" y="1211333"/>
            <a:ext cx="9142810" cy="582148"/>
          </a:xfrm>
        </p:spPr>
        <p:txBody>
          <a:bodyPr/>
          <a:lstStyle/>
          <a:p>
            <a:pPr>
              <a:lnSpc>
                <a:spcPts val="1500"/>
              </a:lnSpc>
            </a:pPr>
            <a:r>
              <a:rPr lang="es-E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Desde </a:t>
            </a:r>
            <a:r>
              <a:rPr lang="es-ES" sz="18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septiembre </a:t>
            </a:r>
            <a:r>
              <a:rPr lang="es-ES" sz="18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 2021 se ha contrastado el plan </a:t>
            </a:r>
          </a:p>
          <a:p>
            <a:pPr>
              <a:lnSpc>
                <a:spcPts val="1500"/>
              </a:lnSpc>
            </a:pPr>
            <a:r>
              <a:rPr lang="es-ES" sz="18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 diferentes colectivos </a:t>
            </a:r>
            <a:r>
              <a:rPr lang="es-ES" sz="18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 </a:t>
            </a:r>
            <a:r>
              <a:rPr lang="es-ES" sz="18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instituciones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350D3F8C-CB8A-4D48-886E-6FC41245F6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598" y="635269"/>
            <a:ext cx="9142810" cy="460528"/>
          </a:xfrm>
        </p:spPr>
        <p:txBody>
          <a:bodyPr/>
          <a:lstStyle/>
          <a:p>
            <a:r>
              <a:rPr lang="es-ES" sz="3200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PROCESO DE CONTRASTE DEL PLAN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89E1E85-0213-4E74-BD39-11B054E6964D}"/>
              </a:ext>
            </a:extLst>
          </p:cNvPr>
          <p:cNvSpPr txBox="1"/>
          <p:nvPr/>
        </p:nvSpPr>
        <p:spPr>
          <a:xfrm>
            <a:off x="910630" y="2567714"/>
            <a:ext cx="465017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_tradnl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Ronda de reuniones con las </a:t>
            </a:r>
            <a:r>
              <a:rPr lang="es-ES_tradnl" sz="1800" b="1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organizaciones sindicales y empresariales</a:t>
            </a:r>
            <a:r>
              <a:rPr lang="es-ES_tradnl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(tanto patronales como asociaciones clúster).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ES_tradnl" sz="18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_tradnl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Reuniones en la </a:t>
            </a:r>
            <a:r>
              <a:rPr lang="es-ES_tradnl" sz="1800" b="1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Mesa de Diálogo Social </a:t>
            </a:r>
            <a:r>
              <a:rPr lang="es-ES_tradnl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(Grupo de Trabajo de Industria), con las </a:t>
            </a:r>
            <a:r>
              <a:rPr lang="es-ES_tradnl" sz="1800" b="1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Cámaras de Comercio y el Consejo Económico y Social de Euskadi.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ES_tradnl" sz="18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_tradnl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Contraste con las tres </a:t>
            </a:r>
            <a:r>
              <a:rPr lang="es-ES_tradnl" sz="1800" b="1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Diputaciones Forales.</a:t>
            </a:r>
            <a:endParaRPr lang="es-ES" sz="1800" b="1" dirty="0">
              <a:solidFill>
                <a:srgbClr val="09ABAE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162046F-C6D4-1D44-970E-19E0003FB6F6}"/>
              </a:ext>
            </a:extLst>
          </p:cNvPr>
          <p:cNvSpPr txBox="1"/>
          <p:nvPr/>
        </p:nvSpPr>
        <p:spPr>
          <a:xfrm>
            <a:off x="6383238" y="2567714"/>
            <a:ext cx="474453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_tradnl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Estos contrastes se han complementado con </a:t>
            </a:r>
            <a:r>
              <a:rPr lang="es-ES_tradnl" sz="1800" b="1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80 entrevistas individuales </a:t>
            </a:r>
            <a:r>
              <a:rPr lang="es-ES_tradnl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(especialmente en el ámbito de la </a:t>
            </a:r>
            <a:r>
              <a:rPr lang="es-ES_tradnl" sz="1800" b="1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internacionalización</a:t>
            </a:r>
            <a:r>
              <a:rPr lang="es-ES_tradnl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) tanto de las entidades mencionados, como personas de otras áreas del Gobierno Vasco y el sector público autonómico, otras entidades forales, </a:t>
            </a:r>
            <a:r>
              <a:rPr lang="es-ES_tradnl" sz="1800" b="1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universidades, personas expertas, entidades dinamizadoras de la Agenda 2030 y, agencias europeas de promoción de la internacionalización empresarial.</a:t>
            </a:r>
            <a:endParaRPr lang="es-ES" sz="1800" b="1" dirty="0">
              <a:solidFill>
                <a:srgbClr val="09ABAE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ES" sz="18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F69006B5-C1CE-184B-98A8-AC3A202672D8}"/>
              </a:ext>
            </a:extLst>
          </p:cNvPr>
          <p:cNvGrpSpPr/>
          <p:nvPr/>
        </p:nvGrpSpPr>
        <p:grpSpPr>
          <a:xfrm>
            <a:off x="287615" y="6414946"/>
            <a:ext cx="11615182" cy="330957"/>
            <a:chOff x="241443" y="6414946"/>
            <a:chExt cx="11615182" cy="330957"/>
          </a:xfrm>
        </p:grpSpPr>
        <p:pic>
          <p:nvPicPr>
            <p:cNvPr id="9" name="Picture 2" descr="Departamento de Desarrollo Económico, Sostenibilidad y Medio Ambiente">
              <a:extLst>
                <a:ext uri="{FF2B5EF4-FFF2-40B4-BE49-F238E27FC236}">
                  <a16:creationId xmlns:a16="http://schemas.microsoft.com/office/drawing/2014/main" id="{3213BEB5-1E33-FC40-A3CD-44950B94A7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3678" y="6414946"/>
              <a:ext cx="1512947" cy="330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4E225503-97B3-8742-B954-444EB0871DF2}"/>
                </a:ext>
              </a:extLst>
            </p:cNvPr>
            <p:cNvSpPr/>
            <p:nvPr/>
          </p:nvSpPr>
          <p:spPr>
            <a:xfrm rot="5400000">
              <a:off x="5012863" y="1669997"/>
              <a:ext cx="271363" cy="9814203"/>
            </a:xfrm>
            <a:prstGeom prst="rect">
              <a:avLst/>
            </a:prstGeom>
            <a:solidFill>
              <a:srgbClr val="09ABAE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lt1">
                    <a:alpha val="80000"/>
                  </a:schemeClr>
                </a:solidFill>
              </a:endParaRPr>
            </a:p>
          </p:txBody>
        </p:sp>
        <p:sp>
          <p:nvSpPr>
            <p:cNvPr id="11" name="3 Título">
              <a:extLst>
                <a:ext uri="{FF2B5EF4-FFF2-40B4-BE49-F238E27FC236}">
                  <a16:creationId xmlns:a16="http://schemas.microsoft.com/office/drawing/2014/main" id="{0EF968E7-C46D-5F43-B44A-ABA096B325C2}"/>
                </a:ext>
              </a:extLst>
            </p:cNvPr>
            <p:cNvSpPr txBox="1">
              <a:spLocks/>
            </p:cNvSpPr>
            <p:nvPr/>
          </p:nvSpPr>
          <p:spPr>
            <a:xfrm>
              <a:off x="314386" y="6505089"/>
              <a:ext cx="5288684" cy="144017"/>
            </a:xfrm>
            <a:prstGeom prst="rect">
              <a:avLst/>
            </a:prstGeom>
          </p:spPr>
          <p:txBody>
            <a:bodyPr lIns="122374" tIns="61187" rIns="122374" bIns="61187" anchor="ctr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100" b="1" i="0" kern="1200">
                  <a:solidFill>
                    <a:schemeClr val="bg2">
                      <a:lumMod val="10000"/>
                    </a:schemeClr>
                  </a:solidFill>
                  <a:latin typeface="Open Sans" charset="0"/>
                  <a:ea typeface="Open Sans" charset="0"/>
                  <a:cs typeface="Open Sans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s-ES" sz="1000" dirty="0">
                  <a:solidFill>
                    <a:srgbClr val="09ABA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PLAN DE DESARROLLO INDUSTRIAL E INTERNACIONALIZACIÓN 2021-2024</a:t>
              </a:r>
            </a:p>
          </p:txBody>
        </p:sp>
      </p:grpSp>
      <p:sp>
        <p:nvSpPr>
          <p:cNvPr id="2" name="Elipse 1">
            <a:extLst>
              <a:ext uri="{FF2B5EF4-FFF2-40B4-BE49-F238E27FC236}">
                <a16:creationId xmlns:a16="http://schemas.microsoft.com/office/drawing/2014/main" id="{405E2CCC-2758-A64A-9210-F4C83CFE8AF1}"/>
              </a:ext>
            </a:extLst>
          </p:cNvPr>
          <p:cNvSpPr/>
          <p:nvPr/>
        </p:nvSpPr>
        <p:spPr>
          <a:xfrm>
            <a:off x="982638" y="2660846"/>
            <a:ext cx="144016" cy="144016"/>
          </a:xfrm>
          <a:prstGeom prst="ellipse">
            <a:avLst/>
          </a:prstGeom>
          <a:solidFill>
            <a:srgbClr val="09A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24C12812-2AC1-CB4B-9AF3-1882911A88EF}"/>
              </a:ext>
            </a:extLst>
          </p:cNvPr>
          <p:cNvSpPr/>
          <p:nvPr/>
        </p:nvSpPr>
        <p:spPr>
          <a:xfrm>
            <a:off x="982638" y="3761513"/>
            <a:ext cx="144016" cy="144016"/>
          </a:xfrm>
          <a:prstGeom prst="ellipse">
            <a:avLst/>
          </a:prstGeom>
          <a:solidFill>
            <a:srgbClr val="09A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EB2FA360-2972-5E4B-82D3-EAD45F19BF06}"/>
              </a:ext>
            </a:extLst>
          </p:cNvPr>
          <p:cNvSpPr/>
          <p:nvPr/>
        </p:nvSpPr>
        <p:spPr>
          <a:xfrm>
            <a:off x="982638" y="5158513"/>
            <a:ext cx="144016" cy="144016"/>
          </a:xfrm>
          <a:prstGeom prst="ellipse">
            <a:avLst/>
          </a:prstGeom>
          <a:solidFill>
            <a:srgbClr val="09A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545366DE-7C91-5848-B2D2-24BF9CE00680}"/>
              </a:ext>
            </a:extLst>
          </p:cNvPr>
          <p:cNvSpPr/>
          <p:nvPr/>
        </p:nvSpPr>
        <p:spPr>
          <a:xfrm>
            <a:off x="6460571" y="2660846"/>
            <a:ext cx="144016" cy="144016"/>
          </a:xfrm>
          <a:prstGeom prst="ellipse">
            <a:avLst/>
          </a:prstGeom>
          <a:solidFill>
            <a:srgbClr val="09A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5713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098BA122-F4D5-40C5-9ADA-2A913C55C783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2598" y="1097154"/>
            <a:ext cx="9142810" cy="336842"/>
          </a:xfrm>
        </p:spPr>
        <p:txBody>
          <a:bodyPr/>
          <a:lstStyle/>
          <a:p>
            <a:r>
              <a:rPr lang="es-ES" sz="18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 una perspectiva de impacto en el corto, medio y largo plazo. 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8BBE9B75-B5A9-419D-8BEF-002BF4A8B0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598" y="636626"/>
            <a:ext cx="9142810" cy="460528"/>
          </a:xfrm>
        </p:spPr>
        <p:txBody>
          <a:bodyPr/>
          <a:lstStyle/>
          <a:p>
            <a:r>
              <a:rPr lang="es-ES" sz="3200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MISIÓN Y VISIÓN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9C43C6A-365E-4B02-B5F1-943B54100703}"/>
              </a:ext>
            </a:extLst>
          </p:cNvPr>
          <p:cNvSpPr/>
          <p:nvPr/>
        </p:nvSpPr>
        <p:spPr>
          <a:xfrm>
            <a:off x="982638" y="1691720"/>
            <a:ext cx="5976664" cy="19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ts val="1600"/>
              </a:lnSpc>
            </a:pPr>
            <a:r>
              <a:rPr lang="es-ES" sz="1800" b="1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MISIÓN</a:t>
            </a:r>
            <a:r>
              <a:rPr lang="es-ES" sz="18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</a:p>
          <a:p>
            <a:pPr algn="l">
              <a:lnSpc>
                <a:spcPts val="1600"/>
              </a:lnSpc>
            </a:pPr>
            <a:endParaRPr lang="es-ES" sz="1400" u="sng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algn="l">
              <a:lnSpc>
                <a:spcPts val="1600"/>
              </a:lnSpc>
            </a:pPr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Acelerar la </a:t>
            </a:r>
            <a:r>
              <a:rPr lang="es-E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reactivación económica y la recuperación </a:t>
            </a:r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de la actividad internacional superando los niveles previos a la crisis con </a:t>
            </a:r>
            <a:r>
              <a:rPr lang="es-E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marcado carácter industrial, generadora de empleo </a:t>
            </a:r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asumiendo las </a:t>
            </a:r>
            <a:r>
              <a:rPr lang="es-E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transformaciones digitales, energético-climática y demográfico-social como oportunidad </a:t>
            </a:r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para fortalecer la competitividad de la estructura productiva, e integrar los criterios medioambientales en todas las políticas sectoriales, no como un condicionante, sino como un factor competitivo y de oportunidad para crear valor. El Plan pone en el </a:t>
            </a:r>
            <a:r>
              <a:rPr lang="es-E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centro de la transformación a las personas,</a:t>
            </a:r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como protagonistas de un modelo de competitividad al servicio del bienestar.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94B2940-2C05-486C-BD80-2489F821B865}"/>
              </a:ext>
            </a:extLst>
          </p:cNvPr>
          <p:cNvSpPr txBox="1"/>
          <p:nvPr/>
        </p:nvSpPr>
        <p:spPr>
          <a:xfrm>
            <a:off x="982638" y="6034189"/>
            <a:ext cx="101746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8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Fuente: Elaboración propia</a:t>
            </a:r>
            <a:endParaRPr lang="es-ES" sz="800" dirty="0"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07587D1-058F-2044-BF80-C4C6F5256245}"/>
              </a:ext>
            </a:extLst>
          </p:cNvPr>
          <p:cNvSpPr/>
          <p:nvPr/>
        </p:nvSpPr>
        <p:spPr>
          <a:xfrm>
            <a:off x="7607374" y="1691720"/>
            <a:ext cx="3549909" cy="1719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ts val="1600"/>
              </a:lnSpc>
            </a:pPr>
            <a:r>
              <a:rPr lang="es-ES" sz="1800" b="1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VISIÓN</a:t>
            </a:r>
          </a:p>
          <a:p>
            <a:pPr algn="l">
              <a:lnSpc>
                <a:spcPts val="1600"/>
              </a:lnSpc>
            </a:pPr>
            <a:endParaRPr lang="es-ES" sz="1400" u="sng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algn="l">
              <a:lnSpc>
                <a:spcPts val="1600"/>
              </a:lnSpc>
            </a:pPr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El Plan aspira a ser la herramienta clave del </a:t>
            </a:r>
            <a:r>
              <a:rPr lang="es-E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desarrollo industrial e internacionalización,</a:t>
            </a:r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para la </a:t>
            </a:r>
            <a:r>
              <a:rPr lang="es-E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recuperación y la transformación de la economía vasca; </a:t>
            </a:r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con medidas con impacto en el </a:t>
            </a:r>
            <a:r>
              <a:rPr lang="es-E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corto, medio y largo plazo. </a:t>
            </a:r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Todo ello desde un enfoque de </a:t>
            </a:r>
            <a:r>
              <a:rPr lang="es-E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sostenibilidad,</a:t>
            </a:r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fomento de la </a:t>
            </a:r>
            <a:r>
              <a:rPr lang="es-E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diversidad e inclusividad y respeto a los derechos humanos. </a:t>
            </a:r>
          </a:p>
        </p:txBody>
      </p:sp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436E8085-A38F-744F-A43F-254D0A2BA11A}"/>
              </a:ext>
            </a:extLst>
          </p:cNvPr>
          <p:cNvSpPr/>
          <p:nvPr/>
        </p:nvSpPr>
        <p:spPr>
          <a:xfrm>
            <a:off x="982638" y="4020953"/>
            <a:ext cx="3680307" cy="1944216"/>
          </a:xfrm>
          <a:prstGeom prst="roundRect">
            <a:avLst/>
          </a:prstGeom>
          <a:solidFill>
            <a:srgbClr val="09ABAE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redondeado 9">
            <a:extLst>
              <a:ext uri="{FF2B5EF4-FFF2-40B4-BE49-F238E27FC236}">
                <a16:creationId xmlns:a16="http://schemas.microsoft.com/office/drawing/2014/main" id="{CE8712B6-0DBC-F644-970D-F925B7537AC9}"/>
              </a:ext>
            </a:extLst>
          </p:cNvPr>
          <p:cNvSpPr/>
          <p:nvPr/>
        </p:nvSpPr>
        <p:spPr>
          <a:xfrm>
            <a:off x="4806366" y="4020953"/>
            <a:ext cx="3183160" cy="1944216"/>
          </a:xfrm>
          <a:prstGeom prst="roundRect">
            <a:avLst/>
          </a:prstGeom>
          <a:solidFill>
            <a:srgbClr val="09ABAE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redondeado 10">
            <a:extLst>
              <a:ext uri="{FF2B5EF4-FFF2-40B4-BE49-F238E27FC236}">
                <a16:creationId xmlns:a16="http://schemas.microsoft.com/office/drawing/2014/main" id="{9FB043D6-D5E7-044D-9F33-F9BCE46E0CC5}"/>
              </a:ext>
            </a:extLst>
          </p:cNvPr>
          <p:cNvSpPr/>
          <p:nvPr/>
        </p:nvSpPr>
        <p:spPr>
          <a:xfrm>
            <a:off x="8132947" y="4020953"/>
            <a:ext cx="3024336" cy="1944216"/>
          </a:xfrm>
          <a:prstGeom prst="roundRect">
            <a:avLst/>
          </a:prstGeom>
          <a:solidFill>
            <a:srgbClr val="09ABAE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44B58056-A868-A348-BE39-B6B6B8E0A593}"/>
              </a:ext>
            </a:extLst>
          </p:cNvPr>
          <p:cNvSpPr/>
          <p:nvPr/>
        </p:nvSpPr>
        <p:spPr>
          <a:xfrm>
            <a:off x="1126655" y="4637060"/>
            <a:ext cx="3354759" cy="1015663"/>
          </a:xfrm>
          <a:prstGeom prst="rect">
            <a:avLst/>
          </a:prstGeom>
        </p:spPr>
        <p:txBody>
          <a:bodyPr wrap="square" lIns="108000">
            <a:spAutoFit/>
          </a:bodyPr>
          <a:lstStyle/>
          <a:p>
            <a:pPr algn="l"/>
            <a:r>
              <a:rPr lang="es-ES" sz="1200" dirty="0">
                <a:solidFill>
                  <a:schemeClr val="bg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Apoyar a empresas en dificultades y áreas desfavorecidas teniendo en cuenta:</a:t>
            </a:r>
          </a:p>
          <a:p>
            <a:pPr indent="-72000" algn="l">
              <a:buFontTx/>
              <a:buChar char="-"/>
            </a:pPr>
            <a:r>
              <a:rPr lang="es-ES" sz="1200" dirty="0">
                <a:solidFill>
                  <a:schemeClr val="bg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El impacto de la crisis en los sectores productivos.</a:t>
            </a:r>
          </a:p>
          <a:p>
            <a:pPr indent="-72000" algn="l">
              <a:buFontTx/>
              <a:buChar char="-"/>
            </a:pPr>
            <a:r>
              <a:rPr lang="es-ES" sz="1200" dirty="0">
                <a:solidFill>
                  <a:schemeClr val="bg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Su periodo de recuperación.</a:t>
            </a:r>
          </a:p>
          <a:p>
            <a:pPr indent="-72000" algn="l">
              <a:buFontTx/>
              <a:buChar char="-"/>
            </a:pPr>
            <a:r>
              <a:rPr lang="es-ES" sz="1200" dirty="0">
                <a:solidFill>
                  <a:schemeClr val="bg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Su peso en la economía.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4F3089E-AA33-0141-8A6A-DDF7942AA69C}"/>
              </a:ext>
            </a:extLst>
          </p:cNvPr>
          <p:cNvSpPr/>
          <p:nvPr/>
        </p:nvSpPr>
        <p:spPr>
          <a:xfrm>
            <a:off x="5147508" y="4637060"/>
            <a:ext cx="2401106" cy="1015663"/>
          </a:xfrm>
          <a:prstGeom prst="rect">
            <a:avLst/>
          </a:prstGeom>
        </p:spPr>
        <p:txBody>
          <a:bodyPr wrap="square" lIns="108000">
            <a:spAutoFit/>
          </a:bodyPr>
          <a:lstStyle/>
          <a:p>
            <a:pPr algn="l"/>
            <a:r>
              <a:rPr lang="es-ES" sz="1200" dirty="0">
                <a:solidFill>
                  <a:schemeClr val="bg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Renovar y transformar la estructura productiva, aprovechando las oportunidades de:</a:t>
            </a:r>
          </a:p>
          <a:p>
            <a:pPr indent="-72000" algn="l">
              <a:buFontTx/>
              <a:buChar char="-"/>
            </a:pPr>
            <a:r>
              <a:rPr lang="es-ES" sz="1200" dirty="0">
                <a:solidFill>
                  <a:schemeClr val="bg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La transición energético-climática.</a:t>
            </a:r>
          </a:p>
          <a:p>
            <a:pPr indent="-72000" algn="l">
              <a:buFontTx/>
              <a:buChar char="-"/>
            </a:pPr>
            <a:r>
              <a:rPr lang="es-ES" sz="1200" dirty="0">
                <a:solidFill>
                  <a:schemeClr val="bg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La transición tecnológico-digital.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481296B-3AB9-8540-8AA6-9E67BCADD63B}"/>
              </a:ext>
            </a:extLst>
          </p:cNvPr>
          <p:cNvSpPr/>
          <p:nvPr/>
        </p:nvSpPr>
        <p:spPr>
          <a:xfrm>
            <a:off x="8394123" y="4637060"/>
            <a:ext cx="2501983" cy="1015663"/>
          </a:xfrm>
          <a:prstGeom prst="rect">
            <a:avLst/>
          </a:prstGeom>
        </p:spPr>
        <p:txBody>
          <a:bodyPr wrap="square" lIns="108000">
            <a:spAutoFit/>
          </a:bodyPr>
          <a:lstStyle/>
          <a:p>
            <a:pPr algn="l"/>
            <a:r>
              <a:rPr lang="es-ES" sz="1200" dirty="0">
                <a:solidFill>
                  <a:schemeClr val="bg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Generar nuevas oportunidades en torno a las tres grandes transiciones:</a:t>
            </a:r>
          </a:p>
          <a:p>
            <a:pPr indent="-72000" algn="l">
              <a:buFontTx/>
              <a:buChar char="-"/>
            </a:pPr>
            <a:r>
              <a:rPr lang="es-ES" sz="1200" dirty="0">
                <a:solidFill>
                  <a:schemeClr val="bg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Demográfico-social.</a:t>
            </a:r>
          </a:p>
          <a:p>
            <a:pPr indent="-72000" algn="l">
              <a:buFontTx/>
              <a:buChar char="-"/>
            </a:pPr>
            <a:r>
              <a:rPr lang="es-ES" sz="1200" dirty="0">
                <a:solidFill>
                  <a:schemeClr val="bg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Energético-climática</a:t>
            </a:r>
          </a:p>
          <a:p>
            <a:pPr indent="-72000" algn="l">
              <a:buFontTx/>
              <a:buChar char="-"/>
            </a:pPr>
            <a:r>
              <a:rPr lang="es-ES" sz="1200" dirty="0">
                <a:solidFill>
                  <a:schemeClr val="bg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Tecnológico-digital.</a:t>
            </a:r>
          </a:p>
        </p:txBody>
      </p:sp>
      <p:sp>
        <p:nvSpPr>
          <p:cNvPr id="15" name="Título 3">
            <a:extLst>
              <a:ext uri="{FF2B5EF4-FFF2-40B4-BE49-F238E27FC236}">
                <a16:creationId xmlns:a16="http://schemas.microsoft.com/office/drawing/2014/main" id="{4202BC20-1802-DD48-AF4D-084E9AD1B81D}"/>
              </a:ext>
            </a:extLst>
          </p:cNvPr>
          <p:cNvSpPr txBox="1">
            <a:spLocks/>
          </p:cNvSpPr>
          <p:nvPr/>
        </p:nvSpPr>
        <p:spPr>
          <a:xfrm>
            <a:off x="1126656" y="4272070"/>
            <a:ext cx="3536290" cy="324947"/>
          </a:xfrm>
          <a:prstGeom prst="rect">
            <a:avLst/>
          </a:prstGeom>
        </p:spPr>
        <p:txBody>
          <a:bodyPr lIns="122374" tIns="61187" rIns="122374" bIns="61187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00" b="1" i="0" kern="1200">
                <a:solidFill>
                  <a:schemeClr val="bg2">
                    <a:lumMod val="1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s-E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IMPACTO EN EL CORTO PLAZO</a:t>
            </a:r>
          </a:p>
        </p:txBody>
      </p:sp>
      <p:sp>
        <p:nvSpPr>
          <p:cNvPr id="16" name="Título 3">
            <a:extLst>
              <a:ext uri="{FF2B5EF4-FFF2-40B4-BE49-F238E27FC236}">
                <a16:creationId xmlns:a16="http://schemas.microsoft.com/office/drawing/2014/main" id="{C0446944-2EE6-1D42-90A7-F5D14FABE294}"/>
              </a:ext>
            </a:extLst>
          </p:cNvPr>
          <p:cNvSpPr txBox="1">
            <a:spLocks/>
          </p:cNvSpPr>
          <p:nvPr/>
        </p:nvSpPr>
        <p:spPr>
          <a:xfrm>
            <a:off x="4753314" y="4272070"/>
            <a:ext cx="3183013" cy="324947"/>
          </a:xfrm>
          <a:prstGeom prst="rect">
            <a:avLst/>
          </a:prstGeom>
        </p:spPr>
        <p:txBody>
          <a:bodyPr lIns="122374" tIns="61187" rIns="122374" bIns="61187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00" b="1" i="0" kern="1200">
                <a:solidFill>
                  <a:schemeClr val="bg2">
                    <a:lumMod val="1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algn="ctr"/>
            <a:r>
              <a:rPr lang="es-E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IMPACTO EN EL MEDIO PLAZO</a:t>
            </a:r>
          </a:p>
        </p:txBody>
      </p:sp>
      <p:sp>
        <p:nvSpPr>
          <p:cNvPr id="17" name="Título 3">
            <a:extLst>
              <a:ext uri="{FF2B5EF4-FFF2-40B4-BE49-F238E27FC236}">
                <a16:creationId xmlns:a16="http://schemas.microsoft.com/office/drawing/2014/main" id="{00E17F46-8B73-F54C-9B62-1EDEE09396AC}"/>
              </a:ext>
            </a:extLst>
          </p:cNvPr>
          <p:cNvSpPr txBox="1">
            <a:spLocks/>
          </p:cNvSpPr>
          <p:nvPr/>
        </p:nvSpPr>
        <p:spPr>
          <a:xfrm>
            <a:off x="8132948" y="4272070"/>
            <a:ext cx="3024336" cy="324947"/>
          </a:xfrm>
          <a:prstGeom prst="rect">
            <a:avLst/>
          </a:prstGeom>
        </p:spPr>
        <p:txBody>
          <a:bodyPr lIns="122374" tIns="61187" rIns="122374" bIns="61187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00" b="1" i="0" kern="1200">
                <a:solidFill>
                  <a:schemeClr val="bg2">
                    <a:lumMod val="1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algn="ctr"/>
            <a:r>
              <a:rPr lang="es-E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IMPACTO EN EL LARGO PLAZO</a:t>
            </a:r>
          </a:p>
        </p:txBody>
      </p:sp>
      <p:sp>
        <p:nvSpPr>
          <p:cNvPr id="18" name="Triángulo 17">
            <a:extLst>
              <a:ext uri="{FF2B5EF4-FFF2-40B4-BE49-F238E27FC236}">
                <a16:creationId xmlns:a16="http://schemas.microsoft.com/office/drawing/2014/main" id="{F5BF4257-685E-B342-BA7A-606FC25B2CBB}"/>
              </a:ext>
            </a:extLst>
          </p:cNvPr>
          <p:cNvSpPr/>
          <p:nvPr/>
        </p:nvSpPr>
        <p:spPr>
          <a:xfrm rot="5400000">
            <a:off x="4519473" y="4844927"/>
            <a:ext cx="468475" cy="403858"/>
          </a:xfrm>
          <a:prstGeom prst="triangle">
            <a:avLst/>
          </a:prstGeom>
          <a:solidFill>
            <a:schemeClr val="bg1"/>
          </a:solidFill>
          <a:ln>
            <a:solidFill>
              <a:srgbClr val="09AB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Triángulo 18">
            <a:extLst>
              <a:ext uri="{FF2B5EF4-FFF2-40B4-BE49-F238E27FC236}">
                <a16:creationId xmlns:a16="http://schemas.microsoft.com/office/drawing/2014/main" id="{B1EFACE5-9FBB-4F4B-9517-47533A0E320D}"/>
              </a:ext>
            </a:extLst>
          </p:cNvPr>
          <p:cNvSpPr/>
          <p:nvPr/>
        </p:nvSpPr>
        <p:spPr>
          <a:xfrm rot="5400000">
            <a:off x="7839794" y="4844928"/>
            <a:ext cx="468475" cy="403858"/>
          </a:xfrm>
          <a:prstGeom prst="triangle">
            <a:avLst/>
          </a:prstGeom>
          <a:solidFill>
            <a:schemeClr val="bg1"/>
          </a:solidFill>
          <a:ln>
            <a:solidFill>
              <a:srgbClr val="09AB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C8F143B5-57D7-5D4E-A6CF-9F809DB25304}"/>
              </a:ext>
            </a:extLst>
          </p:cNvPr>
          <p:cNvGrpSpPr/>
          <p:nvPr/>
        </p:nvGrpSpPr>
        <p:grpSpPr>
          <a:xfrm>
            <a:off x="287615" y="6414946"/>
            <a:ext cx="11615182" cy="330957"/>
            <a:chOff x="241443" y="6414946"/>
            <a:chExt cx="11615182" cy="330957"/>
          </a:xfrm>
        </p:grpSpPr>
        <p:sp>
          <p:nvSpPr>
            <p:cNvPr id="23" name="3 Título">
              <a:extLst>
                <a:ext uri="{FF2B5EF4-FFF2-40B4-BE49-F238E27FC236}">
                  <a16:creationId xmlns:a16="http://schemas.microsoft.com/office/drawing/2014/main" id="{26B6F77E-2780-E74E-A1F1-536DEFC41D92}"/>
                </a:ext>
              </a:extLst>
            </p:cNvPr>
            <p:cNvSpPr txBox="1">
              <a:spLocks/>
            </p:cNvSpPr>
            <p:nvPr/>
          </p:nvSpPr>
          <p:spPr>
            <a:xfrm>
              <a:off x="314386" y="6505089"/>
              <a:ext cx="5288684" cy="144017"/>
            </a:xfrm>
            <a:prstGeom prst="rect">
              <a:avLst/>
            </a:prstGeom>
          </p:spPr>
          <p:txBody>
            <a:bodyPr lIns="122374" tIns="61187" rIns="122374" bIns="61187" anchor="ctr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100" b="1" i="0" kern="1200">
                  <a:solidFill>
                    <a:schemeClr val="bg2">
                      <a:lumMod val="10000"/>
                    </a:schemeClr>
                  </a:solidFill>
                  <a:latin typeface="Open Sans" charset="0"/>
                  <a:ea typeface="Open Sans" charset="0"/>
                  <a:cs typeface="Open Sans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s-ES" sz="1000" dirty="0">
                  <a:solidFill>
                    <a:srgbClr val="09ABA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PLAN DE DESARROLLO INDUSTRIAL E INTERNACIONALIZACIÓN 2021-2024</a:t>
              </a:r>
            </a:p>
          </p:txBody>
        </p:sp>
        <p:pic>
          <p:nvPicPr>
            <p:cNvPr id="21" name="Picture 2" descr="Departamento de Desarrollo Económico, Sostenibilidad y Medio Ambiente">
              <a:extLst>
                <a:ext uri="{FF2B5EF4-FFF2-40B4-BE49-F238E27FC236}">
                  <a16:creationId xmlns:a16="http://schemas.microsoft.com/office/drawing/2014/main" id="{D774274A-0499-AE47-8940-31E111D2AA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3678" y="6414946"/>
              <a:ext cx="1512947" cy="330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C9912B7A-41CE-2845-914D-F19B4E769BC6}"/>
                </a:ext>
              </a:extLst>
            </p:cNvPr>
            <p:cNvSpPr/>
            <p:nvPr/>
          </p:nvSpPr>
          <p:spPr>
            <a:xfrm rot="5400000">
              <a:off x="5012863" y="1669997"/>
              <a:ext cx="271363" cy="9814203"/>
            </a:xfrm>
            <a:prstGeom prst="rect">
              <a:avLst/>
            </a:prstGeom>
            <a:solidFill>
              <a:srgbClr val="09ABAE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lt1">
                    <a:alpha val="8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955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7663362-1275-499B-8F4A-276831768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130AD-F003-4AF2-AA60-95731F85A971}" type="slidenum">
              <a:rPr lang="es-ES" smtClean="0"/>
              <a:pPr/>
              <a:t>7</a:t>
            </a:fld>
            <a:endParaRPr lang="es-ES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8BBE9B75-B5A9-419D-8BEF-002BF4A8B0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311" y="676412"/>
            <a:ext cx="9142810" cy="460528"/>
          </a:xfrm>
        </p:spPr>
        <p:txBody>
          <a:bodyPr/>
          <a:lstStyle/>
          <a:p>
            <a:r>
              <a:rPr lang="es-ES" sz="3200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OBJETIVOS </a:t>
            </a:r>
            <a:r>
              <a:rPr lang="es-ES" sz="3200" dirty="0" smtClean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s-ES" sz="3200" dirty="0" smtClean="0">
                <a:solidFill>
                  <a:srgbClr val="04AAA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STRATÉGICOS</a:t>
            </a:r>
            <a:endParaRPr lang="es-ES" sz="3200" dirty="0">
              <a:solidFill>
                <a:srgbClr val="04AAA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C4662AE-1816-4A2C-857D-45BD6F448F9D}"/>
              </a:ext>
            </a:extLst>
          </p:cNvPr>
          <p:cNvSpPr/>
          <p:nvPr/>
        </p:nvSpPr>
        <p:spPr>
          <a:xfrm>
            <a:off x="694606" y="1851897"/>
            <a:ext cx="6480720" cy="3606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s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Industria: </a:t>
            </a:r>
            <a:r>
              <a:rPr lang="es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Superar el 40% del PIB en la industria y servicios avanzados.</a:t>
            </a: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s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Internacionalización: </a:t>
            </a:r>
            <a:r>
              <a:rPr lang="es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Alcanzar la propensión exportadora de un tercio del PIB en Euskadi al final del periodo, incrementar la tendencia de las empresas vascas a establecer implantaciones en el exterior.</a:t>
            </a: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s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Investigación e Innovación: </a:t>
            </a:r>
            <a:r>
              <a:rPr lang="es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Lograr la convergencia en I+D con la media europea -inversión y resultados, y hacer de Euskadi un polo de innovación europeo.</a:t>
            </a:r>
          </a:p>
          <a:p>
            <a:pPr marL="342900" lvl="0" indent="-342900" algn="l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s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Emprendimiento innovador: </a:t>
            </a:r>
            <a:r>
              <a:rPr lang="es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Incrementar un 10% la creación de empresas tecnológicas y posicionar a Euskadi como ecosistema tractor de startups internacionales que colaboren con la industria local.</a:t>
            </a: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s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Aprovechar las oportunidades aceleradas por la pandemia de la COVID-19 </a:t>
            </a:r>
            <a:r>
              <a:rPr lang="es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para la generación de nuevas actividades en ámbitos relacionados con las transiciones energético-climática y tecnológico-digital, apostando también por nuevas áreas en torno a la transición demográfico-social, entre otras.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16DE56D0-50A9-9C46-8F27-816719EDEE7D}"/>
              </a:ext>
            </a:extLst>
          </p:cNvPr>
          <p:cNvGrpSpPr/>
          <p:nvPr/>
        </p:nvGrpSpPr>
        <p:grpSpPr>
          <a:xfrm>
            <a:off x="287615" y="6414946"/>
            <a:ext cx="11615182" cy="330957"/>
            <a:chOff x="241443" y="6414946"/>
            <a:chExt cx="11615182" cy="330957"/>
          </a:xfrm>
        </p:grpSpPr>
        <p:pic>
          <p:nvPicPr>
            <p:cNvPr id="6" name="Picture 2" descr="Departamento de Desarrollo Económico, Sostenibilidad y Medio Ambiente">
              <a:extLst>
                <a:ext uri="{FF2B5EF4-FFF2-40B4-BE49-F238E27FC236}">
                  <a16:creationId xmlns:a16="http://schemas.microsoft.com/office/drawing/2014/main" id="{F3F5D71D-4042-A041-B1BD-97E9C91EA9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3678" y="6414946"/>
              <a:ext cx="1512947" cy="330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2597C37B-9AF1-1F47-AEA2-E0E15BFC37E2}"/>
                </a:ext>
              </a:extLst>
            </p:cNvPr>
            <p:cNvSpPr/>
            <p:nvPr/>
          </p:nvSpPr>
          <p:spPr>
            <a:xfrm rot="5400000">
              <a:off x="5012863" y="1669997"/>
              <a:ext cx="271363" cy="9814203"/>
            </a:xfrm>
            <a:prstGeom prst="rect">
              <a:avLst/>
            </a:prstGeom>
            <a:solidFill>
              <a:srgbClr val="09ABAE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lt1">
                    <a:alpha val="80000"/>
                  </a:schemeClr>
                </a:solidFill>
              </a:endParaRPr>
            </a:p>
          </p:txBody>
        </p:sp>
        <p:sp>
          <p:nvSpPr>
            <p:cNvPr id="9" name="3 Título">
              <a:extLst>
                <a:ext uri="{FF2B5EF4-FFF2-40B4-BE49-F238E27FC236}">
                  <a16:creationId xmlns:a16="http://schemas.microsoft.com/office/drawing/2014/main" id="{D1996A1F-7D36-5E4B-8F85-8A97875F0735}"/>
                </a:ext>
              </a:extLst>
            </p:cNvPr>
            <p:cNvSpPr txBox="1">
              <a:spLocks/>
            </p:cNvSpPr>
            <p:nvPr/>
          </p:nvSpPr>
          <p:spPr>
            <a:xfrm>
              <a:off x="314386" y="6505089"/>
              <a:ext cx="5288684" cy="144017"/>
            </a:xfrm>
            <a:prstGeom prst="rect">
              <a:avLst/>
            </a:prstGeom>
          </p:spPr>
          <p:txBody>
            <a:bodyPr lIns="122374" tIns="61187" rIns="122374" bIns="61187" anchor="ctr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100" b="1" i="0" kern="1200">
                  <a:solidFill>
                    <a:schemeClr val="bg2">
                      <a:lumMod val="10000"/>
                    </a:schemeClr>
                  </a:solidFill>
                  <a:latin typeface="Open Sans" charset="0"/>
                  <a:ea typeface="Open Sans" charset="0"/>
                  <a:cs typeface="Open Sans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s-ES" sz="1000" dirty="0">
                  <a:solidFill>
                    <a:srgbClr val="09ABA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PLAN DE DESARROLLO INDUSTRIAL E INTERNACIONALIZACIÓN 2021-2024</a:t>
              </a:r>
            </a:p>
          </p:txBody>
        </p:sp>
      </p:grpSp>
      <p:pic>
        <p:nvPicPr>
          <p:cNvPr id="10" name="Gráfico 9">
            <a:extLst>
              <a:ext uri="{FF2B5EF4-FFF2-40B4-BE49-F238E27FC236}">
                <a16:creationId xmlns:a16="http://schemas.microsoft.com/office/drawing/2014/main" id="{3D5E7CA3-24B5-DE4F-84F6-44F4766E6D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r="19383"/>
          <a:stretch/>
        </p:blipFill>
        <p:spPr>
          <a:xfrm>
            <a:off x="8900467" y="1593304"/>
            <a:ext cx="3289946" cy="408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13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7663362-1275-499B-8F4A-276831768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130AD-F003-4AF2-AA60-95731F85A971}" type="slidenum">
              <a:rPr lang="es-ES" smtClean="0"/>
              <a:pPr/>
              <a:t>8</a:t>
            </a:fld>
            <a:endParaRPr lang="es-ES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8BBE9B75-B5A9-419D-8BEF-002BF4A8B0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598" y="623753"/>
            <a:ext cx="9142810" cy="460528"/>
          </a:xfrm>
        </p:spPr>
        <p:txBody>
          <a:bodyPr/>
          <a:lstStyle/>
          <a:p>
            <a:r>
              <a:rPr lang="es-ES" sz="3200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PRINCIPIOS PARA ABORDAR LA COMPETITIVIDAD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C4662AE-1816-4A2C-857D-45BD6F448F9D}"/>
              </a:ext>
            </a:extLst>
          </p:cNvPr>
          <p:cNvSpPr/>
          <p:nvPr/>
        </p:nvSpPr>
        <p:spPr>
          <a:xfrm>
            <a:off x="705163" y="1391413"/>
            <a:ext cx="6974219" cy="4751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s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Foco en las personas: </a:t>
            </a:r>
            <a:r>
              <a:rPr lang="es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Renovación y reactivación inclusiva y justa</a:t>
            </a:r>
          </a:p>
          <a:p>
            <a:pPr marL="342900" lvl="0" indent="-342900" algn="l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s-ES_tradnl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Horizonte temporal a medio y largo plazo</a:t>
            </a:r>
            <a:r>
              <a:rPr lang="es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: </a:t>
            </a:r>
            <a:r>
              <a:rPr lang="es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Medidas estructurales sin olvidarse de lo urgente.</a:t>
            </a:r>
          </a:p>
          <a:p>
            <a:pPr marL="342900" lvl="0" indent="-342900" algn="l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s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Mirada doble: </a:t>
            </a:r>
            <a:r>
              <a:rPr lang="es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Las transiciones como i) retos </a:t>
            </a:r>
            <a:r>
              <a:rPr lang="es-ES_trad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para nuestra sociedad para asegurar el mantenimiento de una competitividad y un bienestar sostenible, y como </a:t>
            </a:r>
            <a:r>
              <a:rPr lang="es-ES_tradnl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ii</a:t>
            </a:r>
            <a:r>
              <a:rPr lang="es-ES_trad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) oportunidades para potenciar la competitividad de nuestras empresas.</a:t>
            </a:r>
          </a:p>
          <a:p>
            <a:pPr marL="342900" lvl="0" indent="-342900" algn="l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s-ES_tradnl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Ambidestreza</a:t>
            </a:r>
            <a:r>
              <a:rPr lang="es-ES_tradnl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:</a:t>
            </a:r>
            <a:r>
              <a:rPr lang="es-ES_trad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Desarrollo de capacidades para combinar simultáneamente tanto la explotación de las capacidades existentes como la exploración para generar nuevas capacidades y actividades</a:t>
            </a:r>
            <a:endParaRPr lang="es-ES" sz="1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342900" lvl="0" indent="-342900" algn="l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s-ES_tradnl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Perspectiva sistémica y de cadenas de valor estratégicas:</a:t>
            </a:r>
            <a:r>
              <a:rPr lang="es-ES_trad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Actuar de forma integrada a lo largo de las cadenas de valor y de aprovisionamiento, aprovechando las oportunidades que generan las intersecciones entre sectores y clústeres, y fomentando la colaboración y la perspectiva sistémica.</a:t>
            </a:r>
            <a:r>
              <a:rPr lang="es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_trad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L</a:t>
            </a:r>
            <a:r>
              <a:rPr lang="es-ES_tradn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 </a:t>
            </a:r>
            <a:r>
              <a:rPr lang="es-ES_trad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mejora del posicionamiento internacional de las empresas vascas, la atracción y retención de talento internacional y el posicionamiento internacional de Euskadi </a:t>
            </a:r>
            <a:r>
              <a:rPr lang="es-ES_tradnl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Basque</a:t>
            </a:r>
            <a:r>
              <a:rPr lang="es-ES_trad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Country.</a:t>
            </a:r>
          </a:p>
          <a:p>
            <a:pPr marL="342900" lvl="0" indent="-342900" algn="l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s-ES_tradnl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Sin duplicidades </a:t>
            </a:r>
            <a:r>
              <a:rPr lang="es-ES_trad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con otros niveles institucionales </a:t>
            </a:r>
          </a:p>
          <a:p>
            <a:pPr marL="342900" lvl="0" indent="-342900" algn="l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s-ES_tradnl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Monitorización</a:t>
            </a:r>
            <a:r>
              <a:rPr lang="es-ES_trad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del Plan y adaptación a los cambios del entorno </a:t>
            </a:r>
            <a:endParaRPr lang="es-ES" sz="1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87B17CCD-C1B7-E644-976E-38AA3D237B76}"/>
              </a:ext>
            </a:extLst>
          </p:cNvPr>
          <p:cNvGrpSpPr/>
          <p:nvPr/>
        </p:nvGrpSpPr>
        <p:grpSpPr>
          <a:xfrm>
            <a:off x="287615" y="6414946"/>
            <a:ext cx="11615182" cy="330957"/>
            <a:chOff x="241443" y="6414946"/>
            <a:chExt cx="11615182" cy="330957"/>
          </a:xfrm>
        </p:grpSpPr>
        <p:pic>
          <p:nvPicPr>
            <p:cNvPr id="6" name="Picture 2" descr="Departamento de Desarrollo Económico, Sostenibilidad y Medio Ambiente">
              <a:extLst>
                <a:ext uri="{FF2B5EF4-FFF2-40B4-BE49-F238E27FC236}">
                  <a16:creationId xmlns:a16="http://schemas.microsoft.com/office/drawing/2014/main" id="{71B7A596-ADF6-E248-B759-15C093238B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3678" y="6414946"/>
              <a:ext cx="1512947" cy="330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BB026F95-0F37-8746-B6E1-B85B12EB3B9C}"/>
                </a:ext>
              </a:extLst>
            </p:cNvPr>
            <p:cNvSpPr/>
            <p:nvPr/>
          </p:nvSpPr>
          <p:spPr>
            <a:xfrm rot="5400000">
              <a:off x="5012863" y="1669997"/>
              <a:ext cx="271363" cy="9814203"/>
            </a:xfrm>
            <a:prstGeom prst="rect">
              <a:avLst/>
            </a:prstGeom>
            <a:solidFill>
              <a:srgbClr val="09ABAE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lt1">
                    <a:alpha val="80000"/>
                  </a:schemeClr>
                </a:solidFill>
              </a:endParaRPr>
            </a:p>
          </p:txBody>
        </p:sp>
        <p:sp>
          <p:nvSpPr>
            <p:cNvPr id="9" name="3 Título">
              <a:extLst>
                <a:ext uri="{FF2B5EF4-FFF2-40B4-BE49-F238E27FC236}">
                  <a16:creationId xmlns:a16="http://schemas.microsoft.com/office/drawing/2014/main" id="{0B59478E-0D11-EF43-B829-6FD8A2FF19A7}"/>
                </a:ext>
              </a:extLst>
            </p:cNvPr>
            <p:cNvSpPr txBox="1">
              <a:spLocks/>
            </p:cNvSpPr>
            <p:nvPr/>
          </p:nvSpPr>
          <p:spPr>
            <a:xfrm>
              <a:off x="314386" y="6505089"/>
              <a:ext cx="5288684" cy="144017"/>
            </a:xfrm>
            <a:prstGeom prst="rect">
              <a:avLst/>
            </a:prstGeom>
          </p:spPr>
          <p:txBody>
            <a:bodyPr lIns="122374" tIns="61187" rIns="122374" bIns="61187" anchor="ctr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100" b="1" i="0" kern="1200">
                  <a:solidFill>
                    <a:schemeClr val="bg2">
                      <a:lumMod val="10000"/>
                    </a:schemeClr>
                  </a:solidFill>
                  <a:latin typeface="Open Sans" charset="0"/>
                  <a:ea typeface="Open Sans" charset="0"/>
                  <a:cs typeface="Open Sans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s-ES" sz="1000" dirty="0">
                  <a:solidFill>
                    <a:srgbClr val="09ABA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PLAN DE DESARROLLO INDUSTRIAL E INTERNACIONALIZACIÓN 2021-2024</a:t>
              </a:r>
            </a:p>
          </p:txBody>
        </p:sp>
      </p:grpSp>
      <p:pic>
        <p:nvPicPr>
          <p:cNvPr id="13" name="Gráfico 12">
            <a:extLst>
              <a:ext uri="{FF2B5EF4-FFF2-40B4-BE49-F238E27FC236}">
                <a16:creationId xmlns:a16="http://schemas.microsoft.com/office/drawing/2014/main" id="{D27F238F-9A8B-2942-A70B-DA6365F2DA0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47433"/>
          <a:stretch/>
        </p:blipFill>
        <p:spPr>
          <a:xfrm flipH="1">
            <a:off x="9263558" y="657148"/>
            <a:ext cx="2926855" cy="556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6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>
            <a:extLst>
              <a:ext uri="{FF2B5EF4-FFF2-40B4-BE49-F238E27FC236}">
                <a16:creationId xmlns:a16="http://schemas.microsoft.com/office/drawing/2014/main" id="{75F435F1-11A1-EC43-B2D0-112371632B11}"/>
              </a:ext>
            </a:extLst>
          </p:cNvPr>
          <p:cNvSpPr/>
          <p:nvPr/>
        </p:nvSpPr>
        <p:spPr>
          <a:xfrm>
            <a:off x="5678677" y="894967"/>
            <a:ext cx="4672267" cy="4672267"/>
          </a:xfrm>
          <a:prstGeom prst="ellipse">
            <a:avLst/>
          </a:prstGeom>
          <a:noFill/>
          <a:ln w="152400">
            <a:solidFill>
              <a:srgbClr val="09AB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1" name="Gráfico 30">
            <a:extLst>
              <a:ext uri="{FF2B5EF4-FFF2-40B4-BE49-F238E27FC236}">
                <a16:creationId xmlns:a16="http://schemas.microsoft.com/office/drawing/2014/main" id="{B1736297-720E-7345-8DF2-7EAF9F64E8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3500000">
            <a:off x="6640572" y="-265901"/>
            <a:ext cx="2678676" cy="2678676"/>
          </a:xfrm>
          <a:prstGeom prst="rect">
            <a:avLst/>
          </a:prstGeom>
        </p:spPr>
      </p:pic>
      <p:sp>
        <p:nvSpPr>
          <p:cNvPr id="17" name="Elipse 16">
            <a:extLst>
              <a:ext uri="{FF2B5EF4-FFF2-40B4-BE49-F238E27FC236}">
                <a16:creationId xmlns:a16="http://schemas.microsoft.com/office/drawing/2014/main" id="{31EA9BA7-BB29-CA42-87C2-958F5D4318A9}"/>
              </a:ext>
            </a:extLst>
          </p:cNvPr>
          <p:cNvSpPr/>
          <p:nvPr/>
        </p:nvSpPr>
        <p:spPr>
          <a:xfrm>
            <a:off x="7422802" y="513184"/>
            <a:ext cx="1120506" cy="1120506"/>
          </a:xfrm>
          <a:prstGeom prst="ellipse">
            <a:avLst/>
          </a:prstGeom>
          <a:solidFill>
            <a:srgbClr val="EEFAF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TextBox 16">
            <a:extLst>
              <a:ext uri="{FF2B5EF4-FFF2-40B4-BE49-F238E27FC236}">
                <a16:creationId xmlns:a16="http://schemas.microsoft.com/office/drawing/2014/main" id="{F8B9C011-2356-F646-A8BE-65C7FA9F70AD}"/>
              </a:ext>
            </a:extLst>
          </p:cNvPr>
          <p:cNvSpPr txBox="1"/>
          <p:nvPr/>
        </p:nvSpPr>
        <p:spPr>
          <a:xfrm>
            <a:off x="7543335" y="807767"/>
            <a:ext cx="918096" cy="4995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s-E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EMPRESAS Y </a:t>
            </a:r>
          </a:p>
          <a:p>
            <a:pPr>
              <a:lnSpc>
                <a:spcPts val="1100"/>
              </a:lnSpc>
            </a:pPr>
            <a:r>
              <a:rPr lang="es-E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ZONAS EN </a:t>
            </a:r>
          </a:p>
          <a:p>
            <a:pPr>
              <a:lnSpc>
                <a:spcPts val="1200"/>
              </a:lnSpc>
            </a:pPr>
            <a:r>
              <a:rPr lang="es-E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DIFICULTADES</a:t>
            </a:r>
            <a:endParaRPr lang="en-US" sz="11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grpSp>
        <p:nvGrpSpPr>
          <p:cNvPr id="65" name="Grupo 64">
            <a:extLst>
              <a:ext uri="{FF2B5EF4-FFF2-40B4-BE49-F238E27FC236}">
                <a16:creationId xmlns:a16="http://schemas.microsoft.com/office/drawing/2014/main" id="{7AA38410-E8E8-DC40-B9A4-1AF5190E0681}"/>
              </a:ext>
            </a:extLst>
          </p:cNvPr>
          <p:cNvGrpSpPr>
            <a:grpSpLocks noChangeAspect="1"/>
          </p:cNvGrpSpPr>
          <p:nvPr/>
        </p:nvGrpSpPr>
        <p:grpSpPr>
          <a:xfrm>
            <a:off x="6230205" y="4758807"/>
            <a:ext cx="540000" cy="540000"/>
            <a:chOff x="5996747" y="4348288"/>
            <a:chExt cx="720000" cy="720000"/>
          </a:xfrm>
        </p:grpSpPr>
        <p:sp>
          <p:nvSpPr>
            <p:cNvPr id="47" name="Elipse 46">
              <a:extLst>
                <a:ext uri="{FF2B5EF4-FFF2-40B4-BE49-F238E27FC236}">
                  <a16:creationId xmlns:a16="http://schemas.microsoft.com/office/drawing/2014/main" id="{50C07985-9B05-E548-B57C-EF2405C73E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96747" y="4348288"/>
              <a:ext cx="720000" cy="720000"/>
            </a:xfrm>
            <a:prstGeom prst="ellipse">
              <a:avLst/>
            </a:prstGeom>
            <a:solidFill>
              <a:srgbClr val="09ABAE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4" name="Elipse 53">
              <a:extLst>
                <a:ext uri="{FF2B5EF4-FFF2-40B4-BE49-F238E27FC236}">
                  <a16:creationId xmlns:a16="http://schemas.microsoft.com/office/drawing/2014/main" id="{3AC862A8-06E5-FC45-84EB-B22D34AFF1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39481" y="4491022"/>
              <a:ext cx="434533" cy="434533"/>
            </a:xfrm>
            <a:prstGeom prst="ellipse">
              <a:avLst/>
            </a:pr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" name="Título 3">
            <a:extLst>
              <a:ext uri="{FF2B5EF4-FFF2-40B4-BE49-F238E27FC236}">
                <a16:creationId xmlns:a16="http://schemas.microsoft.com/office/drawing/2014/main" id="{CE68705B-3B0F-44AA-9044-02899828B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383" y="679266"/>
            <a:ext cx="3315187" cy="2533999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s-ES" sz="3200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EJES </a:t>
            </a:r>
            <a:br>
              <a:rPr lang="es-ES" sz="3200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3200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PALANCAS </a:t>
            </a:r>
            <a:br>
              <a:rPr lang="es-ES" sz="3200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3200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LA </a:t>
            </a:r>
            <a:br>
              <a:rPr lang="es-ES" sz="3200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3200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RENOVACIÓN </a:t>
            </a:r>
            <a:br>
              <a:rPr lang="es-ES" sz="3200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3200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LA </a:t>
            </a:r>
            <a:br>
              <a:rPr lang="es-ES" sz="3200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3200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COMPETITIVIDAD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8B439A8D-E98F-9845-966D-9C29F9A2275D}"/>
              </a:ext>
            </a:extLst>
          </p:cNvPr>
          <p:cNvGrpSpPr/>
          <p:nvPr/>
        </p:nvGrpSpPr>
        <p:grpSpPr>
          <a:xfrm>
            <a:off x="287615" y="6414946"/>
            <a:ext cx="11615182" cy="330957"/>
            <a:chOff x="241443" y="6414946"/>
            <a:chExt cx="11615182" cy="330957"/>
          </a:xfrm>
        </p:grpSpPr>
        <p:pic>
          <p:nvPicPr>
            <p:cNvPr id="7" name="Picture 2" descr="Departamento de Desarrollo Económico, Sostenibilidad y Medio Ambiente">
              <a:extLst>
                <a:ext uri="{FF2B5EF4-FFF2-40B4-BE49-F238E27FC236}">
                  <a16:creationId xmlns:a16="http://schemas.microsoft.com/office/drawing/2014/main" id="{616DB8EF-EB87-DD42-82D9-14FEE535BA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3678" y="6414946"/>
              <a:ext cx="1512947" cy="330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7827D7DE-31BB-6248-9B55-99F1DD10D927}"/>
                </a:ext>
              </a:extLst>
            </p:cNvPr>
            <p:cNvSpPr/>
            <p:nvPr/>
          </p:nvSpPr>
          <p:spPr>
            <a:xfrm rot="5400000">
              <a:off x="5012863" y="1669997"/>
              <a:ext cx="271363" cy="9814203"/>
            </a:xfrm>
            <a:prstGeom prst="rect">
              <a:avLst/>
            </a:prstGeom>
            <a:solidFill>
              <a:srgbClr val="09ABAE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lt1">
                    <a:alpha val="80000"/>
                  </a:schemeClr>
                </a:solidFill>
              </a:endParaRPr>
            </a:p>
          </p:txBody>
        </p:sp>
        <p:sp>
          <p:nvSpPr>
            <p:cNvPr id="9" name="3 Título">
              <a:extLst>
                <a:ext uri="{FF2B5EF4-FFF2-40B4-BE49-F238E27FC236}">
                  <a16:creationId xmlns:a16="http://schemas.microsoft.com/office/drawing/2014/main" id="{26E42C6E-A548-CC44-83C4-40E0A1AAD9D2}"/>
                </a:ext>
              </a:extLst>
            </p:cNvPr>
            <p:cNvSpPr txBox="1">
              <a:spLocks/>
            </p:cNvSpPr>
            <p:nvPr/>
          </p:nvSpPr>
          <p:spPr>
            <a:xfrm>
              <a:off x="314386" y="6505089"/>
              <a:ext cx="5288684" cy="144017"/>
            </a:xfrm>
            <a:prstGeom prst="rect">
              <a:avLst/>
            </a:prstGeom>
          </p:spPr>
          <p:txBody>
            <a:bodyPr lIns="122374" tIns="61187" rIns="122374" bIns="61187" anchor="ctr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100" b="1" i="0" kern="1200">
                  <a:solidFill>
                    <a:schemeClr val="bg2">
                      <a:lumMod val="10000"/>
                    </a:schemeClr>
                  </a:solidFill>
                  <a:latin typeface="Open Sans" charset="0"/>
                  <a:ea typeface="Open Sans" charset="0"/>
                  <a:cs typeface="Open Sans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s-ES" sz="1000" dirty="0">
                  <a:solidFill>
                    <a:srgbClr val="09ABA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PLAN DE DESARROLLO INDUSTRIAL E INTERNACIONALIZACIÓN 2021-2024</a:t>
              </a:r>
            </a:p>
          </p:txBody>
        </p:sp>
      </p:grpSp>
      <p:pic>
        <p:nvPicPr>
          <p:cNvPr id="24" name="Gráfico 23">
            <a:extLst>
              <a:ext uri="{FF2B5EF4-FFF2-40B4-BE49-F238E27FC236}">
                <a16:creationId xmlns:a16="http://schemas.microsoft.com/office/drawing/2014/main" id="{9E443DD4-4611-1C4E-90E6-7D30E7E141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3500000">
            <a:off x="6968312" y="3083335"/>
            <a:ext cx="1980000" cy="1980000"/>
          </a:xfrm>
          <a:prstGeom prst="rect">
            <a:avLst/>
          </a:prstGeom>
        </p:spPr>
      </p:pic>
      <p:grpSp>
        <p:nvGrpSpPr>
          <p:cNvPr id="32" name="Grupo 31">
            <a:extLst>
              <a:ext uri="{FF2B5EF4-FFF2-40B4-BE49-F238E27FC236}">
                <a16:creationId xmlns:a16="http://schemas.microsoft.com/office/drawing/2014/main" id="{CA9BE137-182E-BA4B-91EC-60198C891EE8}"/>
              </a:ext>
            </a:extLst>
          </p:cNvPr>
          <p:cNvGrpSpPr>
            <a:grpSpLocks noChangeAspect="1"/>
          </p:cNvGrpSpPr>
          <p:nvPr/>
        </p:nvGrpSpPr>
        <p:grpSpPr>
          <a:xfrm>
            <a:off x="5875317" y="2007527"/>
            <a:ext cx="4254131" cy="1980000"/>
            <a:chOff x="6112531" y="2411496"/>
            <a:chExt cx="3494303" cy="1626354"/>
          </a:xfrm>
        </p:grpSpPr>
        <p:pic>
          <p:nvPicPr>
            <p:cNvPr id="22" name="Gráfico 21">
              <a:extLst>
                <a:ext uri="{FF2B5EF4-FFF2-40B4-BE49-F238E27FC236}">
                  <a16:creationId xmlns:a16="http://schemas.microsoft.com/office/drawing/2014/main" id="{0ED55009-47D9-D640-8F6F-A88E1A118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112531" y="2411496"/>
              <a:ext cx="1626354" cy="1626354"/>
            </a:xfrm>
            <a:prstGeom prst="rect">
              <a:avLst/>
            </a:prstGeom>
          </p:spPr>
        </p:pic>
        <p:pic>
          <p:nvPicPr>
            <p:cNvPr id="26" name="Gráfico 25">
              <a:extLst>
                <a:ext uri="{FF2B5EF4-FFF2-40B4-BE49-F238E27FC236}">
                  <a16:creationId xmlns:a16="http://schemas.microsoft.com/office/drawing/2014/main" id="{651C7BCF-46FC-B14C-9055-BB83F64617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5400000">
              <a:off x="7980480" y="2411496"/>
              <a:ext cx="1626354" cy="1626354"/>
            </a:xfrm>
            <a:prstGeom prst="rect">
              <a:avLst/>
            </a:prstGeom>
          </p:spPr>
        </p:pic>
      </p:grpSp>
      <p:sp>
        <p:nvSpPr>
          <p:cNvPr id="35" name="TextBox 16">
            <a:extLst>
              <a:ext uri="{FF2B5EF4-FFF2-40B4-BE49-F238E27FC236}">
                <a16:creationId xmlns:a16="http://schemas.microsoft.com/office/drawing/2014/main" id="{E8DAB12E-4C9C-B44E-8AF9-1B58B3E17D69}"/>
              </a:ext>
            </a:extLst>
          </p:cNvPr>
          <p:cNvSpPr txBox="1"/>
          <p:nvPr/>
        </p:nvSpPr>
        <p:spPr>
          <a:xfrm>
            <a:off x="9976373" y="1112849"/>
            <a:ext cx="204552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Apoyo a la diversificación, consolidación y crecimiento empresarial.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37" name="TextBox 16">
            <a:extLst>
              <a:ext uri="{FF2B5EF4-FFF2-40B4-BE49-F238E27FC236}">
                <a16:creationId xmlns:a16="http://schemas.microsoft.com/office/drawing/2014/main" id="{7DCA0700-1EEC-CC46-BB62-EE75D2216C72}"/>
              </a:ext>
            </a:extLst>
          </p:cNvPr>
          <p:cNvSpPr txBox="1"/>
          <p:nvPr/>
        </p:nvSpPr>
        <p:spPr>
          <a:xfrm>
            <a:off x="10800737" y="3009639"/>
            <a:ext cx="101998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Impulso de la </a:t>
            </a:r>
          </a:p>
          <a:p>
            <a:pPr algn="l"/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cooperación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38" name="TextBox 16">
            <a:extLst>
              <a:ext uri="{FF2B5EF4-FFF2-40B4-BE49-F238E27FC236}">
                <a16:creationId xmlns:a16="http://schemas.microsoft.com/office/drawing/2014/main" id="{66CD1C7C-8061-4B41-A9A2-5A215BDB96F8}"/>
              </a:ext>
            </a:extLst>
          </p:cNvPr>
          <p:cNvSpPr txBox="1"/>
          <p:nvPr/>
        </p:nvSpPr>
        <p:spPr>
          <a:xfrm>
            <a:off x="9976373" y="4876058"/>
            <a:ext cx="155193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Posicionamiento</a:t>
            </a:r>
          </a:p>
          <a:p>
            <a:pPr algn="l"/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internacional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39" name="TextBox 16">
            <a:extLst>
              <a:ext uri="{FF2B5EF4-FFF2-40B4-BE49-F238E27FC236}">
                <a16:creationId xmlns:a16="http://schemas.microsoft.com/office/drawing/2014/main" id="{C5C59C8A-73A7-FE4F-9304-5AAFAC0E271D}"/>
              </a:ext>
            </a:extLst>
          </p:cNvPr>
          <p:cNvSpPr txBox="1"/>
          <p:nvPr/>
        </p:nvSpPr>
        <p:spPr>
          <a:xfrm>
            <a:off x="6372357" y="5946372"/>
            <a:ext cx="311370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Refuerzo y adaptación de las competencias profesionales de las personas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40" name="TextBox 16">
            <a:extLst>
              <a:ext uri="{FF2B5EF4-FFF2-40B4-BE49-F238E27FC236}">
                <a16:creationId xmlns:a16="http://schemas.microsoft.com/office/drawing/2014/main" id="{D87CE596-E219-A047-BAD1-2B4745970839}"/>
              </a:ext>
            </a:extLst>
          </p:cNvPr>
          <p:cNvSpPr txBox="1"/>
          <p:nvPr/>
        </p:nvSpPr>
        <p:spPr>
          <a:xfrm>
            <a:off x="3947042" y="4874897"/>
            <a:ext cx="204552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Apuesta por la </a:t>
            </a:r>
          </a:p>
          <a:p>
            <a:pPr algn="r"/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tecnología e innovación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41" name="TextBox 16">
            <a:extLst>
              <a:ext uri="{FF2B5EF4-FFF2-40B4-BE49-F238E27FC236}">
                <a16:creationId xmlns:a16="http://schemas.microsoft.com/office/drawing/2014/main" id="{BFB78837-323E-F546-BBFC-C33FEE919513}"/>
              </a:ext>
            </a:extLst>
          </p:cNvPr>
          <p:cNvSpPr txBox="1"/>
          <p:nvPr/>
        </p:nvSpPr>
        <p:spPr>
          <a:xfrm>
            <a:off x="3575925" y="2928924"/>
            <a:ext cx="168045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Fomento del emprendimiento</a:t>
            </a:r>
          </a:p>
          <a:p>
            <a:pPr algn="r"/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innovador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42" name="TextBox 16">
            <a:extLst>
              <a:ext uri="{FF2B5EF4-FFF2-40B4-BE49-F238E27FC236}">
                <a16:creationId xmlns:a16="http://schemas.microsoft.com/office/drawing/2014/main" id="{D4A7C0CB-1CE8-B34A-9BC3-17CCC39D5B82}"/>
              </a:ext>
            </a:extLst>
          </p:cNvPr>
          <p:cNvSpPr txBox="1"/>
          <p:nvPr/>
        </p:nvSpPr>
        <p:spPr>
          <a:xfrm>
            <a:off x="4208902" y="1220571"/>
            <a:ext cx="171362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Desarrollo de 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infraestructuras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62" name="Grupo 61">
            <a:extLst>
              <a:ext uri="{FF2B5EF4-FFF2-40B4-BE49-F238E27FC236}">
                <a16:creationId xmlns:a16="http://schemas.microsoft.com/office/drawing/2014/main" id="{BCAFF995-16AC-8145-9ABC-C860E805D1FE}"/>
              </a:ext>
            </a:extLst>
          </p:cNvPr>
          <p:cNvGrpSpPr/>
          <p:nvPr/>
        </p:nvGrpSpPr>
        <p:grpSpPr>
          <a:xfrm>
            <a:off x="7408384" y="2089660"/>
            <a:ext cx="1235601" cy="1235601"/>
            <a:chOff x="7095515" y="1761730"/>
            <a:chExt cx="1549559" cy="1549559"/>
          </a:xfrm>
        </p:grpSpPr>
        <p:pic>
          <p:nvPicPr>
            <p:cNvPr id="28" name="Gráfico 27">
              <a:extLst>
                <a:ext uri="{FF2B5EF4-FFF2-40B4-BE49-F238E27FC236}">
                  <a16:creationId xmlns:a16="http://schemas.microsoft.com/office/drawing/2014/main" id="{11336657-56BA-A844-9142-3DDE1B4C64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095515" y="1761730"/>
              <a:ext cx="1549559" cy="1549559"/>
            </a:xfrm>
            <a:prstGeom prst="rect">
              <a:avLst/>
            </a:prstGeom>
          </p:spPr>
        </p:pic>
        <p:sp>
          <p:nvSpPr>
            <p:cNvPr id="34" name="Elipse 33">
              <a:extLst>
                <a:ext uri="{FF2B5EF4-FFF2-40B4-BE49-F238E27FC236}">
                  <a16:creationId xmlns:a16="http://schemas.microsoft.com/office/drawing/2014/main" id="{41ECF095-543A-B947-B448-E62F668BE873}"/>
                </a:ext>
              </a:extLst>
            </p:cNvPr>
            <p:cNvSpPr/>
            <p:nvPr/>
          </p:nvSpPr>
          <p:spPr>
            <a:xfrm>
              <a:off x="7517192" y="2015117"/>
              <a:ext cx="600868" cy="60086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58" name="Gráfico 57">
              <a:extLst>
                <a:ext uri="{FF2B5EF4-FFF2-40B4-BE49-F238E27FC236}">
                  <a16:creationId xmlns:a16="http://schemas.microsoft.com/office/drawing/2014/main" id="{9506CA84-525A-284D-B60E-19EEBF0735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flipH="1">
              <a:off x="7604718" y="2062668"/>
              <a:ext cx="440639" cy="440639"/>
            </a:xfrm>
            <a:prstGeom prst="rect">
              <a:avLst/>
            </a:prstGeom>
          </p:spPr>
        </p:pic>
      </p:grpSp>
      <p:sp>
        <p:nvSpPr>
          <p:cNvPr id="59" name="TextBox 16">
            <a:extLst>
              <a:ext uri="{FF2B5EF4-FFF2-40B4-BE49-F238E27FC236}">
                <a16:creationId xmlns:a16="http://schemas.microsoft.com/office/drawing/2014/main" id="{9E1C68DE-0FFF-714B-9100-D7159C25B1EB}"/>
              </a:ext>
            </a:extLst>
          </p:cNvPr>
          <p:cNvSpPr txBox="1"/>
          <p:nvPr/>
        </p:nvSpPr>
        <p:spPr>
          <a:xfrm rot="2700000">
            <a:off x="5935242" y="4314496"/>
            <a:ext cx="1805759" cy="428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s-ES" sz="1100" b="1" dirty="0">
                <a:solidFill>
                  <a:srgbClr val="ADE0D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RENOVAR Y TRANSFORMAR LA ESTRUCTURA PRODUCTIVA EN EL MEDIO PLAZO</a:t>
            </a:r>
            <a:endParaRPr lang="en-US" sz="1100" b="1" dirty="0">
              <a:solidFill>
                <a:srgbClr val="ADE0DE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TextBox 16">
            <a:extLst>
              <a:ext uri="{FF2B5EF4-FFF2-40B4-BE49-F238E27FC236}">
                <a16:creationId xmlns:a16="http://schemas.microsoft.com/office/drawing/2014/main" id="{39B5A3DE-F570-D64D-8DB7-1037F4A3A13C}"/>
              </a:ext>
            </a:extLst>
          </p:cNvPr>
          <p:cNvSpPr txBox="1"/>
          <p:nvPr/>
        </p:nvSpPr>
        <p:spPr>
          <a:xfrm rot="18900000">
            <a:off x="8139419" y="4308159"/>
            <a:ext cx="2083012" cy="428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s-ES" sz="1100" b="1" dirty="0">
                <a:solidFill>
                  <a:srgbClr val="086666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GENEREAR NUEVAS OPORTUNIDADES INDUSTRIALES EN EL LARGO PLAZO</a:t>
            </a:r>
            <a:endParaRPr lang="en-US" sz="1100" b="1" dirty="0">
              <a:solidFill>
                <a:srgbClr val="086666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TextBox 16">
            <a:extLst>
              <a:ext uri="{FF2B5EF4-FFF2-40B4-BE49-F238E27FC236}">
                <a16:creationId xmlns:a16="http://schemas.microsoft.com/office/drawing/2014/main" id="{73B846B0-B53B-4843-AA43-207FA68EA188}"/>
              </a:ext>
            </a:extLst>
          </p:cNvPr>
          <p:cNvSpPr txBox="1"/>
          <p:nvPr/>
        </p:nvSpPr>
        <p:spPr>
          <a:xfrm>
            <a:off x="6899384" y="1820189"/>
            <a:ext cx="2161051" cy="2875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s-ES" sz="1100" b="1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APOYAR NECESIDADES COYUNTURALES EN EL CORTO PLAZO</a:t>
            </a:r>
            <a:endParaRPr lang="en-US" sz="1100" b="1" dirty="0">
              <a:solidFill>
                <a:srgbClr val="09ABAE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TextBox 16">
            <a:extLst>
              <a:ext uri="{FF2B5EF4-FFF2-40B4-BE49-F238E27FC236}">
                <a16:creationId xmlns:a16="http://schemas.microsoft.com/office/drawing/2014/main" id="{DDA99002-771A-3C4C-9D1C-F1C2E8C32D5A}"/>
              </a:ext>
            </a:extLst>
          </p:cNvPr>
          <p:cNvSpPr txBox="1"/>
          <p:nvPr/>
        </p:nvSpPr>
        <p:spPr>
          <a:xfrm>
            <a:off x="6377992" y="2778807"/>
            <a:ext cx="918096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s-E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TRANSICIÓN ENERGÉTICO</a:t>
            </a:r>
          </a:p>
          <a:p>
            <a:pPr>
              <a:lnSpc>
                <a:spcPts val="1200"/>
              </a:lnSpc>
            </a:pPr>
            <a:r>
              <a:rPr lang="es-E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CLIMÁTICA</a:t>
            </a:r>
            <a:endParaRPr lang="en-US" sz="10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TextBox 16">
            <a:extLst>
              <a:ext uri="{FF2B5EF4-FFF2-40B4-BE49-F238E27FC236}">
                <a16:creationId xmlns:a16="http://schemas.microsoft.com/office/drawing/2014/main" id="{59F24B98-31C8-5A4A-8899-8CE54A1D6A75}"/>
              </a:ext>
            </a:extLst>
          </p:cNvPr>
          <p:cNvSpPr txBox="1"/>
          <p:nvPr/>
        </p:nvSpPr>
        <p:spPr>
          <a:xfrm>
            <a:off x="8703152" y="2946564"/>
            <a:ext cx="91809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s-E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TRANSICIÓN DIGITAL</a:t>
            </a:r>
            <a:endParaRPr lang="en-US" sz="10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TextBox 16">
            <a:extLst>
              <a:ext uri="{FF2B5EF4-FFF2-40B4-BE49-F238E27FC236}">
                <a16:creationId xmlns:a16="http://schemas.microsoft.com/office/drawing/2014/main" id="{61AE5153-939D-FA40-A73D-E360E5CA1817}"/>
              </a:ext>
            </a:extLst>
          </p:cNvPr>
          <p:cNvSpPr txBox="1"/>
          <p:nvPr/>
        </p:nvSpPr>
        <p:spPr>
          <a:xfrm>
            <a:off x="7529627" y="3854792"/>
            <a:ext cx="918096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s-E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TRANSICIÓN DEMOGRÁFICA</a:t>
            </a:r>
          </a:p>
          <a:p>
            <a:pPr>
              <a:lnSpc>
                <a:spcPts val="1200"/>
              </a:lnSpc>
            </a:pPr>
            <a:r>
              <a:rPr lang="es-E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SOCIAL</a:t>
            </a:r>
            <a:endParaRPr lang="en-US" sz="10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grpSp>
        <p:nvGrpSpPr>
          <p:cNvPr id="80" name="Grupo 79">
            <a:extLst>
              <a:ext uri="{FF2B5EF4-FFF2-40B4-BE49-F238E27FC236}">
                <a16:creationId xmlns:a16="http://schemas.microsoft.com/office/drawing/2014/main" id="{7D4EBD32-BB43-024E-A428-303F762231DE}"/>
              </a:ext>
            </a:extLst>
          </p:cNvPr>
          <p:cNvGrpSpPr>
            <a:grpSpLocks noChangeAspect="1"/>
          </p:cNvGrpSpPr>
          <p:nvPr/>
        </p:nvGrpSpPr>
        <p:grpSpPr>
          <a:xfrm>
            <a:off x="9244338" y="4758807"/>
            <a:ext cx="540000" cy="540000"/>
            <a:chOff x="5996747" y="4348288"/>
            <a:chExt cx="720000" cy="720000"/>
          </a:xfrm>
        </p:grpSpPr>
        <p:sp>
          <p:nvSpPr>
            <p:cNvPr id="81" name="Elipse 80">
              <a:extLst>
                <a:ext uri="{FF2B5EF4-FFF2-40B4-BE49-F238E27FC236}">
                  <a16:creationId xmlns:a16="http://schemas.microsoft.com/office/drawing/2014/main" id="{A2403696-C17E-8143-9486-AB4BF9730B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96747" y="4348288"/>
              <a:ext cx="720000" cy="720000"/>
            </a:xfrm>
            <a:prstGeom prst="ellipse">
              <a:avLst/>
            </a:prstGeom>
            <a:solidFill>
              <a:srgbClr val="09ABAE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2" name="Elipse 81">
              <a:extLst>
                <a:ext uri="{FF2B5EF4-FFF2-40B4-BE49-F238E27FC236}">
                  <a16:creationId xmlns:a16="http://schemas.microsoft.com/office/drawing/2014/main" id="{AB29376F-440D-0F47-80F0-CC776101DA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39481" y="4491022"/>
              <a:ext cx="434533" cy="434533"/>
            </a:xfrm>
            <a:prstGeom prst="ellipse">
              <a:avLst/>
            </a:pr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83" name="Grupo 82">
            <a:extLst>
              <a:ext uri="{FF2B5EF4-FFF2-40B4-BE49-F238E27FC236}">
                <a16:creationId xmlns:a16="http://schemas.microsoft.com/office/drawing/2014/main" id="{4675F571-53A4-C449-B39A-25B810105BF1}"/>
              </a:ext>
            </a:extLst>
          </p:cNvPr>
          <p:cNvGrpSpPr>
            <a:grpSpLocks noChangeAspect="1"/>
          </p:cNvGrpSpPr>
          <p:nvPr/>
        </p:nvGrpSpPr>
        <p:grpSpPr>
          <a:xfrm>
            <a:off x="7720338" y="5281348"/>
            <a:ext cx="540000" cy="540000"/>
            <a:chOff x="5996747" y="4348288"/>
            <a:chExt cx="720000" cy="720000"/>
          </a:xfrm>
        </p:grpSpPr>
        <p:sp>
          <p:nvSpPr>
            <p:cNvPr id="84" name="Elipse 83">
              <a:extLst>
                <a:ext uri="{FF2B5EF4-FFF2-40B4-BE49-F238E27FC236}">
                  <a16:creationId xmlns:a16="http://schemas.microsoft.com/office/drawing/2014/main" id="{028A4030-BACB-6943-98BD-25C14542D1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96747" y="4348288"/>
              <a:ext cx="720000" cy="720000"/>
            </a:xfrm>
            <a:prstGeom prst="ellipse">
              <a:avLst/>
            </a:prstGeom>
            <a:solidFill>
              <a:srgbClr val="09ABAE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5" name="Elipse 84">
              <a:extLst>
                <a:ext uri="{FF2B5EF4-FFF2-40B4-BE49-F238E27FC236}">
                  <a16:creationId xmlns:a16="http://schemas.microsoft.com/office/drawing/2014/main" id="{600ACCC2-5A1D-EE4D-B407-65BC0A62FC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39481" y="4491022"/>
              <a:ext cx="434533" cy="434533"/>
            </a:xfrm>
            <a:prstGeom prst="ellipse">
              <a:avLst/>
            </a:pr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86" name="Grupo 85">
            <a:extLst>
              <a:ext uri="{FF2B5EF4-FFF2-40B4-BE49-F238E27FC236}">
                <a16:creationId xmlns:a16="http://schemas.microsoft.com/office/drawing/2014/main" id="{CDCE58F2-D59E-9648-8B0E-852F50C74DDC}"/>
              </a:ext>
            </a:extLst>
          </p:cNvPr>
          <p:cNvGrpSpPr>
            <a:grpSpLocks noChangeAspect="1"/>
          </p:cNvGrpSpPr>
          <p:nvPr/>
        </p:nvGrpSpPr>
        <p:grpSpPr>
          <a:xfrm>
            <a:off x="6230205" y="1168940"/>
            <a:ext cx="540000" cy="540000"/>
            <a:chOff x="5996747" y="4348288"/>
            <a:chExt cx="720000" cy="720000"/>
          </a:xfrm>
        </p:grpSpPr>
        <p:sp>
          <p:nvSpPr>
            <p:cNvPr id="87" name="Elipse 86">
              <a:extLst>
                <a:ext uri="{FF2B5EF4-FFF2-40B4-BE49-F238E27FC236}">
                  <a16:creationId xmlns:a16="http://schemas.microsoft.com/office/drawing/2014/main" id="{430A8B51-E46B-BA49-83B2-1D2EA4D393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96747" y="4348288"/>
              <a:ext cx="720000" cy="720000"/>
            </a:xfrm>
            <a:prstGeom prst="ellipse">
              <a:avLst/>
            </a:prstGeom>
            <a:solidFill>
              <a:srgbClr val="09ABAE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8" name="Elipse 87">
              <a:extLst>
                <a:ext uri="{FF2B5EF4-FFF2-40B4-BE49-F238E27FC236}">
                  <a16:creationId xmlns:a16="http://schemas.microsoft.com/office/drawing/2014/main" id="{62EE5D86-9A00-8144-BCE8-8E80D81594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39481" y="4491022"/>
              <a:ext cx="434533" cy="434533"/>
            </a:xfrm>
            <a:prstGeom prst="ellipse">
              <a:avLst/>
            </a:pr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89" name="Grupo 88">
            <a:extLst>
              <a:ext uri="{FF2B5EF4-FFF2-40B4-BE49-F238E27FC236}">
                <a16:creationId xmlns:a16="http://schemas.microsoft.com/office/drawing/2014/main" id="{21ED50C4-1E01-C94F-8693-DB7A1F193285}"/>
              </a:ext>
            </a:extLst>
          </p:cNvPr>
          <p:cNvGrpSpPr>
            <a:grpSpLocks noChangeAspect="1"/>
          </p:cNvGrpSpPr>
          <p:nvPr/>
        </p:nvGrpSpPr>
        <p:grpSpPr>
          <a:xfrm>
            <a:off x="9244338" y="1168940"/>
            <a:ext cx="540000" cy="540000"/>
            <a:chOff x="5996747" y="4348288"/>
            <a:chExt cx="720000" cy="720000"/>
          </a:xfrm>
        </p:grpSpPr>
        <p:sp>
          <p:nvSpPr>
            <p:cNvPr id="90" name="Elipse 89">
              <a:extLst>
                <a:ext uri="{FF2B5EF4-FFF2-40B4-BE49-F238E27FC236}">
                  <a16:creationId xmlns:a16="http://schemas.microsoft.com/office/drawing/2014/main" id="{B7F06484-D8B1-B64F-BBDA-EF1A7E8A9E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96747" y="4348288"/>
              <a:ext cx="720000" cy="720000"/>
            </a:xfrm>
            <a:prstGeom prst="ellipse">
              <a:avLst/>
            </a:prstGeom>
            <a:solidFill>
              <a:srgbClr val="09ABAE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1" name="Elipse 90">
              <a:extLst>
                <a:ext uri="{FF2B5EF4-FFF2-40B4-BE49-F238E27FC236}">
                  <a16:creationId xmlns:a16="http://schemas.microsoft.com/office/drawing/2014/main" id="{3CA512E9-2B67-4845-ADDE-E71F812893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39481" y="4491022"/>
              <a:ext cx="434533" cy="434533"/>
            </a:xfrm>
            <a:prstGeom prst="ellipse">
              <a:avLst/>
            </a:pr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92" name="Grupo 91">
            <a:extLst>
              <a:ext uri="{FF2B5EF4-FFF2-40B4-BE49-F238E27FC236}">
                <a16:creationId xmlns:a16="http://schemas.microsoft.com/office/drawing/2014/main" id="{DAB2A0A0-9876-E04B-8DA7-667316C401DB}"/>
              </a:ext>
            </a:extLst>
          </p:cNvPr>
          <p:cNvGrpSpPr>
            <a:grpSpLocks noChangeAspect="1"/>
          </p:cNvGrpSpPr>
          <p:nvPr/>
        </p:nvGrpSpPr>
        <p:grpSpPr>
          <a:xfrm>
            <a:off x="5399433" y="2928924"/>
            <a:ext cx="540000" cy="540000"/>
            <a:chOff x="5996747" y="4348288"/>
            <a:chExt cx="720000" cy="720000"/>
          </a:xfrm>
        </p:grpSpPr>
        <p:sp>
          <p:nvSpPr>
            <p:cNvPr id="93" name="Elipse 92">
              <a:extLst>
                <a:ext uri="{FF2B5EF4-FFF2-40B4-BE49-F238E27FC236}">
                  <a16:creationId xmlns:a16="http://schemas.microsoft.com/office/drawing/2014/main" id="{54B7DCFC-9E60-E24A-9930-8017B438BC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96747" y="4348288"/>
              <a:ext cx="720000" cy="720000"/>
            </a:xfrm>
            <a:prstGeom prst="ellipse">
              <a:avLst/>
            </a:prstGeom>
            <a:solidFill>
              <a:srgbClr val="09ABAE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4" name="Elipse 93">
              <a:extLst>
                <a:ext uri="{FF2B5EF4-FFF2-40B4-BE49-F238E27FC236}">
                  <a16:creationId xmlns:a16="http://schemas.microsoft.com/office/drawing/2014/main" id="{9543E3C2-524D-0645-BED1-E2C1E7EB01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39481" y="4491022"/>
              <a:ext cx="434533" cy="434533"/>
            </a:xfrm>
            <a:prstGeom prst="ellipse">
              <a:avLst/>
            </a:pr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95" name="Grupo 94">
            <a:extLst>
              <a:ext uri="{FF2B5EF4-FFF2-40B4-BE49-F238E27FC236}">
                <a16:creationId xmlns:a16="http://schemas.microsoft.com/office/drawing/2014/main" id="{18ACBE10-5E79-C446-B454-4470376D2372}"/>
              </a:ext>
            </a:extLst>
          </p:cNvPr>
          <p:cNvGrpSpPr>
            <a:grpSpLocks noChangeAspect="1"/>
          </p:cNvGrpSpPr>
          <p:nvPr/>
        </p:nvGrpSpPr>
        <p:grpSpPr>
          <a:xfrm>
            <a:off x="10098828" y="2928924"/>
            <a:ext cx="540000" cy="540000"/>
            <a:chOff x="5996747" y="4348288"/>
            <a:chExt cx="720000" cy="720000"/>
          </a:xfrm>
        </p:grpSpPr>
        <p:sp>
          <p:nvSpPr>
            <p:cNvPr id="96" name="Elipse 95">
              <a:extLst>
                <a:ext uri="{FF2B5EF4-FFF2-40B4-BE49-F238E27FC236}">
                  <a16:creationId xmlns:a16="http://schemas.microsoft.com/office/drawing/2014/main" id="{E5E32A4C-4CBA-384D-A2E2-6F16F98B52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96747" y="4348288"/>
              <a:ext cx="720000" cy="720000"/>
            </a:xfrm>
            <a:prstGeom prst="ellipse">
              <a:avLst/>
            </a:prstGeom>
            <a:solidFill>
              <a:srgbClr val="09ABAE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7" name="Elipse 96">
              <a:extLst>
                <a:ext uri="{FF2B5EF4-FFF2-40B4-BE49-F238E27FC236}">
                  <a16:creationId xmlns:a16="http://schemas.microsoft.com/office/drawing/2014/main" id="{B6D863AD-100A-4F46-8D27-55260239EE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39481" y="4491022"/>
              <a:ext cx="434533" cy="434533"/>
            </a:xfrm>
            <a:prstGeom prst="ellipse">
              <a:avLst/>
            </a:pr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168854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PAGINAS INTERIORES">
  <a:themeElements>
    <a:clrScheme name="Verde azulado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Personalizado 1">
      <a:majorFont>
        <a:latin typeface="Open San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6956</TotalTime>
  <Words>4060</Words>
  <Application>Microsoft Office PowerPoint</Application>
  <PresentationFormat>Personalizado</PresentationFormat>
  <Paragraphs>429</Paragraphs>
  <Slides>24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24</vt:i4>
      </vt:variant>
    </vt:vector>
  </HeadingPairs>
  <TitlesOfParts>
    <vt:vector size="35" baseType="lpstr">
      <vt:lpstr>Arial</vt:lpstr>
      <vt:lpstr>Calibri</vt:lpstr>
      <vt:lpstr>Calibri Light</vt:lpstr>
      <vt:lpstr>Courier New</vt:lpstr>
      <vt:lpstr>Helvetica</vt:lpstr>
      <vt:lpstr>Helvetica Neue</vt:lpstr>
      <vt:lpstr>Open Sans</vt:lpstr>
      <vt:lpstr>Open Sans Light</vt:lpstr>
      <vt:lpstr>Diseño personalizado</vt:lpstr>
      <vt:lpstr>2_PAGINAS INTERIORES</vt:lpstr>
      <vt:lpstr>2_Diseño personalizado</vt:lpstr>
      <vt:lpstr>PLAN DE DESARROLLO INDUSTRIAL  E INTERNACIONALIZACIÓN 2021-2024  Versión: Julio 2021</vt:lpstr>
      <vt:lpstr>PLAN DE DESARROLLO INDUSTRIAL  E INTERNACIONALIZACIÓN 2021-2024</vt:lpstr>
      <vt:lpstr>CONTEXTO GLOBAL:  Grandes transiciones y Agenda 2030</vt:lpstr>
      <vt:lpstr>CONTRIBUCIÓN A PROGRAMAS  Y ESTRATEGIAS DE GOBIERNO</vt:lpstr>
      <vt:lpstr>PROCESO DE CONTRASTE DEL PLAN</vt:lpstr>
      <vt:lpstr>MISIÓN Y VISIÓN</vt:lpstr>
      <vt:lpstr>OBJETIVOS ESTRATÉGICOS</vt:lpstr>
      <vt:lpstr>PRINCIPIOS PARA ABORDAR LA COMPETITIVIDAD</vt:lpstr>
      <vt:lpstr>EJES  Y PALANCAS  PARA LA  RENOVACIÓN  DE LA  COMPETITIVIDAD</vt:lpstr>
      <vt:lpstr>TRES EJES</vt:lpstr>
      <vt:lpstr>Eje 1.  Apoyo a empresas en dificultades  y áreas desfavorecidas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GOBERNANZA</vt:lpstr>
      <vt:lpstr>PRESUPUESTO</vt:lpstr>
      <vt:lpstr>SISTEMA DE SEGUIMIENTO,  EVALUACIÓN Y APRENDIZAJE</vt:lpstr>
      <vt:lpstr>INDICADORES  CUANTITATIVOS (I)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Juan Carlos Malet</dc:creator>
  <cp:lastModifiedBy>Gezala Oyarbide, Larraitz</cp:lastModifiedBy>
  <cp:revision>468</cp:revision>
  <cp:lastPrinted>2021-03-23T14:16:11Z</cp:lastPrinted>
  <dcterms:modified xsi:type="dcterms:W3CDTF">2021-07-19T11:16:41Z</dcterms:modified>
</cp:coreProperties>
</file>