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  <p:sldMasterId id="2147483937" r:id="rId2"/>
    <p:sldMasterId id="2147483955" r:id="rId3"/>
  </p:sldMasterIdLst>
  <p:notesMasterIdLst>
    <p:notesMasterId r:id="rId28"/>
  </p:notesMasterIdLst>
  <p:handoutMasterIdLst>
    <p:handoutMasterId r:id="rId29"/>
  </p:handoutMasterIdLst>
  <p:sldIdLst>
    <p:sldId id="256" r:id="rId4"/>
    <p:sldId id="324" r:id="rId5"/>
    <p:sldId id="325" r:id="rId6"/>
    <p:sldId id="326" r:id="rId7"/>
    <p:sldId id="327" r:id="rId8"/>
    <p:sldId id="328" r:id="rId9"/>
    <p:sldId id="340" r:id="rId10"/>
    <p:sldId id="346" r:id="rId11"/>
    <p:sldId id="329" r:id="rId12"/>
    <p:sldId id="344" r:id="rId13"/>
    <p:sldId id="330" r:id="rId14"/>
    <p:sldId id="331" r:id="rId15"/>
    <p:sldId id="345" r:id="rId16"/>
    <p:sldId id="347" r:id="rId17"/>
    <p:sldId id="332" r:id="rId18"/>
    <p:sldId id="348" r:id="rId19"/>
    <p:sldId id="333" r:id="rId20"/>
    <p:sldId id="342" r:id="rId21"/>
    <p:sldId id="335" r:id="rId22"/>
    <p:sldId id="336" r:id="rId23"/>
    <p:sldId id="337" r:id="rId24"/>
    <p:sldId id="338" r:id="rId25"/>
    <p:sldId id="339" r:id="rId26"/>
    <p:sldId id="274" r:id="rId27"/>
  </p:sldIdLst>
  <p:sldSz cx="12190413" cy="6931025"/>
  <p:notesSz cx="9928225" cy="6797675"/>
  <p:defaultTextStyle>
    <a:lvl1pPr algn="ctr" defTabSz="490627">
      <a:defRPr sz="3000">
        <a:latin typeface="+mn-lt"/>
        <a:ea typeface="+mn-ea"/>
        <a:cs typeface="+mn-cs"/>
        <a:sym typeface="Helvetica"/>
      </a:defRPr>
    </a:lvl1pPr>
    <a:lvl2pPr algn="ctr" defTabSz="490627">
      <a:defRPr sz="3000">
        <a:latin typeface="+mn-lt"/>
        <a:ea typeface="+mn-ea"/>
        <a:cs typeface="+mn-cs"/>
        <a:sym typeface="Helvetica"/>
      </a:defRPr>
    </a:lvl2pPr>
    <a:lvl3pPr algn="ctr" defTabSz="490627">
      <a:defRPr sz="3000">
        <a:latin typeface="+mn-lt"/>
        <a:ea typeface="+mn-ea"/>
        <a:cs typeface="+mn-cs"/>
        <a:sym typeface="Helvetica"/>
      </a:defRPr>
    </a:lvl3pPr>
    <a:lvl4pPr algn="ctr" defTabSz="490627">
      <a:defRPr sz="3000">
        <a:latin typeface="+mn-lt"/>
        <a:ea typeface="+mn-ea"/>
        <a:cs typeface="+mn-cs"/>
        <a:sym typeface="Helvetica"/>
      </a:defRPr>
    </a:lvl4pPr>
    <a:lvl5pPr algn="ctr" defTabSz="490627">
      <a:defRPr sz="3000">
        <a:latin typeface="+mn-lt"/>
        <a:ea typeface="+mn-ea"/>
        <a:cs typeface="+mn-cs"/>
        <a:sym typeface="Helvetica"/>
      </a:defRPr>
    </a:lvl5pPr>
    <a:lvl6pPr algn="ctr" defTabSz="490627">
      <a:defRPr sz="3000">
        <a:latin typeface="+mn-lt"/>
        <a:ea typeface="+mn-ea"/>
        <a:cs typeface="+mn-cs"/>
        <a:sym typeface="Helvetica"/>
      </a:defRPr>
    </a:lvl6pPr>
    <a:lvl7pPr algn="ctr" defTabSz="490627">
      <a:defRPr sz="3000">
        <a:latin typeface="+mn-lt"/>
        <a:ea typeface="+mn-ea"/>
        <a:cs typeface="+mn-cs"/>
        <a:sym typeface="Helvetica"/>
      </a:defRPr>
    </a:lvl7pPr>
    <a:lvl8pPr algn="ctr" defTabSz="490627">
      <a:defRPr sz="3000">
        <a:latin typeface="+mn-lt"/>
        <a:ea typeface="+mn-ea"/>
        <a:cs typeface="+mn-cs"/>
        <a:sym typeface="Helvetica"/>
      </a:defRPr>
    </a:lvl8pPr>
    <a:lvl9pPr algn="ctr" defTabSz="490627">
      <a:defRPr sz="30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e Lorenz Erize" initials="ULE" lastIdx="12" clrIdx="0">
    <p:extLst>
      <p:ext uri="{19B8F6BF-5375-455C-9EA6-DF929625EA0E}">
        <p15:presenceInfo xmlns:p15="http://schemas.microsoft.com/office/powerpoint/2012/main" userId="S-1-5-21-1215397479-332469604-1520766640-14687" providerId="AD"/>
      </p:ext>
    </p:extLst>
  </p:cmAuthor>
  <p:cmAuthor id="2" name="Mercedes Oleaga Páramo" initials="MOP" lastIdx="1" clrIdx="1">
    <p:extLst>
      <p:ext uri="{19B8F6BF-5375-455C-9EA6-DF929625EA0E}">
        <p15:presenceInfo xmlns:p15="http://schemas.microsoft.com/office/powerpoint/2012/main" userId="S-1-5-21-1215397479-332469604-1520766640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BAE"/>
    <a:srgbClr val="086666"/>
    <a:srgbClr val="ADE0DE"/>
    <a:srgbClr val="EEFAFA"/>
    <a:srgbClr val="068689"/>
    <a:srgbClr val="B3D7DB"/>
    <a:srgbClr val="88CFDB"/>
    <a:srgbClr val="0BF0ED"/>
    <a:srgbClr val="04AAA6"/>
    <a:srgbClr val="DC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/>
    <p:restoredTop sz="93612" autoAdjust="0"/>
  </p:normalViewPr>
  <p:slideViewPr>
    <p:cSldViewPr>
      <p:cViewPr varScale="1">
        <p:scale>
          <a:sx n="107" d="100"/>
          <a:sy n="107" d="100"/>
        </p:scale>
        <p:origin x="1146" y="96"/>
      </p:cViewPr>
      <p:guideLst>
        <p:guide orient="horz" pos="1620"/>
        <p:guide pos="2880"/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17" d="100"/>
          <a:sy n="217" d="100"/>
        </p:scale>
        <p:origin x="168" y="4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ie de página 6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_tradnl" dirty="0"/>
              <a:t>ORKESTRA M</a:t>
            </a:r>
            <a:r>
              <a:rPr lang="es-ES" dirty="0"/>
              <a:t>ÁS CERCA</a:t>
            </a:r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5B956-8F94-6343-A1DF-C992EC60AC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16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2722563" y="509588"/>
            <a:ext cx="4483100" cy="254952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1323764" y="3228896"/>
            <a:ext cx="7280699" cy="305895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6153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1pPr>
    <a:lvl2pPr indent="191983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2pPr>
    <a:lvl3pPr indent="383969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3pPr>
    <a:lvl4pPr indent="575955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4pPr>
    <a:lvl5pPr indent="767941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5pPr>
    <a:lvl6pPr indent="959924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6pPr>
    <a:lvl7pPr indent="1151908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7pPr>
    <a:lvl8pPr indent="1343894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8pPr>
    <a:lvl9pPr indent="1535880" defTabSz="383969">
      <a:lnSpc>
        <a:spcPct val="117999"/>
      </a:lnSpc>
      <a:defRPr sz="18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753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172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624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3848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986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747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2840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398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97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166AE6-852A-4AB5-AABE-E5053E8C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3518" y="6417840"/>
            <a:ext cx="2743200" cy="368300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00130AD-F003-4AF2-AA60-95731F85A971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D8EB5322-2162-4AE9-A25B-E81005E0661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67322" y="651556"/>
            <a:ext cx="9142810" cy="336842"/>
          </a:xfrm>
          <a:prstGeom prst="rect">
            <a:avLst/>
          </a:prstGeom>
        </p:spPr>
        <p:txBody>
          <a:bodyPr lIns="122374" tIns="61187" rIns="122374" bIns="61187"/>
          <a:lstStyle>
            <a:lvl1pPr marL="0" indent="0" algn="l">
              <a:buNone/>
              <a:defRPr sz="1500" b="0" i="0">
                <a:solidFill>
                  <a:schemeClr val="bg2">
                    <a:lumMod val="1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30162" indent="0" algn="ctr">
              <a:buNone/>
              <a:defRPr sz="1900"/>
            </a:lvl2pPr>
            <a:lvl3pPr marL="860322" indent="0" algn="ctr">
              <a:buNone/>
              <a:defRPr sz="1700"/>
            </a:lvl3pPr>
            <a:lvl4pPr marL="1290484" indent="0" algn="ctr">
              <a:buNone/>
              <a:defRPr sz="1500"/>
            </a:lvl4pPr>
            <a:lvl5pPr marL="1720643" indent="0" algn="ctr">
              <a:buNone/>
              <a:defRPr sz="1500"/>
            </a:lvl5pPr>
            <a:lvl6pPr marL="2150805" indent="0" algn="ctr">
              <a:buNone/>
              <a:defRPr sz="1500"/>
            </a:lvl6pPr>
            <a:lvl7pPr marL="2580962" indent="0" algn="ctr">
              <a:buNone/>
              <a:defRPr sz="1500"/>
            </a:lvl7pPr>
            <a:lvl8pPr marL="3011124" indent="0" algn="ctr">
              <a:buNone/>
              <a:defRPr sz="1500"/>
            </a:lvl8pPr>
            <a:lvl9pPr marL="3441286" indent="0" algn="ctr">
              <a:buNone/>
              <a:defRPr sz="15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5A02428-5536-44B5-A2F6-8DD531C89F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7322" y="191028"/>
            <a:ext cx="9142810" cy="460528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>
              <a:defRPr sz="4100" b="1" i="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0274576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SE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34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36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FF6BD026-CFAE-4ADD-9975-FBCD8ABB9A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90" y="5265712"/>
            <a:ext cx="4754088" cy="10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A81D9D97-5037-44C9-A5EB-1C7F36514E14}"/>
              </a:ext>
            </a:extLst>
          </p:cNvPr>
          <p:cNvSpPr txBox="1">
            <a:spLocks/>
          </p:cNvSpPr>
          <p:nvPr userDrawn="1"/>
        </p:nvSpPr>
        <p:spPr>
          <a:xfrm>
            <a:off x="6383238" y="3393504"/>
            <a:ext cx="5040560" cy="336842"/>
          </a:xfrm>
          <a:prstGeom prst="rect">
            <a:avLst/>
          </a:prstGeom>
        </p:spPr>
        <p:txBody>
          <a:bodyPr lIns="122374" tIns="61187" rIns="122374" bIns="61187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bg2">
                    <a:lumMod val="1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3016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032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048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06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080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8096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112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12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30EB170-8E94-4A9A-AB05-4F97EAE54290}"/>
              </a:ext>
            </a:extLst>
          </p:cNvPr>
          <p:cNvSpPr txBox="1">
            <a:spLocks/>
          </p:cNvSpPr>
          <p:nvPr userDrawn="1"/>
        </p:nvSpPr>
        <p:spPr>
          <a:xfrm>
            <a:off x="2710830" y="2447417"/>
            <a:ext cx="9142810" cy="460528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311215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4F57C-7618-41D6-B1D8-C70A2538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65312"/>
            <a:ext cx="10514013" cy="1339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100" b="1" i="0" kern="1200" dirty="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  <a:sym typeface="Helvetica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4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E8418913-C3C9-4DFE-A478-6B2A8BBCBF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61" y="5265713"/>
            <a:ext cx="4754088" cy="103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2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868B8-443C-45DD-A270-D6AD9D6F4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424613"/>
            <a:ext cx="27432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30AD-F003-4AF2-AA60-95731F85A971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68B6245-808C-430F-8A5A-C01AC3D3C0F4}"/>
              </a:ext>
            </a:extLst>
          </p:cNvPr>
          <p:cNvCxnSpPr>
            <a:cxnSpLocks/>
          </p:cNvCxnSpPr>
          <p:nvPr userDrawn="1"/>
        </p:nvCxnSpPr>
        <p:spPr>
          <a:xfrm>
            <a:off x="965307" y="941985"/>
            <a:ext cx="10746523" cy="0"/>
          </a:xfrm>
          <a:prstGeom prst="line">
            <a:avLst/>
          </a:prstGeom>
          <a:noFill/>
          <a:ln w="25400" cap="flat">
            <a:solidFill>
              <a:schemeClr val="tx2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A4C79A6F-A6CA-410C-A44F-E7AD2F75DE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59" y="369168"/>
            <a:ext cx="1791471" cy="3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1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B3AB7868-BA75-4F06-89D0-A35939174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59" y="2727090"/>
            <a:ext cx="6751294" cy="14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8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4" r:id="rId2"/>
  </p:sldLayoutIdLst>
  <p:hf hdr="0" ftr="0" dt="0"/>
  <p:txStyles>
    <p:titleStyle>
      <a:lvl1pPr algn="l" defTabSz="1223711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927" indent="-305927" algn="l" defTabSz="1223711" rtl="0" eaLnBrk="1" latinLnBrk="0" hangingPunct="1">
        <a:lnSpc>
          <a:spcPct val="90000"/>
        </a:lnSpc>
        <a:spcBef>
          <a:spcPts val="1338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7783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9638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1494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53350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65205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77061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88916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772" indent="-305927" algn="l" defTabSz="1223711" rtl="0" eaLnBrk="1" latinLnBrk="0" hangingPunct="1">
        <a:lnSpc>
          <a:spcPct val="90000"/>
        </a:lnSpc>
        <a:spcBef>
          <a:spcPts val="669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856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3711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5567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421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9278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1132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2988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4844" algn="l" defTabSz="122371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1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1.jpe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2.png"/><Relationship Id="rId1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8116CB-959E-954C-88A6-7F504017E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4" y="5213"/>
            <a:ext cx="12255797" cy="6957718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8C9D659-DDC5-4968-8E75-5349B41B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241376"/>
            <a:ext cx="12190413" cy="1296144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u-ES" sz="3200" dirty="0">
                <a:solidFill>
                  <a:srgbClr val="09ABAE"/>
                </a:solidFill>
              </a:rPr>
              <a:t>INDUSTRIA GARATZEKO </a:t>
            </a:r>
            <a:br>
              <a:rPr lang="eu-ES" sz="3200" dirty="0">
                <a:solidFill>
                  <a:srgbClr val="09ABAE"/>
                </a:solidFill>
              </a:rPr>
            </a:br>
            <a:r>
              <a:rPr lang="eu-ES" sz="3200" dirty="0">
                <a:solidFill>
                  <a:srgbClr val="09ABAE"/>
                </a:solidFill>
              </a:rPr>
              <a:t>ETA NAZIOARTEKOTZEKO PLAN ESTRATEGIKOA 2021-2024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u-E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2021ko uztailean</a:t>
            </a:r>
            <a:endParaRPr lang="es-E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F9FFAEA0-125A-6844-851B-87F3366B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41" y="3949796"/>
            <a:ext cx="2775128" cy="6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96">
            <a:extLst>
              <a:ext uri="{FF2B5EF4-FFF2-40B4-BE49-F238E27FC236}">
                <a16:creationId xmlns:a16="http://schemas.microsoft.com/office/drawing/2014/main" id="{DAD738B4-206D-41FE-A12C-54533666901F}"/>
              </a:ext>
            </a:extLst>
          </p:cNvPr>
          <p:cNvGrpSpPr>
            <a:grpSpLocks noChangeAspect="1"/>
          </p:cNvGrpSpPr>
          <p:nvPr/>
        </p:nvGrpSpPr>
        <p:grpSpPr>
          <a:xfrm>
            <a:off x="5087874" y="1807912"/>
            <a:ext cx="740438" cy="841083"/>
            <a:chOff x="-965200" y="4832350"/>
            <a:chExt cx="327025" cy="371476"/>
          </a:xfrm>
          <a:solidFill>
            <a:schemeClr val="bg1">
              <a:lumMod val="85000"/>
            </a:schemeClr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F531154C-2813-4286-B97D-382E85A34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9163" y="4878388"/>
              <a:ext cx="233363" cy="23336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E3E2BEE4-995C-47AA-9E60-5A22C1867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7250" y="5095875"/>
              <a:ext cx="109538" cy="46038"/>
            </a:xfrm>
            <a:custGeom>
              <a:avLst/>
              <a:gdLst>
                <a:gd name="T0" fmla="*/ 26 w 28"/>
                <a:gd name="T1" fmla="*/ 12 h 12"/>
                <a:gd name="T2" fmla="*/ 2 w 28"/>
                <a:gd name="T3" fmla="*/ 12 h 12"/>
                <a:gd name="T4" fmla="*/ 0 w 28"/>
                <a:gd name="T5" fmla="*/ 10 h 12"/>
                <a:gd name="T6" fmla="*/ 0 w 28"/>
                <a:gd name="T7" fmla="*/ 0 h 12"/>
                <a:gd name="T8" fmla="*/ 4 w 28"/>
                <a:gd name="T9" fmla="*/ 0 h 12"/>
                <a:gd name="T10" fmla="*/ 4 w 28"/>
                <a:gd name="T11" fmla="*/ 8 h 12"/>
                <a:gd name="T12" fmla="*/ 24 w 28"/>
                <a:gd name="T13" fmla="*/ 8 h 12"/>
                <a:gd name="T14" fmla="*/ 24 w 28"/>
                <a:gd name="T15" fmla="*/ 0 h 12"/>
                <a:gd name="T16" fmla="*/ 28 w 28"/>
                <a:gd name="T17" fmla="*/ 0 h 12"/>
                <a:gd name="T18" fmla="*/ 28 w 28"/>
                <a:gd name="T19" fmla="*/ 10 h 12"/>
                <a:gd name="T20" fmla="*/ 26 w 2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B21B98E2-15E6-41F5-8A41-293C71313E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41375" y="5126038"/>
              <a:ext cx="77788" cy="47625"/>
            </a:xfrm>
            <a:custGeom>
              <a:avLst/>
              <a:gdLst>
                <a:gd name="T0" fmla="*/ 18 w 20"/>
                <a:gd name="T1" fmla="*/ 12 h 12"/>
                <a:gd name="T2" fmla="*/ 2 w 20"/>
                <a:gd name="T3" fmla="*/ 12 h 12"/>
                <a:gd name="T4" fmla="*/ 0 w 20"/>
                <a:gd name="T5" fmla="*/ 10 h 12"/>
                <a:gd name="T6" fmla="*/ 0 w 20"/>
                <a:gd name="T7" fmla="*/ 2 h 12"/>
                <a:gd name="T8" fmla="*/ 2 w 20"/>
                <a:gd name="T9" fmla="*/ 0 h 12"/>
                <a:gd name="T10" fmla="*/ 18 w 20"/>
                <a:gd name="T11" fmla="*/ 0 h 12"/>
                <a:gd name="T12" fmla="*/ 20 w 20"/>
                <a:gd name="T13" fmla="*/ 2 h 12"/>
                <a:gd name="T14" fmla="*/ 20 w 20"/>
                <a:gd name="T15" fmla="*/ 10 h 12"/>
                <a:gd name="T16" fmla="*/ 18 w 20"/>
                <a:gd name="T17" fmla="*/ 12 h 12"/>
                <a:gd name="T18" fmla="*/ 4 w 20"/>
                <a:gd name="T19" fmla="*/ 8 h 12"/>
                <a:gd name="T20" fmla="*/ 16 w 20"/>
                <a:gd name="T21" fmla="*/ 8 h 12"/>
                <a:gd name="T22" fmla="*/ 16 w 20"/>
                <a:gd name="T23" fmla="*/ 4 h 12"/>
                <a:gd name="T24" fmla="*/ 4 w 20"/>
                <a:gd name="T25" fmla="*/ 4 h 12"/>
                <a:gd name="T26" fmla="*/ 4 w 20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3018D7D1-F9E4-4ECC-9873-8D96BBAB4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5157788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DA746AFD-A589-4DEA-9A56-C89FE89F8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4832350"/>
              <a:ext cx="14288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C9839FAC-EC0E-40CA-AE10-4299B0B51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4878388"/>
              <a:ext cx="26988" cy="26988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0 h 7"/>
                <a:gd name="T10" fmla="*/ 7 w 7"/>
                <a:gd name="T11" fmla="*/ 3 h 7"/>
                <a:gd name="T12" fmla="*/ 4 w 7"/>
                <a:gd name="T13" fmla="*/ 6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097D2731-E724-4117-9AC7-7A37BF8B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9925" y="4987925"/>
              <a:ext cx="31750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CE12410D-B086-4DB0-8FD6-2AB4C8821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5083175"/>
              <a:ext cx="26988" cy="28575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1 w 7"/>
                <a:gd name="T5" fmla="*/ 4 h 7"/>
                <a:gd name="T6" fmla="*/ 1 w 7"/>
                <a:gd name="T7" fmla="*/ 1 h 7"/>
                <a:gd name="T8" fmla="*/ 4 w 7"/>
                <a:gd name="T9" fmla="*/ 1 h 7"/>
                <a:gd name="T10" fmla="*/ 7 w 7"/>
                <a:gd name="T11" fmla="*/ 4 h 7"/>
                <a:gd name="T12" fmla="*/ 7 w 7"/>
                <a:gd name="T13" fmla="*/ 7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C77AB19D-0903-492F-AD94-2CA1B87EC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4878388"/>
              <a:ext cx="26988" cy="26988"/>
            </a:xfrm>
            <a:custGeom>
              <a:avLst/>
              <a:gdLst>
                <a:gd name="T0" fmla="*/ 5 w 7"/>
                <a:gd name="T1" fmla="*/ 7 h 7"/>
                <a:gd name="T2" fmla="*/ 3 w 7"/>
                <a:gd name="T3" fmla="*/ 6 h 7"/>
                <a:gd name="T4" fmla="*/ 0 w 7"/>
                <a:gd name="T5" fmla="*/ 3 h 7"/>
                <a:gd name="T6" fmla="*/ 0 w 7"/>
                <a:gd name="T7" fmla="*/ 0 h 7"/>
                <a:gd name="T8" fmla="*/ 3 w 7"/>
                <a:gd name="T9" fmla="*/ 0 h 7"/>
                <a:gd name="T10" fmla="*/ 6 w 7"/>
                <a:gd name="T11" fmla="*/ 3 h 7"/>
                <a:gd name="T12" fmla="*/ 6 w 7"/>
                <a:gd name="T13" fmla="*/ 6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F2B5CFF2-3177-4CAB-A884-B14CBE87C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4987925"/>
              <a:ext cx="30163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0FC7DF1E-7C4A-4AB7-A936-AFC07CF2D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5083175"/>
              <a:ext cx="26988" cy="2857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6 w 7"/>
                <a:gd name="T9" fmla="*/ 1 h 7"/>
                <a:gd name="T10" fmla="*/ 6 w 7"/>
                <a:gd name="T11" fmla="*/ 4 h 7"/>
                <a:gd name="T12" fmla="*/ 3 w 7"/>
                <a:gd name="T13" fmla="*/ 7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0BDA3D4F-C457-4098-AEEF-47CF7D69A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73125" y="4987925"/>
              <a:ext cx="141288" cy="115888"/>
            </a:xfrm>
            <a:custGeom>
              <a:avLst/>
              <a:gdLst>
                <a:gd name="T0" fmla="*/ 20 w 36"/>
                <a:gd name="T1" fmla="*/ 30 h 30"/>
                <a:gd name="T2" fmla="*/ 20 w 36"/>
                <a:gd name="T3" fmla="*/ 30 h 30"/>
                <a:gd name="T4" fmla="*/ 18 w 36"/>
                <a:gd name="T5" fmla="*/ 28 h 30"/>
                <a:gd name="T6" fmla="*/ 16 w 36"/>
                <a:gd name="T7" fmla="*/ 30 h 30"/>
                <a:gd name="T8" fmla="*/ 14 w 36"/>
                <a:gd name="T9" fmla="*/ 28 h 30"/>
                <a:gd name="T10" fmla="*/ 10 w 36"/>
                <a:gd name="T11" fmla="*/ 12 h 30"/>
                <a:gd name="T12" fmla="*/ 6 w 36"/>
                <a:gd name="T13" fmla="*/ 12 h 30"/>
                <a:gd name="T14" fmla="*/ 0 w 36"/>
                <a:gd name="T15" fmla="*/ 6 h 30"/>
                <a:gd name="T16" fmla="*/ 6 w 36"/>
                <a:gd name="T17" fmla="*/ 0 h 30"/>
                <a:gd name="T18" fmla="*/ 13 w 36"/>
                <a:gd name="T19" fmla="*/ 5 h 30"/>
                <a:gd name="T20" fmla="*/ 13 w 36"/>
                <a:gd name="T21" fmla="*/ 8 h 30"/>
                <a:gd name="T22" fmla="*/ 23 w 36"/>
                <a:gd name="T23" fmla="*/ 8 h 30"/>
                <a:gd name="T24" fmla="*/ 23 w 36"/>
                <a:gd name="T25" fmla="*/ 5 h 30"/>
                <a:gd name="T26" fmla="*/ 30 w 36"/>
                <a:gd name="T27" fmla="*/ 0 h 30"/>
                <a:gd name="T28" fmla="*/ 36 w 36"/>
                <a:gd name="T29" fmla="*/ 6 h 30"/>
                <a:gd name="T30" fmla="*/ 30 w 36"/>
                <a:gd name="T31" fmla="*/ 12 h 30"/>
                <a:gd name="T32" fmla="*/ 26 w 36"/>
                <a:gd name="T33" fmla="*/ 12 h 30"/>
                <a:gd name="T34" fmla="*/ 22 w 36"/>
                <a:gd name="T35" fmla="*/ 28 h 30"/>
                <a:gd name="T36" fmla="*/ 20 w 36"/>
                <a:gd name="T37" fmla="*/ 30 h 30"/>
                <a:gd name="T38" fmla="*/ 14 w 36"/>
                <a:gd name="T39" fmla="*/ 12 h 30"/>
                <a:gd name="T40" fmla="*/ 18 w 36"/>
                <a:gd name="T41" fmla="*/ 28 h 30"/>
                <a:gd name="T42" fmla="*/ 18 w 36"/>
                <a:gd name="T43" fmla="*/ 28 h 30"/>
                <a:gd name="T44" fmla="*/ 18 w 36"/>
                <a:gd name="T45" fmla="*/ 28 h 30"/>
                <a:gd name="T46" fmla="*/ 22 w 36"/>
                <a:gd name="T47" fmla="*/ 12 h 30"/>
                <a:gd name="T48" fmla="*/ 14 w 36"/>
                <a:gd name="T49" fmla="*/ 12 h 30"/>
                <a:gd name="T50" fmla="*/ 27 w 36"/>
                <a:gd name="T51" fmla="*/ 8 h 30"/>
                <a:gd name="T52" fmla="*/ 30 w 36"/>
                <a:gd name="T53" fmla="*/ 8 h 30"/>
                <a:gd name="T54" fmla="*/ 32 w 36"/>
                <a:gd name="T55" fmla="*/ 6 h 30"/>
                <a:gd name="T56" fmla="*/ 30 w 36"/>
                <a:gd name="T57" fmla="*/ 4 h 30"/>
                <a:gd name="T58" fmla="*/ 27 w 36"/>
                <a:gd name="T59" fmla="*/ 6 h 30"/>
                <a:gd name="T60" fmla="*/ 27 w 36"/>
                <a:gd name="T61" fmla="*/ 8 h 30"/>
                <a:gd name="T62" fmla="*/ 6 w 36"/>
                <a:gd name="T63" fmla="*/ 4 h 30"/>
                <a:gd name="T64" fmla="*/ 4 w 36"/>
                <a:gd name="T65" fmla="*/ 6 h 30"/>
                <a:gd name="T66" fmla="*/ 6 w 36"/>
                <a:gd name="T67" fmla="*/ 8 h 30"/>
                <a:gd name="T68" fmla="*/ 9 w 36"/>
                <a:gd name="T69" fmla="*/ 8 h 30"/>
                <a:gd name="T70" fmla="*/ 9 w 36"/>
                <a:gd name="T71" fmla="*/ 6 h 30"/>
                <a:gd name="T72" fmla="*/ 6 w 36"/>
                <a:gd name="T7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6" name="Group 209">
            <a:extLst>
              <a:ext uri="{FF2B5EF4-FFF2-40B4-BE49-F238E27FC236}">
                <a16:creationId xmlns:a16="http://schemas.microsoft.com/office/drawing/2014/main" id="{2D9AAEF5-9275-49A8-8F40-28E0AAD63890}"/>
              </a:ext>
            </a:extLst>
          </p:cNvPr>
          <p:cNvGrpSpPr>
            <a:grpSpLocks noChangeAspect="1"/>
          </p:cNvGrpSpPr>
          <p:nvPr/>
        </p:nvGrpSpPr>
        <p:grpSpPr>
          <a:xfrm>
            <a:off x="1457729" y="1919420"/>
            <a:ext cx="695111" cy="671243"/>
            <a:chOff x="5973763" y="-1060450"/>
            <a:chExt cx="369887" cy="357187"/>
          </a:xfrm>
          <a:solidFill>
            <a:schemeClr val="bg1">
              <a:lumMod val="85000"/>
            </a:schemeClr>
          </a:solidFill>
        </p:grpSpPr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4BBC40E7-C010-42A2-966D-7EFCA725F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63" y="-719138"/>
              <a:ext cx="369887" cy="15875"/>
            </a:xfrm>
            <a:custGeom>
              <a:avLst/>
              <a:gdLst>
                <a:gd name="T0" fmla="*/ 94 w 96"/>
                <a:gd name="T1" fmla="*/ 4 h 4"/>
                <a:gd name="T2" fmla="*/ 2 w 96"/>
                <a:gd name="T3" fmla="*/ 4 h 4"/>
                <a:gd name="T4" fmla="*/ 0 w 96"/>
                <a:gd name="T5" fmla="*/ 2 h 4"/>
                <a:gd name="T6" fmla="*/ 2 w 96"/>
                <a:gd name="T7" fmla="*/ 0 h 4"/>
                <a:gd name="T8" fmla="*/ 94 w 96"/>
                <a:gd name="T9" fmla="*/ 0 h 4"/>
                <a:gd name="T10" fmla="*/ 96 w 96"/>
                <a:gd name="T11" fmla="*/ 2 h 4"/>
                <a:gd name="T12" fmla="*/ 94 w 9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3"/>
                    <a:pt x="95" y="4"/>
                    <a:pt x="94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C7F09C6D-CC0B-4979-9188-E6019D258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-796925"/>
              <a:ext cx="61912" cy="93662"/>
            </a:xfrm>
            <a:custGeom>
              <a:avLst/>
              <a:gdLst>
                <a:gd name="T0" fmla="*/ 14 w 16"/>
                <a:gd name="T1" fmla="*/ 24 h 24"/>
                <a:gd name="T2" fmla="*/ 12 w 16"/>
                <a:gd name="T3" fmla="*/ 22 h 24"/>
                <a:gd name="T4" fmla="*/ 12 w 16"/>
                <a:gd name="T5" fmla="*/ 4 h 24"/>
                <a:gd name="T6" fmla="*/ 4 w 16"/>
                <a:gd name="T7" fmla="*/ 4 h 24"/>
                <a:gd name="T8" fmla="*/ 4 w 16"/>
                <a:gd name="T9" fmla="*/ 22 h 24"/>
                <a:gd name="T10" fmla="*/ 2 w 16"/>
                <a:gd name="T11" fmla="*/ 24 h 24"/>
                <a:gd name="T12" fmla="*/ 0 w 16"/>
                <a:gd name="T13" fmla="*/ 22 h 24"/>
                <a:gd name="T14" fmla="*/ 0 w 16"/>
                <a:gd name="T15" fmla="*/ 2 h 24"/>
                <a:gd name="T16" fmla="*/ 2 w 16"/>
                <a:gd name="T17" fmla="*/ 0 h 24"/>
                <a:gd name="T18" fmla="*/ 14 w 16"/>
                <a:gd name="T19" fmla="*/ 0 h 24"/>
                <a:gd name="T20" fmla="*/ 16 w 16"/>
                <a:gd name="T21" fmla="*/ 2 h 24"/>
                <a:gd name="T22" fmla="*/ 16 w 16"/>
                <a:gd name="T23" fmla="*/ 22 h 24"/>
                <a:gd name="T24" fmla="*/ 14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14" y="24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0242FB56-BB40-40A8-8BC4-858723D10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3" y="-874713"/>
              <a:ext cx="61912" cy="171450"/>
            </a:xfrm>
            <a:custGeom>
              <a:avLst/>
              <a:gdLst>
                <a:gd name="T0" fmla="*/ 14 w 16"/>
                <a:gd name="T1" fmla="*/ 44 h 44"/>
                <a:gd name="T2" fmla="*/ 12 w 16"/>
                <a:gd name="T3" fmla="*/ 42 h 44"/>
                <a:gd name="T4" fmla="*/ 12 w 16"/>
                <a:gd name="T5" fmla="*/ 4 h 44"/>
                <a:gd name="T6" fmla="*/ 4 w 16"/>
                <a:gd name="T7" fmla="*/ 4 h 44"/>
                <a:gd name="T8" fmla="*/ 4 w 16"/>
                <a:gd name="T9" fmla="*/ 42 h 44"/>
                <a:gd name="T10" fmla="*/ 2 w 16"/>
                <a:gd name="T11" fmla="*/ 44 h 44"/>
                <a:gd name="T12" fmla="*/ 0 w 16"/>
                <a:gd name="T13" fmla="*/ 42 h 44"/>
                <a:gd name="T14" fmla="*/ 0 w 16"/>
                <a:gd name="T15" fmla="*/ 2 h 44"/>
                <a:gd name="T16" fmla="*/ 2 w 16"/>
                <a:gd name="T17" fmla="*/ 0 h 44"/>
                <a:gd name="T18" fmla="*/ 14 w 16"/>
                <a:gd name="T19" fmla="*/ 0 h 44"/>
                <a:gd name="T20" fmla="*/ 16 w 16"/>
                <a:gd name="T21" fmla="*/ 2 h 44"/>
                <a:gd name="T22" fmla="*/ 16 w 16"/>
                <a:gd name="T23" fmla="*/ 42 h 44"/>
                <a:gd name="T24" fmla="*/ 14 w 16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4">
                  <a:moveTo>
                    <a:pt x="14" y="44"/>
                  </a:moveTo>
                  <a:cubicBezTo>
                    <a:pt x="13" y="44"/>
                    <a:pt x="12" y="43"/>
                    <a:pt x="12" y="4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3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0" name="Freeform 23">
              <a:extLst>
                <a:ext uri="{FF2B5EF4-FFF2-40B4-BE49-F238E27FC236}">
                  <a16:creationId xmlns:a16="http://schemas.microsoft.com/office/drawing/2014/main" id="{132DD4F1-3AAC-48B6-B347-E3CA8561D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-842963"/>
              <a:ext cx="61912" cy="139700"/>
            </a:xfrm>
            <a:custGeom>
              <a:avLst/>
              <a:gdLst>
                <a:gd name="T0" fmla="*/ 14 w 16"/>
                <a:gd name="T1" fmla="*/ 36 h 36"/>
                <a:gd name="T2" fmla="*/ 12 w 16"/>
                <a:gd name="T3" fmla="*/ 34 h 36"/>
                <a:gd name="T4" fmla="*/ 12 w 16"/>
                <a:gd name="T5" fmla="*/ 4 h 36"/>
                <a:gd name="T6" fmla="*/ 4 w 16"/>
                <a:gd name="T7" fmla="*/ 4 h 36"/>
                <a:gd name="T8" fmla="*/ 4 w 16"/>
                <a:gd name="T9" fmla="*/ 34 h 36"/>
                <a:gd name="T10" fmla="*/ 2 w 16"/>
                <a:gd name="T11" fmla="*/ 36 h 36"/>
                <a:gd name="T12" fmla="*/ 0 w 16"/>
                <a:gd name="T13" fmla="*/ 34 h 36"/>
                <a:gd name="T14" fmla="*/ 0 w 16"/>
                <a:gd name="T15" fmla="*/ 2 h 36"/>
                <a:gd name="T16" fmla="*/ 2 w 16"/>
                <a:gd name="T17" fmla="*/ 0 h 36"/>
                <a:gd name="T18" fmla="*/ 14 w 16"/>
                <a:gd name="T19" fmla="*/ 0 h 36"/>
                <a:gd name="T20" fmla="*/ 16 w 16"/>
                <a:gd name="T21" fmla="*/ 2 h 36"/>
                <a:gd name="T22" fmla="*/ 16 w 16"/>
                <a:gd name="T23" fmla="*/ 34 h 36"/>
                <a:gd name="T24" fmla="*/ 14 w 1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6">
                  <a:moveTo>
                    <a:pt x="14" y="36"/>
                  </a:moveTo>
                  <a:cubicBezTo>
                    <a:pt x="13" y="36"/>
                    <a:pt x="12" y="35"/>
                    <a:pt x="12" y="3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3" y="36"/>
                    <a:pt x="2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6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1" name="Freeform 24">
              <a:extLst>
                <a:ext uri="{FF2B5EF4-FFF2-40B4-BE49-F238E27FC236}">
                  <a16:creationId xmlns:a16="http://schemas.microsoft.com/office/drawing/2014/main" id="{148F74D9-6432-4538-9D8B-157633AAE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450" y="-952500"/>
              <a:ext cx="60325" cy="249237"/>
            </a:xfrm>
            <a:custGeom>
              <a:avLst/>
              <a:gdLst>
                <a:gd name="T0" fmla="*/ 14 w 16"/>
                <a:gd name="T1" fmla="*/ 64 h 64"/>
                <a:gd name="T2" fmla="*/ 12 w 16"/>
                <a:gd name="T3" fmla="*/ 62 h 64"/>
                <a:gd name="T4" fmla="*/ 12 w 16"/>
                <a:gd name="T5" fmla="*/ 4 h 64"/>
                <a:gd name="T6" fmla="*/ 4 w 16"/>
                <a:gd name="T7" fmla="*/ 4 h 64"/>
                <a:gd name="T8" fmla="*/ 4 w 16"/>
                <a:gd name="T9" fmla="*/ 62 h 64"/>
                <a:gd name="T10" fmla="*/ 2 w 16"/>
                <a:gd name="T11" fmla="*/ 64 h 64"/>
                <a:gd name="T12" fmla="*/ 0 w 16"/>
                <a:gd name="T13" fmla="*/ 62 h 64"/>
                <a:gd name="T14" fmla="*/ 0 w 16"/>
                <a:gd name="T15" fmla="*/ 2 h 64"/>
                <a:gd name="T16" fmla="*/ 2 w 16"/>
                <a:gd name="T17" fmla="*/ 0 h 64"/>
                <a:gd name="T18" fmla="*/ 14 w 16"/>
                <a:gd name="T19" fmla="*/ 0 h 64"/>
                <a:gd name="T20" fmla="*/ 16 w 16"/>
                <a:gd name="T21" fmla="*/ 2 h 64"/>
                <a:gd name="T22" fmla="*/ 16 w 16"/>
                <a:gd name="T23" fmla="*/ 62 h 64"/>
                <a:gd name="T24" fmla="*/ 14 w 16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64">
                  <a:moveTo>
                    <a:pt x="14" y="64"/>
                  </a:moveTo>
                  <a:cubicBezTo>
                    <a:pt x="13" y="64"/>
                    <a:pt x="12" y="63"/>
                    <a:pt x="12" y="6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3"/>
                    <a:pt x="3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5" y="64"/>
                    <a:pt x="14" y="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2" name="Freeform 25">
              <a:extLst>
                <a:ext uri="{FF2B5EF4-FFF2-40B4-BE49-F238E27FC236}">
                  <a16:creationId xmlns:a16="http://schemas.microsoft.com/office/drawing/2014/main" id="{2899DD6F-8863-4124-AD7B-DB6D47E6B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-1060450"/>
              <a:ext cx="301625" cy="169862"/>
            </a:xfrm>
            <a:custGeom>
              <a:avLst/>
              <a:gdLst>
                <a:gd name="T0" fmla="*/ 2 w 78"/>
                <a:gd name="T1" fmla="*/ 44 h 44"/>
                <a:gd name="T2" fmla="*/ 0 w 78"/>
                <a:gd name="T3" fmla="*/ 43 h 44"/>
                <a:gd name="T4" fmla="*/ 1 w 78"/>
                <a:gd name="T5" fmla="*/ 40 h 44"/>
                <a:gd name="T6" fmla="*/ 25 w 78"/>
                <a:gd name="T7" fmla="*/ 20 h 44"/>
                <a:gd name="T8" fmla="*/ 27 w 78"/>
                <a:gd name="T9" fmla="*/ 20 h 44"/>
                <a:gd name="T10" fmla="*/ 49 w 78"/>
                <a:gd name="T11" fmla="*/ 28 h 44"/>
                <a:gd name="T12" fmla="*/ 75 w 78"/>
                <a:gd name="T13" fmla="*/ 1 h 44"/>
                <a:gd name="T14" fmla="*/ 77 w 78"/>
                <a:gd name="T15" fmla="*/ 1 h 44"/>
                <a:gd name="T16" fmla="*/ 77 w 78"/>
                <a:gd name="T17" fmla="*/ 3 h 44"/>
                <a:gd name="T18" fmla="*/ 51 w 78"/>
                <a:gd name="T19" fmla="*/ 31 h 44"/>
                <a:gd name="T20" fmla="*/ 49 w 78"/>
                <a:gd name="T21" fmla="*/ 32 h 44"/>
                <a:gd name="T22" fmla="*/ 26 w 78"/>
                <a:gd name="T23" fmla="*/ 24 h 44"/>
                <a:gd name="T24" fmla="*/ 3 w 78"/>
                <a:gd name="T25" fmla="*/ 44 h 44"/>
                <a:gd name="T26" fmla="*/ 2 w 78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44">
                  <a:moveTo>
                    <a:pt x="2" y="44"/>
                  </a:moveTo>
                  <a:cubicBezTo>
                    <a:pt x="1" y="44"/>
                    <a:pt x="1" y="44"/>
                    <a:pt x="0" y="43"/>
                  </a:cubicBezTo>
                  <a:cubicBezTo>
                    <a:pt x="0" y="42"/>
                    <a:pt x="0" y="41"/>
                    <a:pt x="1" y="4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0"/>
                    <a:pt x="27" y="2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7" y="0"/>
                    <a:pt x="77" y="1"/>
                  </a:cubicBezTo>
                  <a:cubicBezTo>
                    <a:pt x="78" y="1"/>
                    <a:pt x="78" y="3"/>
                    <a:pt x="77" y="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2"/>
                    <a:pt x="50" y="32"/>
                    <a:pt x="49" y="3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DC47C907-8D19-427A-B4DC-82D1D0DC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0" y="-1060450"/>
              <a:ext cx="77787" cy="77787"/>
            </a:xfrm>
            <a:custGeom>
              <a:avLst/>
              <a:gdLst>
                <a:gd name="T0" fmla="*/ 18 w 20"/>
                <a:gd name="T1" fmla="*/ 20 h 20"/>
                <a:gd name="T2" fmla="*/ 16 w 20"/>
                <a:gd name="T3" fmla="*/ 18 h 20"/>
                <a:gd name="T4" fmla="*/ 16 w 20"/>
                <a:gd name="T5" fmla="*/ 4 h 20"/>
                <a:gd name="T6" fmla="*/ 2 w 20"/>
                <a:gd name="T7" fmla="*/ 4 h 20"/>
                <a:gd name="T8" fmla="*/ 0 w 20"/>
                <a:gd name="T9" fmla="*/ 2 h 20"/>
                <a:gd name="T10" fmla="*/ 2 w 20"/>
                <a:gd name="T11" fmla="*/ 0 h 20"/>
                <a:gd name="T12" fmla="*/ 18 w 20"/>
                <a:gd name="T13" fmla="*/ 0 h 20"/>
                <a:gd name="T14" fmla="*/ 20 w 20"/>
                <a:gd name="T15" fmla="*/ 2 h 20"/>
                <a:gd name="T16" fmla="*/ 20 w 20"/>
                <a:gd name="T17" fmla="*/ 18 h 20"/>
                <a:gd name="T18" fmla="*/ 18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8" y="20"/>
                  </a:moveTo>
                  <a:cubicBezTo>
                    <a:pt x="17" y="20"/>
                    <a:pt x="16" y="19"/>
                    <a:pt x="16" y="1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19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CE68705B-3B0F-44AA-9044-02899828B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256" y="629038"/>
            <a:ext cx="9142810" cy="460528"/>
          </a:xfrm>
        </p:spPr>
        <p:txBody>
          <a:bodyPr/>
          <a:lstStyle/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HIRU ARDATZ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6514EBB3-90D0-43C0-A1C5-8D24BAB1ACA0}"/>
              </a:ext>
            </a:extLst>
          </p:cNvPr>
          <p:cNvSpPr txBox="1"/>
          <p:nvPr/>
        </p:nvSpPr>
        <p:spPr>
          <a:xfrm>
            <a:off x="776232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B094766D-5257-441C-B821-8A1BB4E65546}"/>
              </a:ext>
            </a:extLst>
          </p:cNvPr>
          <p:cNvSpPr txBox="1"/>
          <p:nvPr/>
        </p:nvSpPr>
        <p:spPr>
          <a:xfrm>
            <a:off x="891719" y="3850096"/>
            <a:ext cx="253512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Pandemiaren inpaktuaren ondorioz zailtasunak dituzten enpresen eta eremu babesgabeen epe laburreko beharrak arintzera bideratzen da.</a:t>
            </a: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B03A5ECE-5496-4B53-A238-89A933E2EA3F}"/>
              </a:ext>
            </a:extLst>
          </p:cNvPr>
          <p:cNvSpPr txBox="1"/>
          <p:nvPr/>
        </p:nvSpPr>
        <p:spPr>
          <a:xfrm>
            <a:off x="4459880" y="3850096"/>
            <a:ext cx="337317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 berritzeko eta eraldatzeko eta hiru trantsizioen inguruan aukera berriak sortzeko ekimen zehatzak jasotzen ditu, lehiakortasun-palanka desberdinei dagozkienak.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2C1340BD-49C5-4EBF-9C5B-3D6AC1739461}"/>
              </a:ext>
            </a:extLst>
          </p:cNvPr>
          <p:cNvSpPr txBox="1"/>
          <p:nvPr/>
        </p:nvSpPr>
        <p:spPr>
          <a:xfrm>
            <a:off x="8558988" y="3850096"/>
            <a:ext cx="31040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Lehiakortasun-palanken inguruko tresna horizontalak biltzen ditu, hau da, trantsizioak eta, oro har, lehiakortasuna garatzeko funtsezko tresnak.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9129B264-B26B-42BA-9D34-9AE6FA5572CD}"/>
              </a:ext>
            </a:extLst>
          </p:cNvPr>
          <p:cNvSpPr txBox="1"/>
          <p:nvPr/>
        </p:nvSpPr>
        <p:spPr>
          <a:xfrm>
            <a:off x="834551" y="2772363"/>
            <a:ext cx="299450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u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ENPRESEI BABESA ESKAINTZEA</a:t>
            </a:r>
          </a:p>
          <a:p>
            <a:pPr algn="l"/>
            <a:r>
              <a:rPr lang="eu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ZAILTASUNETAN ETA EREMU BABESGABEETAN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4C8718FF-D2B3-46B6-A0C8-D8C59BFD2FFE}"/>
              </a:ext>
            </a:extLst>
          </p:cNvPr>
          <p:cNvSpPr txBox="1"/>
          <p:nvPr/>
        </p:nvSpPr>
        <p:spPr>
          <a:xfrm>
            <a:off x="4409761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0ACDD904-7C1F-46AE-82A8-41A0705BB476}"/>
              </a:ext>
            </a:extLst>
          </p:cNvPr>
          <p:cNvSpPr txBox="1"/>
          <p:nvPr/>
        </p:nvSpPr>
        <p:spPr>
          <a:xfrm>
            <a:off x="4461552" y="2772363"/>
            <a:ext cx="342399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u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ERALDAKETA ETA LEHIAKORTASUNA </a:t>
            </a:r>
          </a:p>
          <a:p>
            <a:pPr algn="l"/>
            <a:r>
              <a:rPr lang="eu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BERRITZEA</a:t>
            </a: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84BE1F57-2714-48DA-9922-6AA2E202D6DF}"/>
              </a:ext>
            </a:extLst>
          </p:cNvPr>
          <p:cNvSpPr txBox="1"/>
          <p:nvPr/>
        </p:nvSpPr>
        <p:spPr>
          <a:xfrm>
            <a:off x="8558989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5FC95115-91E1-4F87-80F4-4D4EE3954219}"/>
              </a:ext>
            </a:extLst>
          </p:cNvPr>
          <p:cNvSpPr txBox="1"/>
          <p:nvPr/>
        </p:nvSpPr>
        <p:spPr>
          <a:xfrm>
            <a:off x="8562195" y="2772363"/>
            <a:ext cx="168636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u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LEHIAKORTASUN </a:t>
            </a:r>
          </a:p>
          <a:p>
            <a:pPr algn="l"/>
            <a:r>
              <a:rPr lang="eu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PALANKAK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20214C6-755F-CE4E-B2D7-5A6A9E2B4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9297397" y="1950100"/>
            <a:ext cx="710208" cy="710208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74154649-7002-DD49-B8D7-536EFD3A3A6E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39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BFF3DF2E-3384-B749-B483-DD960E359A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3D2A9A0B-C8D6-ED4F-A6CF-0188F24EB0FC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41" name="3 Título">
              <a:extLst>
                <a:ext uri="{FF2B5EF4-FFF2-40B4-BE49-F238E27FC236}">
                  <a16:creationId xmlns:a16="http://schemas.microsoft.com/office/drawing/2014/main" id="{F0491B32-3305-3046-B26A-459EE9E6D804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64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10FA955-D2BA-4D81-88D4-A0F464648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11" y="634288"/>
            <a:ext cx="9142810" cy="1396632"/>
          </a:xfrm>
        </p:spPr>
        <p:txBody>
          <a:bodyPr/>
          <a:lstStyle/>
          <a:p>
            <a:r>
              <a:rPr lang="eu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1. ardatza. </a:t>
            </a:r>
            <a:r>
              <a:rPr lang="eu-ES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u-E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Zailtasunak dituzten enpresak </a:t>
            </a:r>
            <a:b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 eremu babesgabeak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5138F65-BEA2-413F-AB14-3AE1219BE575}"/>
              </a:ext>
            </a:extLst>
          </p:cNvPr>
          <p:cNvSpPr/>
          <p:nvPr/>
        </p:nvSpPr>
        <p:spPr>
          <a:xfrm rot="5400000">
            <a:off x="7467849" y="-744174"/>
            <a:ext cx="271363" cy="7219970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extBox 73">
            <a:extLst>
              <a:ext uri="{FF2B5EF4-FFF2-40B4-BE49-F238E27FC236}">
                <a16:creationId xmlns:a16="http://schemas.microsoft.com/office/drawing/2014/main" id="{1085468D-C873-414E-BB0A-63BFE7213003}"/>
              </a:ext>
            </a:extLst>
          </p:cNvPr>
          <p:cNvSpPr txBox="1"/>
          <p:nvPr/>
        </p:nvSpPr>
        <p:spPr>
          <a:xfrm>
            <a:off x="3993547" y="4036536"/>
            <a:ext cx="3757844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u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ZAILTASUN KOIUNTURALAK DITUZTEN </a:t>
            </a:r>
          </a:p>
          <a:p>
            <a:pPr algn="l"/>
            <a:r>
              <a:rPr lang="eu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ENPRESEI LAGUNTZA EMATEA</a:t>
            </a:r>
          </a:p>
        </p:txBody>
      </p:sp>
      <p:sp>
        <p:nvSpPr>
          <p:cNvPr id="18" name="TextBox 79">
            <a:extLst>
              <a:ext uri="{FF2B5EF4-FFF2-40B4-BE49-F238E27FC236}">
                <a16:creationId xmlns:a16="http://schemas.microsoft.com/office/drawing/2014/main" id="{C177BF14-190E-44F2-A1F8-B5E5032DEF4D}"/>
              </a:ext>
            </a:extLst>
          </p:cNvPr>
          <p:cNvSpPr txBox="1"/>
          <p:nvPr/>
        </p:nvSpPr>
        <p:spPr>
          <a:xfrm>
            <a:off x="8189505" y="4023763"/>
            <a:ext cx="3419101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u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BERRINDUSTRIALIZAZIO-BEHARRAK </a:t>
            </a:r>
          </a:p>
          <a:p>
            <a:pPr algn="l"/>
            <a:r>
              <a:rPr lang="eu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DITUZTEN EREMUEI LAGUNTZEA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136431-31C1-4C95-A03D-B032C7D38C6F}"/>
              </a:ext>
            </a:extLst>
          </p:cNvPr>
          <p:cNvSpPr/>
          <p:nvPr/>
        </p:nvSpPr>
        <p:spPr>
          <a:xfrm>
            <a:off x="3930690" y="3056159"/>
            <a:ext cx="6808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u-ES" sz="1600" dirty="0">
                <a:solidFill>
                  <a:srgbClr val="09ABAE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Zailtasunak dituzten eta krisiak gehien astindu dituen enpresei eta eremu babesgabeei laguntzeko neurriak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8F3E907-20CE-4D68-8D54-1CB13036FEB1}"/>
              </a:ext>
            </a:extLst>
          </p:cNvPr>
          <p:cNvSpPr/>
          <p:nvPr/>
        </p:nvSpPr>
        <p:spPr>
          <a:xfrm>
            <a:off x="3930233" y="4488491"/>
            <a:ext cx="38931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Zailtasun koiunturalak dituzten enpresei laguntzeko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finantza-ekimen eta -tresnak; proiektuaren bideragarritasunaren arabera, etorkizunean enpresa horiek sendotzeko eta bultzatzeko izan daitezke, edo modu antolatuan desegiteko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25BC335-164B-499F-A14F-68CA55DA8E2A}"/>
              </a:ext>
            </a:extLst>
          </p:cNvPr>
          <p:cNvSpPr/>
          <p:nvPr/>
        </p:nvSpPr>
        <p:spPr>
          <a:xfrm>
            <a:off x="8074473" y="4487348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Berrindustrializazio-premia bereziak dituzten Euskadiko eremuetan industria-sustapena eta -antolamendua bultzatzeko ekimenak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eta haien lehiakortasuna bultzatzea</a:t>
            </a:r>
          </a:p>
        </p:txBody>
      </p:sp>
      <p:grpSp>
        <p:nvGrpSpPr>
          <p:cNvPr id="11" name="Group 209">
            <a:extLst>
              <a:ext uri="{FF2B5EF4-FFF2-40B4-BE49-F238E27FC236}">
                <a16:creationId xmlns:a16="http://schemas.microsoft.com/office/drawing/2014/main" id="{78D8A5BA-B48C-BC46-8C17-EB2018C25178}"/>
              </a:ext>
            </a:extLst>
          </p:cNvPr>
          <p:cNvGrpSpPr>
            <a:grpSpLocks noChangeAspect="1"/>
          </p:cNvGrpSpPr>
          <p:nvPr/>
        </p:nvGrpSpPr>
        <p:grpSpPr>
          <a:xfrm>
            <a:off x="1319796" y="2698109"/>
            <a:ext cx="695111" cy="671243"/>
            <a:chOff x="5973763" y="-1060450"/>
            <a:chExt cx="369887" cy="357187"/>
          </a:xfrm>
          <a:solidFill>
            <a:schemeClr val="bg1">
              <a:lumMod val="85000"/>
            </a:schemeClr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32475E21-9AF4-3249-BE4A-22F329CAA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763" y="-719138"/>
              <a:ext cx="369887" cy="15875"/>
            </a:xfrm>
            <a:custGeom>
              <a:avLst/>
              <a:gdLst>
                <a:gd name="T0" fmla="*/ 94 w 96"/>
                <a:gd name="T1" fmla="*/ 4 h 4"/>
                <a:gd name="T2" fmla="*/ 2 w 96"/>
                <a:gd name="T3" fmla="*/ 4 h 4"/>
                <a:gd name="T4" fmla="*/ 0 w 96"/>
                <a:gd name="T5" fmla="*/ 2 h 4"/>
                <a:gd name="T6" fmla="*/ 2 w 96"/>
                <a:gd name="T7" fmla="*/ 0 h 4"/>
                <a:gd name="T8" fmla="*/ 94 w 96"/>
                <a:gd name="T9" fmla="*/ 0 h 4"/>
                <a:gd name="T10" fmla="*/ 96 w 96"/>
                <a:gd name="T11" fmla="*/ 2 h 4"/>
                <a:gd name="T12" fmla="*/ 94 w 9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6" y="1"/>
                    <a:pt x="96" y="2"/>
                  </a:cubicBezTo>
                  <a:cubicBezTo>
                    <a:pt x="96" y="3"/>
                    <a:pt x="95" y="4"/>
                    <a:pt x="94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33E9DEF4-6F41-924D-B5AE-711B295A6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8" y="-796925"/>
              <a:ext cx="61912" cy="93662"/>
            </a:xfrm>
            <a:custGeom>
              <a:avLst/>
              <a:gdLst>
                <a:gd name="T0" fmla="*/ 14 w 16"/>
                <a:gd name="T1" fmla="*/ 24 h 24"/>
                <a:gd name="T2" fmla="*/ 12 w 16"/>
                <a:gd name="T3" fmla="*/ 22 h 24"/>
                <a:gd name="T4" fmla="*/ 12 w 16"/>
                <a:gd name="T5" fmla="*/ 4 h 24"/>
                <a:gd name="T6" fmla="*/ 4 w 16"/>
                <a:gd name="T7" fmla="*/ 4 h 24"/>
                <a:gd name="T8" fmla="*/ 4 w 16"/>
                <a:gd name="T9" fmla="*/ 22 h 24"/>
                <a:gd name="T10" fmla="*/ 2 w 16"/>
                <a:gd name="T11" fmla="*/ 24 h 24"/>
                <a:gd name="T12" fmla="*/ 0 w 16"/>
                <a:gd name="T13" fmla="*/ 22 h 24"/>
                <a:gd name="T14" fmla="*/ 0 w 16"/>
                <a:gd name="T15" fmla="*/ 2 h 24"/>
                <a:gd name="T16" fmla="*/ 2 w 16"/>
                <a:gd name="T17" fmla="*/ 0 h 24"/>
                <a:gd name="T18" fmla="*/ 14 w 16"/>
                <a:gd name="T19" fmla="*/ 0 h 24"/>
                <a:gd name="T20" fmla="*/ 16 w 16"/>
                <a:gd name="T21" fmla="*/ 2 h 24"/>
                <a:gd name="T22" fmla="*/ 16 w 16"/>
                <a:gd name="T23" fmla="*/ 22 h 24"/>
                <a:gd name="T24" fmla="*/ 14 w 16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4">
                  <a:moveTo>
                    <a:pt x="14" y="24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5" y="24"/>
                    <a:pt x="14" y="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15807727-1577-574B-9C4E-B4C1F4F4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3" y="-874713"/>
              <a:ext cx="61912" cy="171450"/>
            </a:xfrm>
            <a:custGeom>
              <a:avLst/>
              <a:gdLst>
                <a:gd name="T0" fmla="*/ 14 w 16"/>
                <a:gd name="T1" fmla="*/ 44 h 44"/>
                <a:gd name="T2" fmla="*/ 12 w 16"/>
                <a:gd name="T3" fmla="*/ 42 h 44"/>
                <a:gd name="T4" fmla="*/ 12 w 16"/>
                <a:gd name="T5" fmla="*/ 4 h 44"/>
                <a:gd name="T6" fmla="*/ 4 w 16"/>
                <a:gd name="T7" fmla="*/ 4 h 44"/>
                <a:gd name="T8" fmla="*/ 4 w 16"/>
                <a:gd name="T9" fmla="*/ 42 h 44"/>
                <a:gd name="T10" fmla="*/ 2 w 16"/>
                <a:gd name="T11" fmla="*/ 44 h 44"/>
                <a:gd name="T12" fmla="*/ 0 w 16"/>
                <a:gd name="T13" fmla="*/ 42 h 44"/>
                <a:gd name="T14" fmla="*/ 0 w 16"/>
                <a:gd name="T15" fmla="*/ 2 h 44"/>
                <a:gd name="T16" fmla="*/ 2 w 16"/>
                <a:gd name="T17" fmla="*/ 0 h 44"/>
                <a:gd name="T18" fmla="*/ 14 w 16"/>
                <a:gd name="T19" fmla="*/ 0 h 44"/>
                <a:gd name="T20" fmla="*/ 16 w 16"/>
                <a:gd name="T21" fmla="*/ 2 h 44"/>
                <a:gd name="T22" fmla="*/ 16 w 16"/>
                <a:gd name="T23" fmla="*/ 42 h 44"/>
                <a:gd name="T24" fmla="*/ 14 w 16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4">
                  <a:moveTo>
                    <a:pt x="14" y="44"/>
                  </a:moveTo>
                  <a:cubicBezTo>
                    <a:pt x="13" y="44"/>
                    <a:pt x="12" y="43"/>
                    <a:pt x="12" y="4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3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5" y="44"/>
                    <a:pt x="14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73750C2-D142-A14D-934A-88FB51DAE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88" y="-842963"/>
              <a:ext cx="61912" cy="139700"/>
            </a:xfrm>
            <a:custGeom>
              <a:avLst/>
              <a:gdLst>
                <a:gd name="T0" fmla="*/ 14 w 16"/>
                <a:gd name="T1" fmla="*/ 36 h 36"/>
                <a:gd name="T2" fmla="*/ 12 w 16"/>
                <a:gd name="T3" fmla="*/ 34 h 36"/>
                <a:gd name="T4" fmla="*/ 12 w 16"/>
                <a:gd name="T5" fmla="*/ 4 h 36"/>
                <a:gd name="T6" fmla="*/ 4 w 16"/>
                <a:gd name="T7" fmla="*/ 4 h 36"/>
                <a:gd name="T8" fmla="*/ 4 w 16"/>
                <a:gd name="T9" fmla="*/ 34 h 36"/>
                <a:gd name="T10" fmla="*/ 2 w 16"/>
                <a:gd name="T11" fmla="*/ 36 h 36"/>
                <a:gd name="T12" fmla="*/ 0 w 16"/>
                <a:gd name="T13" fmla="*/ 34 h 36"/>
                <a:gd name="T14" fmla="*/ 0 w 16"/>
                <a:gd name="T15" fmla="*/ 2 h 36"/>
                <a:gd name="T16" fmla="*/ 2 w 16"/>
                <a:gd name="T17" fmla="*/ 0 h 36"/>
                <a:gd name="T18" fmla="*/ 14 w 16"/>
                <a:gd name="T19" fmla="*/ 0 h 36"/>
                <a:gd name="T20" fmla="*/ 16 w 16"/>
                <a:gd name="T21" fmla="*/ 2 h 36"/>
                <a:gd name="T22" fmla="*/ 16 w 16"/>
                <a:gd name="T23" fmla="*/ 34 h 36"/>
                <a:gd name="T24" fmla="*/ 14 w 1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6">
                  <a:moveTo>
                    <a:pt x="14" y="36"/>
                  </a:moveTo>
                  <a:cubicBezTo>
                    <a:pt x="13" y="36"/>
                    <a:pt x="12" y="35"/>
                    <a:pt x="12" y="3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5"/>
                    <a:pt x="3" y="36"/>
                    <a:pt x="2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6"/>
                    <a:pt x="14" y="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C3579A54-552F-D84E-96BE-E8AB1D1C8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450" y="-952500"/>
              <a:ext cx="60325" cy="249237"/>
            </a:xfrm>
            <a:custGeom>
              <a:avLst/>
              <a:gdLst>
                <a:gd name="T0" fmla="*/ 14 w 16"/>
                <a:gd name="T1" fmla="*/ 64 h 64"/>
                <a:gd name="T2" fmla="*/ 12 w 16"/>
                <a:gd name="T3" fmla="*/ 62 h 64"/>
                <a:gd name="T4" fmla="*/ 12 w 16"/>
                <a:gd name="T5" fmla="*/ 4 h 64"/>
                <a:gd name="T6" fmla="*/ 4 w 16"/>
                <a:gd name="T7" fmla="*/ 4 h 64"/>
                <a:gd name="T8" fmla="*/ 4 w 16"/>
                <a:gd name="T9" fmla="*/ 62 h 64"/>
                <a:gd name="T10" fmla="*/ 2 w 16"/>
                <a:gd name="T11" fmla="*/ 64 h 64"/>
                <a:gd name="T12" fmla="*/ 0 w 16"/>
                <a:gd name="T13" fmla="*/ 62 h 64"/>
                <a:gd name="T14" fmla="*/ 0 w 16"/>
                <a:gd name="T15" fmla="*/ 2 h 64"/>
                <a:gd name="T16" fmla="*/ 2 w 16"/>
                <a:gd name="T17" fmla="*/ 0 h 64"/>
                <a:gd name="T18" fmla="*/ 14 w 16"/>
                <a:gd name="T19" fmla="*/ 0 h 64"/>
                <a:gd name="T20" fmla="*/ 16 w 16"/>
                <a:gd name="T21" fmla="*/ 2 h 64"/>
                <a:gd name="T22" fmla="*/ 16 w 16"/>
                <a:gd name="T23" fmla="*/ 62 h 64"/>
                <a:gd name="T24" fmla="*/ 14 w 16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64">
                  <a:moveTo>
                    <a:pt x="14" y="64"/>
                  </a:moveTo>
                  <a:cubicBezTo>
                    <a:pt x="13" y="64"/>
                    <a:pt x="12" y="63"/>
                    <a:pt x="12" y="6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3"/>
                    <a:pt x="3" y="64"/>
                    <a:pt x="2" y="64"/>
                  </a:cubicBez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5" y="64"/>
                    <a:pt x="14" y="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5894EB4E-6DB3-2C44-AAF4-44BEA9A75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-1060450"/>
              <a:ext cx="301625" cy="169862"/>
            </a:xfrm>
            <a:custGeom>
              <a:avLst/>
              <a:gdLst>
                <a:gd name="T0" fmla="*/ 2 w 78"/>
                <a:gd name="T1" fmla="*/ 44 h 44"/>
                <a:gd name="T2" fmla="*/ 0 w 78"/>
                <a:gd name="T3" fmla="*/ 43 h 44"/>
                <a:gd name="T4" fmla="*/ 1 w 78"/>
                <a:gd name="T5" fmla="*/ 40 h 44"/>
                <a:gd name="T6" fmla="*/ 25 w 78"/>
                <a:gd name="T7" fmla="*/ 20 h 44"/>
                <a:gd name="T8" fmla="*/ 27 w 78"/>
                <a:gd name="T9" fmla="*/ 20 h 44"/>
                <a:gd name="T10" fmla="*/ 49 w 78"/>
                <a:gd name="T11" fmla="*/ 28 h 44"/>
                <a:gd name="T12" fmla="*/ 75 w 78"/>
                <a:gd name="T13" fmla="*/ 1 h 44"/>
                <a:gd name="T14" fmla="*/ 77 w 78"/>
                <a:gd name="T15" fmla="*/ 1 h 44"/>
                <a:gd name="T16" fmla="*/ 77 w 78"/>
                <a:gd name="T17" fmla="*/ 3 h 44"/>
                <a:gd name="T18" fmla="*/ 51 w 78"/>
                <a:gd name="T19" fmla="*/ 31 h 44"/>
                <a:gd name="T20" fmla="*/ 49 w 78"/>
                <a:gd name="T21" fmla="*/ 32 h 44"/>
                <a:gd name="T22" fmla="*/ 26 w 78"/>
                <a:gd name="T23" fmla="*/ 24 h 44"/>
                <a:gd name="T24" fmla="*/ 3 w 78"/>
                <a:gd name="T25" fmla="*/ 44 h 44"/>
                <a:gd name="T26" fmla="*/ 2 w 78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44">
                  <a:moveTo>
                    <a:pt x="2" y="44"/>
                  </a:moveTo>
                  <a:cubicBezTo>
                    <a:pt x="1" y="44"/>
                    <a:pt x="1" y="44"/>
                    <a:pt x="0" y="43"/>
                  </a:cubicBezTo>
                  <a:cubicBezTo>
                    <a:pt x="0" y="42"/>
                    <a:pt x="0" y="41"/>
                    <a:pt x="1" y="4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0"/>
                    <a:pt x="27" y="2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7" y="0"/>
                    <a:pt x="77" y="1"/>
                  </a:cubicBezTo>
                  <a:cubicBezTo>
                    <a:pt x="78" y="1"/>
                    <a:pt x="78" y="3"/>
                    <a:pt x="77" y="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2"/>
                    <a:pt x="50" y="32"/>
                    <a:pt x="49" y="3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1B63D450-6CE8-7247-B9A0-4DFF98AD8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0" y="-1060450"/>
              <a:ext cx="77787" cy="77787"/>
            </a:xfrm>
            <a:custGeom>
              <a:avLst/>
              <a:gdLst>
                <a:gd name="T0" fmla="*/ 18 w 20"/>
                <a:gd name="T1" fmla="*/ 20 h 20"/>
                <a:gd name="T2" fmla="*/ 16 w 20"/>
                <a:gd name="T3" fmla="*/ 18 h 20"/>
                <a:gd name="T4" fmla="*/ 16 w 20"/>
                <a:gd name="T5" fmla="*/ 4 h 20"/>
                <a:gd name="T6" fmla="*/ 2 w 20"/>
                <a:gd name="T7" fmla="*/ 4 h 20"/>
                <a:gd name="T8" fmla="*/ 0 w 20"/>
                <a:gd name="T9" fmla="*/ 2 h 20"/>
                <a:gd name="T10" fmla="*/ 2 w 20"/>
                <a:gd name="T11" fmla="*/ 0 h 20"/>
                <a:gd name="T12" fmla="*/ 18 w 20"/>
                <a:gd name="T13" fmla="*/ 0 h 20"/>
                <a:gd name="T14" fmla="*/ 20 w 20"/>
                <a:gd name="T15" fmla="*/ 2 h 20"/>
                <a:gd name="T16" fmla="*/ 20 w 20"/>
                <a:gd name="T17" fmla="*/ 18 h 20"/>
                <a:gd name="T18" fmla="*/ 18 w 20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8" y="20"/>
                  </a:moveTo>
                  <a:cubicBezTo>
                    <a:pt x="17" y="20"/>
                    <a:pt x="16" y="19"/>
                    <a:pt x="16" y="1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19" y="20"/>
                    <a:pt x="18" y="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2" name="TextBox 15">
            <a:extLst>
              <a:ext uri="{FF2B5EF4-FFF2-40B4-BE49-F238E27FC236}">
                <a16:creationId xmlns:a16="http://schemas.microsoft.com/office/drawing/2014/main" id="{A44BD6BD-658A-544F-B184-5D845F9DA4C1}"/>
              </a:ext>
            </a:extLst>
          </p:cNvPr>
          <p:cNvSpPr txBox="1"/>
          <p:nvPr/>
        </p:nvSpPr>
        <p:spPr>
          <a:xfrm>
            <a:off x="638299" y="2516009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1DB8C685-6CDA-C448-ACE7-1C03B9780CEE}"/>
              </a:ext>
            </a:extLst>
          </p:cNvPr>
          <p:cNvSpPr txBox="1"/>
          <p:nvPr/>
        </p:nvSpPr>
        <p:spPr>
          <a:xfrm>
            <a:off x="696617" y="3551052"/>
            <a:ext cx="281903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u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ENPRESEI BABESA ESKAINTZEA ZAILTASUNETAN ETA EREMU BABESGABEETAN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B42D789-4E93-B54A-9AD1-A11C04039627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9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BE1494D9-A9F4-934E-B0F9-66A0C55FD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C8A1ED4B-FD4B-2549-B378-531CFE2CBF97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1" name="3 Título">
              <a:extLst>
                <a:ext uri="{FF2B5EF4-FFF2-40B4-BE49-F238E27FC236}">
                  <a16:creationId xmlns:a16="http://schemas.microsoft.com/office/drawing/2014/main" id="{5C86EA43-4796-6D4D-9D1C-5F0615455E21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10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3">
            <a:extLst>
              <a:ext uri="{FF2B5EF4-FFF2-40B4-BE49-F238E27FC236}">
                <a16:creationId xmlns:a16="http://schemas.microsoft.com/office/drawing/2014/main" id="{B376CA7C-B0D1-4A48-9789-E51B5C2FFFE0}"/>
              </a:ext>
            </a:extLst>
          </p:cNvPr>
          <p:cNvSpPr txBox="1"/>
          <p:nvPr/>
        </p:nvSpPr>
        <p:spPr>
          <a:xfrm>
            <a:off x="3289018" y="2411512"/>
            <a:ext cx="806450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 ENERGETIKO-KLIMATIKOA ERALDAKETA-PALANKA </a:t>
            </a:r>
          </a:p>
          <a:p>
            <a:pPr algn="l"/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GISA ETA INDUSTRIA-AUKERA BERRIAK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119F4C-FF98-4238-BABE-DC51D9325044}"/>
              </a:ext>
            </a:extLst>
          </p:cNvPr>
          <p:cNvSpPr txBox="1"/>
          <p:nvPr/>
        </p:nvSpPr>
        <p:spPr>
          <a:xfrm>
            <a:off x="3196562" y="3340971"/>
            <a:ext cx="571162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Energia-efizientzia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hobetzea EAEko ekonomiako enpresen eta produkzio-sektoreen ekoizpen-, logistika- eta merkataritza-prozesuen fase guztietan.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Energia berriztagarrien pisua handitzea matrize energetikoan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gas naturala erabiliz trantsizioko erregai gisa.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Ekonomia zirkularra eta hondakinen kudeaketa bultzatzea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eta bereziki nabarmentzea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ekodiseinutik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material eta produktuak birziklatzetik, produktuen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berringeniaritza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birmanufakturatik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hondakinen kudeaketatik eta halako arloetatik eratorritako aukerak.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Mugikortasun jasangarria sustatzea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mugikortasun elektrikoa, erregai alternatibo eta garbiagoak sustatzea eta garatzea, arreta berezia jarriz hidrogenoak energia-bektore gisa izango duen zereginari, garraio publiko jasangarria sustatzeari eta parke mugikorrean ibilgailu efizienteagoak integratzeari.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Teknologia garbi berriak garatzea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EAEko ekonomiaren deskarbonizazioan aurrera egiteko eta emisio garbirik gabeko ekonomia bihurtzeko.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Bioekonomia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sustatzea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negozio-eredu berrien eta jatorri biologikoko materialak eraldatzeko teknologia berrien bidez, hala nola elikagaien industrian edo hondakin-uren tratamenduan eta balorizazioan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71B5B3-32E8-43BD-87F5-B1D77A15677F}"/>
              </a:ext>
            </a:extLst>
          </p:cNvPr>
          <p:cNvSpPr txBox="1"/>
          <p:nvPr/>
        </p:nvSpPr>
        <p:spPr>
          <a:xfrm>
            <a:off x="3200973" y="3079361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u-ES" sz="11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TRANTSIZIOAREN ERRONKETARA BIDERATUTAKO EKIMENAK: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CCD3CA-66CF-42CD-BAA4-3F58D8A19607}"/>
              </a:ext>
            </a:extLst>
          </p:cNvPr>
          <p:cNvSpPr txBox="1"/>
          <p:nvPr/>
        </p:nvSpPr>
        <p:spPr>
          <a:xfrm>
            <a:off x="9058437" y="3103593"/>
            <a:ext cx="2514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u-ES" sz="11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AUKERA-EREMUAK: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D9CFF1A-76FF-4FC6-9316-ECCBD226123D}"/>
              </a:ext>
            </a:extLst>
          </p:cNvPr>
          <p:cNvSpPr/>
          <p:nvPr/>
        </p:nvSpPr>
        <p:spPr>
          <a:xfrm>
            <a:off x="9047534" y="3326317"/>
            <a:ext cx="266429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Offshore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eolikoaren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balio-katea.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Hidrogenoaren ekonomia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Energia metatzea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Berrikuntza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mugikortasun jasangarrian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(ibilgailu autonomo eta konektatuak, erregai alternatiboen erabilera...).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Erregai efiziente berriak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(e-fuelak edo biogasa).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Ekonomia zirkularra eta </a:t>
            </a: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bioekonomia</a:t>
            </a:r>
            <a:endParaRPr lang="eu-ES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96">
            <a:extLst>
              <a:ext uri="{FF2B5EF4-FFF2-40B4-BE49-F238E27FC236}">
                <a16:creationId xmlns:a16="http://schemas.microsoft.com/office/drawing/2014/main" id="{4E1A0233-D772-CA49-BC55-4FD15A88A812}"/>
              </a:ext>
            </a:extLst>
          </p:cNvPr>
          <p:cNvGrpSpPr>
            <a:grpSpLocks noChangeAspect="1"/>
          </p:cNvGrpSpPr>
          <p:nvPr/>
        </p:nvGrpSpPr>
        <p:grpSpPr>
          <a:xfrm>
            <a:off x="1414686" y="2139142"/>
            <a:ext cx="740438" cy="841083"/>
            <a:chOff x="-965200" y="4832350"/>
            <a:chExt cx="327025" cy="371476"/>
          </a:xfrm>
          <a:solidFill>
            <a:schemeClr val="bg1">
              <a:lumMod val="85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9BAD508-E3E5-D044-9197-165FAA13C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9163" y="4878388"/>
              <a:ext cx="233363" cy="23336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1946559-A573-154E-991D-6E23CB08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7250" y="5095875"/>
              <a:ext cx="109538" cy="46038"/>
            </a:xfrm>
            <a:custGeom>
              <a:avLst/>
              <a:gdLst>
                <a:gd name="T0" fmla="*/ 26 w 28"/>
                <a:gd name="T1" fmla="*/ 12 h 12"/>
                <a:gd name="T2" fmla="*/ 2 w 28"/>
                <a:gd name="T3" fmla="*/ 12 h 12"/>
                <a:gd name="T4" fmla="*/ 0 w 28"/>
                <a:gd name="T5" fmla="*/ 10 h 12"/>
                <a:gd name="T6" fmla="*/ 0 w 28"/>
                <a:gd name="T7" fmla="*/ 0 h 12"/>
                <a:gd name="T8" fmla="*/ 4 w 28"/>
                <a:gd name="T9" fmla="*/ 0 h 12"/>
                <a:gd name="T10" fmla="*/ 4 w 28"/>
                <a:gd name="T11" fmla="*/ 8 h 12"/>
                <a:gd name="T12" fmla="*/ 24 w 28"/>
                <a:gd name="T13" fmla="*/ 8 h 12"/>
                <a:gd name="T14" fmla="*/ 24 w 28"/>
                <a:gd name="T15" fmla="*/ 0 h 12"/>
                <a:gd name="T16" fmla="*/ 28 w 28"/>
                <a:gd name="T17" fmla="*/ 0 h 12"/>
                <a:gd name="T18" fmla="*/ 28 w 28"/>
                <a:gd name="T19" fmla="*/ 10 h 12"/>
                <a:gd name="T20" fmla="*/ 26 w 2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EC994E5-23FF-8444-953F-1CD528636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41375" y="5126038"/>
              <a:ext cx="77788" cy="47625"/>
            </a:xfrm>
            <a:custGeom>
              <a:avLst/>
              <a:gdLst>
                <a:gd name="T0" fmla="*/ 18 w 20"/>
                <a:gd name="T1" fmla="*/ 12 h 12"/>
                <a:gd name="T2" fmla="*/ 2 w 20"/>
                <a:gd name="T3" fmla="*/ 12 h 12"/>
                <a:gd name="T4" fmla="*/ 0 w 20"/>
                <a:gd name="T5" fmla="*/ 10 h 12"/>
                <a:gd name="T6" fmla="*/ 0 w 20"/>
                <a:gd name="T7" fmla="*/ 2 h 12"/>
                <a:gd name="T8" fmla="*/ 2 w 20"/>
                <a:gd name="T9" fmla="*/ 0 h 12"/>
                <a:gd name="T10" fmla="*/ 18 w 20"/>
                <a:gd name="T11" fmla="*/ 0 h 12"/>
                <a:gd name="T12" fmla="*/ 20 w 20"/>
                <a:gd name="T13" fmla="*/ 2 h 12"/>
                <a:gd name="T14" fmla="*/ 20 w 20"/>
                <a:gd name="T15" fmla="*/ 10 h 12"/>
                <a:gd name="T16" fmla="*/ 18 w 20"/>
                <a:gd name="T17" fmla="*/ 12 h 12"/>
                <a:gd name="T18" fmla="*/ 4 w 20"/>
                <a:gd name="T19" fmla="*/ 8 h 12"/>
                <a:gd name="T20" fmla="*/ 16 w 20"/>
                <a:gd name="T21" fmla="*/ 8 h 12"/>
                <a:gd name="T22" fmla="*/ 16 w 20"/>
                <a:gd name="T23" fmla="*/ 4 h 12"/>
                <a:gd name="T24" fmla="*/ 4 w 20"/>
                <a:gd name="T25" fmla="*/ 4 h 12"/>
                <a:gd name="T26" fmla="*/ 4 w 20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C2F28550-AE3A-7A4D-8572-83DE546FC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5157788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BD6EB89-1232-5545-9707-F27A388D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4832350"/>
              <a:ext cx="14288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833CCA8-A953-C347-BF27-CCB4B50A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4878388"/>
              <a:ext cx="26988" cy="26988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0 h 7"/>
                <a:gd name="T10" fmla="*/ 7 w 7"/>
                <a:gd name="T11" fmla="*/ 3 h 7"/>
                <a:gd name="T12" fmla="*/ 4 w 7"/>
                <a:gd name="T13" fmla="*/ 6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2DD2CE3-BB8B-0143-BAEF-0C5D9B557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9925" y="4987925"/>
              <a:ext cx="31750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18FD54E-9DA3-D942-A554-FBD661C93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5083175"/>
              <a:ext cx="26988" cy="28575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1 w 7"/>
                <a:gd name="T5" fmla="*/ 4 h 7"/>
                <a:gd name="T6" fmla="*/ 1 w 7"/>
                <a:gd name="T7" fmla="*/ 1 h 7"/>
                <a:gd name="T8" fmla="*/ 4 w 7"/>
                <a:gd name="T9" fmla="*/ 1 h 7"/>
                <a:gd name="T10" fmla="*/ 7 w 7"/>
                <a:gd name="T11" fmla="*/ 4 h 7"/>
                <a:gd name="T12" fmla="*/ 7 w 7"/>
                <a:gd name="T13" fmla="*/ 7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0D0E62E-52FD-304D-9364-8323329E6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4878388"/>
              <a:ext cx="26988" cy="26988"/>
            </a:xfrm>
            <a:custGeom>
              <a:avLst/>
              <a:gdLst>
                <a:gd name="T0" fmla="*/ 5 w 7"/>
                <a:gd name="T1" fmla="*/ 7 h 7"/>
                <a:gd name="T2" fmla="*/ 3 w 7"/>
                <a:gd name="T3" fmla="*/ 6 h 7"/>
                <a:gd name="T4" fmla="*/ 0 w 7"/>
                <a:gd name="T5" fmla="*/ 3 h 7"/>
                <a:gd name="T6" fmla="*/ 0 w 7"/>
                <a:gd name="T7" fmla="*/ 0 h 7"/>
                <a:gd name="T8" fmla="*/ 3 w 7"/>
                <a:gd name="T9" fmla="*/ 0 h 7"/>
                <a:gd name="T10" fmla="*/ 6 w 7"/>
                <a:gd name="T11" fmla="*/ 3 h 7"/>
                <a:gd name="T12" fmla="*/ 6 w 7"/>
                <a:gd name="T13" fmla="*/ 6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83533CF8-CF96-DE4B-9A2B-4F9F61E4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4987925"/>
              <a:ext cx="30163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C8ACF3C-D852-2B45-8F07-6F4D0A4A6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5083175"/>
              <a:ext cx="26988" cy="2857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6 w 7"/>
                <a:gd name="T9" fmla="*/ 1 h 7"/>
                <a:gd name="T10" fmla="*/ 6 w 7"/>
                <a:gd name="T11" fmla="*/ 4 h 7"/>
                <a:gd name="T12" fmla="*/ 3 w 7"/>
                <a:gd name="T13" fmla="*/ 7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A182B43-7FF9-1E46-8784-7354A2DF3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73125" y="4987925"/>
              <a:ext cx="141288" cy="115888"/>
            </a:xfrm>
            <a:custGeom>
              <a:avLst/>
              <a:gdLst>
                <a:gd name="T0" fmla="*/ 20 w 36"/>
                <a:gd name="T1" fmla="*/ 30 h 30"/>
                <a:gd name="T2" fmla="*/ 20 w 36"/>
                <a:gd name="T3" fmla="*/ 30 h 30"/>
                <a:gd name="T4" fmla="*/ 18 w 36"/>
                <a:gd name="T5" fmla="*/ 28 h 30"/>
                <a:gd name="T6" fmla="*/ 16 w 36"/>
                <a:gd name="T7" fmla="*/ 30 h 30"/>
                <a:gd name="T8" fmla="*/ 14 w 36"/>
                <a:gd name="T9" fmla="*/ 28 h 30"/>
                <a:gd name="T10" fmla="*/ 10 w 36"/>
                <a:gd name="T11" fmla="*/ 12 h 30"/>
                <a:gd name="T12" fmla="*/ 6 w 36"/>
                <a:gd name="T13" fmla="*/ 12 h 30"/>
                <a:gd name="T14" fmla="*/ 0 w 36"/>
                <a:gd name="T15" fmla="*/ 6 h 30"/>
                <a:gd name="T16" fmla="*/ 6 w 36"/>
                <a:gd name="T17" fmla="*/ 0 h 30"/>
                <a:gd name="T18" fmla="*/ 13 w 36"/>
                <a:gd name="T19" fmla="*/ 5 h 30"/>
                <a:gd name="T20" fmla="*/ 13 w 36"/>
                <a:gd name="T21" fmla="*/ 8 h 30"/>
                <a:gd name="T22" fmla="*/ 23 w 36"/>
                <a:gd name="T23" fmla="*/ 8 h 30"/>
                <a:gd name="T24" fmla="*/ 23 w 36"/>
                <a:gd name="T25" fmla="*/ 5 h 30"/>
                <a:gd name="T26" fmla="*/ 30 w 36"/>
                <a:gd name="T27" fmla="*/ 0 h 30"/>
                <a:gd name="T28" fmla="*/ 36 w 36"/>
                <a:gd name="T29" fmla="*/ 6 h 30"/>
                <a:gd name="T30" fmla="*/ 30 w 36"/>
                <a:gd name="T31" fmla="*/ 12 h 30"/>
                <a:gd name="T32" fmla="*/ 26 w 36"/>
                <a:gd name="T33" fmla="*/ 12 h 30"/>
                <a:gd name="T34" fmla="*/ 22 w 36"/>
                <a:gd name="T35" fmla="*/ 28 h 30"/>
                <a:gd name="T36" fmla="*/ 20 w 36"/>
                <a:gd name="T37" fmla="*/ 30 h 30"/>
                <a:gd name="T38" fmla="*/ 14 w 36"/>
                <a:gd name="T39" fmla="*/ 12 h 30"/>
                <a:gd name="T40" fmla="*/ 18 w 36"/>
                <a:gd name="T41" fmla="*/ 28 h 30"/>
                <a:gd name="T42" fmla="*/ 18 w 36"/>
                <a:gd name="T43" fmla="*/ 28 h 30"/>
                <a:gd name="T44" fmla="*/ 18 w 36"/>
                <a:gd name="T45" fmla="*/ 28 h 30"/>
                <a:gd name="T46" fmla="*/ 22 w 36"/>
                <a:gd name="T47" fmla="*/ 12 h 30"/>
                <a:gd name="T48" fmla="*/ 14 w 36"/>
                <a:gd name="T49" fmla="*/ 12 h 30"/>
                <a:gd name="T50" fmla="*/ 27 w 36"/>
                <a:gd name="T51" fmla="*/ 8 h 30"/>
                <a:gd name="T52" fmla="*/ 30 w 36"/>
                <a:gd name="T53" fmla="*/ 8 h 30"/>
                <a:gd name="T54" fmla="*/ 32 w 36"/>
                <a:gd name="T55" fmla="*/ 6 h 30"/>
                <a:gd name="T56" fmla="*/ 30 w 36"/>
                <a:gd name="T57" fmla="*/ 4 h 30"/>
                <a:gd name="T58" fmla="*/ 27 w 36"/>
                <a:gd name="T59" fmla="*/ 6 h 30"/>
                <a:gd name="T60" fmla="*/ 27 w 36"/>
                <a:gd name="T61" fmla="*/ 8 h 30"/>
                <a:gd name="T62" fmla="*/ 6 w 36"/>
                <a:gd name="T63" fmla="*/ 4 h 30"/>
                <a:gd name="T64" fmla="*/ 4 w 36"/>
                <a:gd name="T65" fmla="*/ 6 h 30"/>
                <a:gd name="T66" fmla="*/ 6 w 36"/>
                <a:gd name="T67" fmla="*/ 8 h 30"/>
                <a:gd name="T68" fmla="*/ 9 w 36"/>
                <a:gd name="T69" fmla="*/ 8 h 30"/>
                <a:gd name="T70" fmla="*/ 9 w 36"/>
                <a:gd name="T71" fmla="*/ 6 h 30"/>
                <a:gd name="T72" fmla="*/ 6 w 36"/>
                <a:gd name="T7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6" name="TextBox 21">
            <a:extLst>
              <a:ext uri="{FF2B5EF4-FFF2-40B4-BE49-F238E27FC236}">
                <a16:creationId xmlns:a16="http://schemas.microsoft.com/office/drawing/2014/main" id="{E76DB2D8-7E74-7840-B9B2-16964D11F0D9}"/>
              </a:ext>
            </a:extLst>
          </p:cNvPr>
          <p:cNvSpPr txBox="1"/>
          <p:nvPr/>
        </p:nvSpPr>
        <p:spPr>
          <a:xfrm>
            <a:off x="736573" y="206855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5DE97B33-6751-9D40-8165-BE7A3F4FE89B}"/>
              </a:ext>
            </a:extLst>
          </p:cNvPr>
          <p:cNvSpPr txBox="1"/>
          <p:nvPr/>
        </p:nvSpPr>
        <p:spPr>
          <a:xfrm>
            <a:off x="788364" y="3103593"/>
            <a:ext cx="213298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u-ES" sz="1800" b="1" dirty="0"/>
              <a:t>ERALDAKETA ETA LEHIAKORTASUNA BERRITZEA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F463581-BD08-C74A-B93F-9268C8D1DA4E}"/>
              </a:ext>
            </a:extLst>
          </p:cNvPr>
          <p:cNvSpPr/>
          <p:nvPr/>
        </p:nvSpPr>
        <p:spPr>
          <a:xfrm rot="5400000">
            <a:off x="7332186" y="-1904027"/>
            <a:ext cx="271363" cy="8357701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ítulo 3">
            <a:extLst>
              <a:ext uri="{FF2B5EF4-FFF2-40B4-BE49-F238E27FC236}">
                <a16:creationId xmlns:a16="http://schemas.microsoft.com/office/drawing/2014/main" id="{EC620B48-86BB-AA4D-8991-8C5E388AAB12}"/>
              </a:ext>
            </a:extLst>
          </p:cNvPr>
          <p:cNvSpPr txBox="1">
            <a:spLocks/>
          </p:cNvSpPr>
          <p:nvPr/>
        </p:nvSpPr>
        <p:spPr>
          <a:xfrm>
            <a:off x="623311" y="642273"/>
            <a:ext cx="9142810" cy="1396632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u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2. ardatza. </a:t>
            </a:r>
          </a:p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Eraldaketa </a:t>
            </a:r>
          </a:p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 lehiakortasuna berritzea 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0A49A6E9-C0B6-C345-89DA-6144E9FF6EEF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35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F8FD202D-414F-FF48-9E55-2F12AA72D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78AAAEB5-8122-374C-8439-4A459D3F7EE5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7" name="3 Título">
              <a:extLst>
                <a:ext uri="{FF2B5EF4-FFF2-40B4-BE49-F238E27FC236}">
                  <a16:creationId xmlns:a16="http://schemas.microsoft.com/office/drawing/2014/main" id="{BF3E68BD-B62D-1D4D-BE01-C7C517EC8E9B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28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9">
            <a:extLst>
              <a:ext uri="{FF2B5EF4-FFF2-40B4-BE49-F238E27FC236}">
                <a16:creationId xmlns:a16="http://schemas.microsoft.com/office/drawing/2014/main" id="{6835AD98-4185-4086-B74B-68DA038F247F}"/>
              </a:ext>
            </a:extLst>
          </p:cNvPr>
          <p:cNvSpPr txBox="1"/>
          <p:nvPr/>
        </p:nvSpPr>
        <p:spPr>
          <a:xfrm>
            <a:off x="3289016" y="2702449"/>
            <a:ext cx="8357701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 DIGITALA ERALDAKETA-PALANKA GISA ETA</a:t>
            </a:r>
          </a:p>
          <a:p>
            <a:pPr algn="l"/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AUKERA INDUSTRIAL BERRIAK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303334-C931-414A-B1C8-93FA6F9E2348}"/>
              </a:ext>
            </a:extLst>
          </p:cNvPr>
          <p:cNvSpPr txBox="1"/>
          <p:nvPr/>
        </p:nvSpPr>
        <p:spPr>
          <a:xfrm>
            <a:off x="3218562" y="3837452"/>
            <a:ext cx="61890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Teknologia digital berritzaileen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gaineko ezagutza eta negozio-aukera berriak sortzea; esate baterako, adimen artifiziala, 5G konektagarritasuna eta elkarreragingarritasun publiko-pribatuko zerbitzuak: adimen artifizial aplikatua, Basque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Cibersegurity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Centre, Enpresentzako 5G programa, Adimen Artifizialeko Euskal Zentroa (BAIC)...</a:t>
            </a:r>
          </a:p>
          <a:p>
            <a:pPr algn="l"/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Aldaketa sustatzea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produktuetan, prozesuetan edo negozio-ereduetan, teknologia digitalak txertatzearen ondorioz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 adimenduna edo 4.0 Industria bultzatzea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EAEko industriaren digitalizazioari helduz eta gero eta enpresa gehiagotara (batez ere enpresa txiki eta ertainetara) eta sektore guztietara zabalduz: 4.0 Industria Berritzea,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ETEei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babesa eskaintzea 4.0 prozesurako Lanbide Heziketatik,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Bind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4.0, </a:t>
            </a:r>
            <a:r>
              <a:rPr lang="eu-E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Basquetrade</a:t>
            </a:r>
            <a:r>
              <a:rPr lang="eu-E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Portal, Basque Digital </a:t>
            </a:r>
            <a:r>
              <a:rPr lang="eu-E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Innovation</a:t>
            </a:r>
            <a:r>
              <a:rPr lang="eu-E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u-E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Hub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F1291C-C837-4638-9811-32B20250D4D0}"/>
              </a:ext>
            </a:extLst>
          </p:cNvPr>
          <p:cNvSpPr txBox="1"/>
          <p:nvPr/>
        </p:nvSpPr>
        <p:spPr>
          <a:xfrm>
            <a:off x="3214886" y="3470005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u-ES" sz="11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TRANTSIZIOAREN ERRONKETARA BIDERATUTAKO EKIMENAK: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CB1B95-3895-4CC3-B9E5-5A053B3E63B3}"/>
              </a:ext>
            </a:extLst>
          </p:cNvPr>
          <p:cNvSpPr txBox="1"/>
          <p:nvPr/>
        </p:nvSpPr>
        <p:spPr>
          <a:xfrm>
            <a:off x="9842556" y="3470005"/>
            <a:ext cx="1839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u-ES" sz="11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AUKERA-EREMUAK: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B2555E9-DA9A-4049-AAFD-88A243E9876E}"/>
              </a:ext>
            </a:extLst>
          </p:cNvPr>
          <p:cNvSpPr/>
          <p:nvPr/>
        </p:nvSpPr>
        <p:spPr>
          <a:xfrm>
            <a:off x="9882343" y="3837452"/>
            <a:ext cx="180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Zibersegurtasuna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Adimen artifiziala.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Konputazio kuantikoa.</a:t>
            </a:r>
          </a:p>
        </p:txBody>
      </p:sp>
      <p:grpSp>
        <p:nvGrpSpPr>
          <p:cNvPr id="13" name="Group 196">
            <a:extLst>
              <a:ext uri="{FF2B5EF4-FFF2-40B4-BE49-F238E27FC236}">
                <a16:creationId xmlns:a16="http://schemas.microsoft.com/office/drawing/2014/main" id="{92D4F9A4-95CC-BC48-AD36-E1356E2AE7C9}"/>
              </a:ext>
            </a:extLst>
          </p:cNvPr>
          <p:cNvGrpSpPr>
            <a:grpSpLocks noChangeAspect="1"/>
          </p:cNvGrpSpPr>
          <p:nvPr/>
        </p:nvGrpSpPr>
        <p:grpSpPr>
          <a:xfrm>
            <a:off x="1414686" y="2139142"/>
            <a:ext cx="740438" cy="841083"/>
            <a:chOff x="-965200" y="4832350"/>
            <a:chExt cx="327025" cy="371476"/>
          </a:xfrm>
          <a:solidFill>
            <a:schemeClr val="bg1">
              <a:lumMod val="85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34A0EE2-070C-A741-BD71-CD85BAF68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9163" y="4878388"/>
              <a:ext cx="233363" cy="23336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9A962C5-5F17-7D48-A3D3-E71966B2A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7250" y="5095875"/>
              <a:ext cx="109538" cy="46038"/>
            </a:xfrm>
            <a:custGeom>
              <a:avLst/>
              <a:gdLst>
                <a:gd name="T0" fmla="*/ 26 w 28"/>
                <a:gd name="T1" fmla="*/ 12 h 12"/>
                <a:gd name="T2" fmla="*/ 2 w 28"/>
                <a:gd name="T3" fmla="*/ 12 h 12"/>
                <a:gd name="T4" fmla="*/ 0 w 28"/>
                <a:gd name="T5" fmla="*/ 10 h 12"/>
                <a:gd name="T6" fmla="*/ 0 w 28"/>
                <a:gd name="T7" fmla="*/ 0 h 12"/>
                <a:gd name="T8" fmla="*/ 4 w 28"/>
                <a:gd name="T9" fmla="*/ 0 h 12"/>
                <a:gd name="T10" fmla="*/ 4 w 28"/>
                <a:gd name="T11" fmla="*/ 8 h 12"/>
                <a:gd name="T12" fmla="*/ 24 w 28"/>
                <a:gd name="T13" fmla="*/ 8 h 12"/>
                <a:gd name="T14" fmla="*/ 24 w 28"/>
                <a:gd name="T15" fmla="*/ 0 h 12"/>
                <a:gd name="T16" fmla="*/ 28 w 28"/>
                <a:gd name="T17" fmla="*/ 0 h 12"/>
                <a:gd name="T18" fmla="*/ 28 w 28"/>
                <a:gd name="T19" fmla="*/ 10 h 12"/>
                <a:gd name="T20" fmla="*/ 26 w 2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595C635-277E-C84C-95C2-A4768A1FBC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41375" y="5126038"/>
              <a:ext cx="77788" cy="47625"/>
            </a:xfrm>
            <a:custGeom>
              <a:avLst/>
              <a:gdLst>
                <a:gd name="T0" fmla="*/ 18 w 20"/>
                <a:gd name="T1" fmla="*/ 12 h 12"/>
                <a:gd name="T2" fmla="*/ 2 w 20"/>
                <a:gd name="T3" fmla="*/ 12 h 12"/>
                <a:gd name="T4" fmla="*/ 0 w 20"/>
                <a:gd name="T5" fmla="*/ 10 h 12"/>
                <a:gd name="T6" fmla="*/ 0 w 20"/>
                <a:gd name="T7" fmla="*/ 2 h 12"/>
                <a:gd name="T8" fmla="*/ 2 w 20"/>
                <a:gd name="T9" fmla="*/ 0 h 12"/>
                <a:gd name="T10" fmla="*/ 18 w 20"/>
                <a:gd name="T11" fmla="*/ 0 h 12"/>
                <a:gd name="T12" fmla="*/ 20 w 20"/>
                <a:gd name="T13" fmla="*/ 2 h 12"/>
                <a:gd name="T14" fmla="*/ 20 w 20"/>
                <a:gd name="T15" fmla="*/ 10 h 12"/>
                <a:gd name="T16" fmla="*/ 18 w 20"/>
                <a:gd name="T17" fmla="*/ 12 h 12"/>
                <a:gd name="T18" fmla="*/ 4 w 20"/>
                <a:gd name="T19" fmla="*/ 8 h 12"/>
                <a:gd name="T20" fmla="*/ 16 w 20"/>
                <a:gd name="T21" fmla="*/ 8 h 12"/>
                <a:gd name="T22" fmla="*/ 16 w 20"/>
                <a:gd name="T23" fmla="*/ 4 h 12"/>
                <a:gd name="T24" fmla="*/ 4 w 20"/>
                <a:gd name="T25" fmla="*/ 4 h 12"/>
                <a:gd name="T26" fmla="*/ 4 w 20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B6C40E8-958C-E947-A1F0-65C7108D0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5157788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EB1A63E-2DEB-BB46-B6D1-EFF625365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4832350"/>
              <a:ext cx="14288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FD9F8E9-5701-1A42-AC93-D23F9190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4878388"/>
              <a:ext cx="26988" cy="26988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0 h 7"/>
                <a:gd name="T10" fmla="*/ 7 w 7"/>
                <a:gd name="T11" fmla="*/ 3 h 7"/>
                <a:gd name="T12" fmla="*/ 4 w 7"/>
                <a:gd name="T13" fmla="*/ 6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D0FDEA3-DD66-C848-A9A2-450BD04C9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9925" y="4987925"/>
              <a:ext cx="31750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A13D056-5126-9D4C-9EE0-D65062F9A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5083175"/>
              <a:ext cx="26988" cy="28575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1 w 7"/>
                <a:gd name="T5" fmla="*/ 4 h 7"/>
                <a:gd name="T6" fmla="*/ 1 w 7"/>
                <a:gd name="T7" fmla="*/ 1 h 7"/>
                <a:gd name="T8" fmla="*/ 4 w 7"/>
                <a:gd name="T9" fmla="*/ 1 h 7"/>
                <a:gd name="T10" fmla="*/ 7 w 7"/>
                <a:gd name="T11" fmla="*/ 4 h 7"/>
                <a:gd name="T12" fmla="*/ 7 w 7"/>
                <a:gd name="T13" fmla="*/ 7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9E23BA7-EEA9-4E44-9A11-F0B4EAA0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4878388"/>
              <a:ext cx="26988" cy="26988"/>
            </a:xfrm>
            <a:custGeom>
              <a:avLst/>
              <a:gdLst>
                <a:gd name="T0" fmla="*/ 5 w 7"/>
                <a:gd name="T1" fmla="*/ 7 h 7"/>
                <a:gd name="T2" fmla="*/ 3 w 7"/>
                <a:gd name="T3" fmla="*/ 6 h 7"/>
                <a:gd name="T4" fmla="*/ 0 w 7"/>
                <a:gd name="T5" fmla="*/ 3 h 7"/>
                <a:gd name="T6" fmla="*/ 0 w 7"/>
                <a:gd name="T7" fmla="*/ 0 h 7"/>
                <a:gd name="T8" fmla="*/ 3 w 7"/>
                <a:gd name="T9" fmla="*/ 0 h 7"/>
                <a:gd name="T10" fmla="*/ 6 w 7"/>
                <a:gd name="T11" fmla="*/ 3 h 7"/>
                <a:gd name="T12" fmla="*/ 6 w 7"/>
                <a:gd name="T13" fmla="*/ 6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D743D5C-6D44-2541-B798-E4DA20667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4987925"/>
              <a:ext cx="30163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25D6F5C-D513-3C4A-8667-BA4CA6496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5083175"/>
              <a:ext cx="26988" cy="2857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6 w 7"/>
                <a:gd name="T9" fmla="*/ 1 h 7"/>
                <a:gd name="T10" fmla="*/ 6 w 7"/>
                <a:gd name="T11" fmla="*/ 4 h 7"/>
                <a:gd name="T12" fmla="*/ 3 w 7"/>
                <a:gd name="T13" fmla="*/ 7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2E3D2E8-C5A1-C540-B0E1-3522048AF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73125" y="4987925"/>
              <a:ext cx="141288" cy="115888"/>
            </a:xfrm>
            <a:custGeom>
              <a:avLst/>
              <a:gdLst>
                <a:gd name="T0" fmla="*/ 20 w 36"/>
                <a:gd name="T1" fmla="*/ 30 h 30"/>
                <a:gd name="T2" fmla="*/ 20 w 36"/>
                <a:gd name="T3" fmla="*/ 30 h 30"/>
                <a:gd name="T4" fmla="*/ 18 w 36"/>
                <a:gd name="T5" fmla="*/ 28 h 30"/>
                <a:gd name="T6" fmla="*/ 16 w 36"/>
                <a:gd name="T7" fmla="*/ 30 h 30"/>
                <a:gd name="T8" fmla="*/ 14 w 36"/>
                <a:gd name="T9" fmla="*/ 28 h 30"/>
                <a:gd name="T10" fmla="*/ 10 w 36"/>
                <a:gd name="T11" fmla="*/ 12 h 30"/>
                <a:gd name="T12" fmla="*/ 6 w 36"/>
                <a:gd name="T13" fmla="*/ 12 h 30"/>
                <a:gd name="T14" fmla="*/ 0 w 36"/>
                <a:gd name="T15" fmla="*/ 6 h 30"/>
                <a:gd name="T16" fmla="*/ 6 w 36"/>
                <a:gd name="T17" fmla="*/ 0 h 30"/>
                <a:gd name="T18" fmla="*/ 13 w 36"/>
                <a:gd name="T19" fmla="*/ 5 h 30"/>
                <a:gd name="T20" fmla="*/ 13 w 36"/>
                <a:gd name="T21" fmla="*/ 8 h 30"/>
                <a:gd name="T22" fmla="*/ 23 w 36"/>
                <a:gd name="T23" fmla="*/ 8 h 30"/>
                <a:gd name="T24" fmla="*/ 23 w 36"/>
                <a:gd name="T25" fmla="*/ 5 h 30"/>
                <a:gd name="T26" fmla="*/ 30 w 36"/>
                <a:gd name="T27" fmla="*/ 0 h 30"/>
                <a:gd name="T28" fmla="*/ 36 w 36"/>
                <a:gd name="T29" fmla="*/ 6 h 30"/>
                <a:gd name="T30" fmla="*/ 30 w 36"/>
                <a:gd name="T31" fmla="*/ 12 h 30"/>
                <a:gd name="T32" fmla="*/ 26 w 36"/>
                <a:gd name="T33" fmla="*/ 12 h 30"/>
                <a:gd name="T34" fmla="*/ 22 w 36"/>
                <a:gd name="T35" fmla="*/ 28 h 30"/>
                <a:gd name="T36" fmla="*/ 20 w 36"/>
                <a:gd name="T37" fmla="*/ 30 h 30"/>
                <a:gd name="T38" fmla="*/ 14 w 36"/>
                <a:gd name="T39" fmla="*/ 12 h 30"/>
                <a:gd name="T40" fmla="*/ 18 w 36"/>
                <a:gd name="T41" fmla="*/ 28 h 30"/>
                <a:gd name="T42" fmla="*/ 18 w 36"/>
                <a:gd name="T43" fmla="*/ 28 h 30"/>
                <a:gd name="T44" fmla="*/ 18 w 36"/>
                <a:gd name="T45" fmla="*/ 28 h 30"/>
                <a:gd name="T46" fmla="*/ 22 w 36"/>
                <a:gd name="T47" fmla="*/ 12 h 30"/>
                <a:gd name="T48" fmla="*/ 14 w 36"/>
                <a:gd name="T49" fmla="*/ 12 h 30"/>
                <a:gd name="T50" fmla="*/ 27 w 36"/>
                <a:gd name="T51" fmla="*/ 8 h 30"/>
                <a:gd name="T52" fmla="*/ 30 w 36"/>
                <a:gd name="T53" fmla="*/ 8 h 30"/>
                <a:gd name="T54" fmla="*/ 32 w 36"/>
                <a:gd name="T55" fmla="*/ 6 h 30"/>
                <a:gd name="T56" fmla="*/ 30 w 36"/>
                <a:gd name="T57" fmla="*/ 4 h 30"/>
                <a:gd name="T58" fmla="*/ 27 w 36"/>
                <a:gd name="T59" fmla="*/ 6 h 30"/>
                <a:gd name="T60" fmla="*/ 27 w 36"/>
                <a:gd name="T61" fmla="*/ 8 h 30"/>
                <a:gd name="T62" fmla="*/ 6 w 36"/>
                <a:gd name="T63" fmla="*/ 4 h 30"/>
                <a:gd name="T64" fmla="*/ 4 w 36"/>
                <a:gd name="T65" fmla="*/ 6 h 30"/>
                <a:gd name="T66" fmla="*/ 6 w 36"/>
                <a:gd name="T67" fmla="*/ 8 h 30"/>
                <a:gd name="T68" fmla="*/ 9 w 36"/>
                <a:gd name="T69" fmla="*/ 8 h 30"/>
                <a:gd name="T70" fmla="*/ 9 w 36"/>
                <a:gd name="T71" fmla="*/ 6 h 30"/>
                <a:gd name="T72" fmla="*/ 6 w 36"/>
                <a:gd name="T7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7" name="TextBox 21">
            <a:extLst>
              <a:ext uri="{FF2B5EF4-FFF2-40B4-BE49-F238E27FC236}">
                <a16:creationId xmlns:a16="http://schemas.microsoft.com/office/drawing/2014/main" id="{46593EB8-22DE-F245-A43B-1F358E8A6946}"/>
              </a:ext>
            </a:extLst>
          </p:cNvPr>
          <p:cNvSpPr txBox="1"/>
          <p:nvPr/>
        </p:nvSpPr>
        <p:spPr>
          <a:xfrm>
            <a:off x="736573" y="206855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930BCBD0-DC02-1544-99E0-308040DF3355}"/>
              </a:ext>
            </a:extLst>
          </p:cNvPr>
          <p:cNvSpPr txBox="1"/>
          <p:nvPr/>
        </p:nvSpPr>
        <p:spPr>
          <a:xfrm>
            <a:off x="788364" y="3103593"/>
            <a:ext cx="213298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u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ERALDAKETA ETA LEHIAKORTASUNA BERRITZEA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B69827D2-9D42-1D47-BF1A-1ACFE194722C}"/>
              </a:ext>
            </a:extLst>
          </p:cNvPr>
          <p:cNvSpPr/>
          <p:nvPr/>
        </p:nvSpPr>
        <p:spPr>
          <a:xfrm rot="5400000">
            <a:off x="7332186" y="-1729785"/>
            <a:ext cx="271363" cy="8357701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Título 3">
            <a:extLst>
              <a:ext uri="{FF2B5EF4-FFF2-40B4-BE49-F238E27FC236}">
                <a16:creationId xmlns:a16="http://schemas.microsoft.com/office/drawing/2014/main" id="{F923D47A-F98B-9440-B477-F43AB496AC30}"/>
              </a:ext>
            </a:extLst>
          </p:cNvPr>
          <p:cNvSpPr txBox="1">
            <a:spLocks/>
          </p:cNvSpPr>
          <p:nvPr/>
        </p:nvSpPr>
        <p:spPr>
          <a:xfrm>
            <a:off x="623311" y="633837"/>
            <a:ext cx="9142810" cy="1396632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u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2. ardatza. </a:t>
            </a:r>
          </a:p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Eraldaketa </a:t>
            </a:r>
          </a:p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 lehiakortasuna berritzea 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CA8A091-2B39-D14F-BDAE-EEF0A5B93DB6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36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BCE68D13-A65F-7341-A640-20440576D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5805A311-9FBB-DE4A-83B1-F4FECEC8ADC5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8" name="3 Título">
              <a:extLst>
                <a:ext uri="{FF2B5EF4-FFF2-40B4-BE49-F238E27FC236}">
                  <a16:creationId xmlns:a16="http://schemas.microsoft.com/office/drawing/2014/main" id="{1047C354-3E44-6B4E-8F79-7C8228A9AD1B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20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9">
            <a:extLst>
              <a:ext uri="{FF2B5EF4-FFF2-40B4-BE49-F238E27FC236}">
                <a16:creationId xmlns:a16="http://schemas.microsoft.com/office/drawing/2014/main" id="{41FF3ACF-3DFB-4F46-8D4B-3AB4B175923D}"/>
              </a:ext>
            </a:extLst>
          </p:cNvPr>
          <p:cNvSpPr txBox="1"/>
          <p:nvPr/>
        </p:nvSpPr>
        <p:spPr>
          <a:xfrm>
            <a:off x="3289017" y="2755915"/>
            <a:ext cx="8270917" cy="4199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ts val="1600"/>
              </a:lnSpc>
            </a:pP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 DEMOGRAFIKO-SOZIALA ERALDAKETA-PALANKA GISA </a:t>
            </a:r>
          </a:p>
          <a:p>
            <a:pPr algn="l">
              <a:lnSpc>
                <a:spcPts val="1600"/>
              </a:lnSpc>
            </a:pP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ETA INDUSTRIA-AUKERA BERRIAK</a:t>
            </a:r>
            <a:endParaRPr lang="en-US" sz="1800" b="1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FDE3D6-E97C-4F89-B7AE-C96CAAE60A97}"/>
              </a:ext>
            </a:extLst>
          </p:cNvPr>
          <p:cNvSpPr txBox="1"/>
          <p:nvPr/>
        </p:nvSpPr>
        <p:spPr>
          <a:xfrm>
            <a:off x="3214886" y="3874685"/>
            <a:ext cx="509572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Osasun-industria sustatzea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bai farmakologiari dagokionez, bai teknologia sanitarioei dagokienez: konponbide pertsonalizatuetarako produktuak garatzea, hala nola terapia aurreratuak, EAEko osasungintzako industriaren klusterra indartzea, dibertsifikazioa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telemedikuntzarantz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domotika,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sentsorika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u-E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wearable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s-ES" sz="11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Zilarrezko ekonomia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bultzatzea, adinekoen eta zaintzaren esparruan negozio berriak sortuz: etxeko arreta, autonomia sozial eta pertsonala, elikadura osasungarria eta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autozaintza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etxerako teknologiak, mugikortasuna eta aisialdia...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8F60607-62C6-462B-A96B-CCEC253FC82D}"/>
              </a:ext>
            </a:extLst>
          </p:cNvPr>
          <p:cNvSpPr txBox="1"/>
          <p:nvPr/>
        </p:nvSpPr>
        <p:spPr>
          <a:xfrm>
            <a:off x="3214886" y="3529569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u-ES" sz="11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TRANTSIZIOAREN ERRONKETARA BIDERATUTAKO EKIMENAK: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EAED7B-B916-46F8-9A54-B12C28D97C8D}"/>
              </a:ext>
            </a:extLst>
          </p:cNvPr>
          <p:cNvSpPr txBox="1"/>
          <p:nvPr/>
        </p:nvSpPr>
        <p:spPr>
          <a:xfrm>
            <a:off x="8831510" y="3533936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u-ES" sz="110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AUKERA-EREMUAK: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845E45F-BC91-430E-BFA8-AFF2AA060D01}"/>
              </a:ext>
            </a:extLst>
          </p:cNvPr>
          <p:cNvSpPr/>
          <p:nvPr/>
        </p:nvSpPr>
        <p:spPr>
          <a:xfrm>
            <a:off x="8831510" y="3860878"/>
            <a:ext cx="281520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Osasun digitala.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Elikadura osasungarria eta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autozaintza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Ingeniaritza-teknologia aplikatzea zaintzetan eta osasunean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Terapia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genikoa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zelularra eta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erregeneratiboa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IVD-POC sistemak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Zahartze osasuntsua.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Etxerako, mugikortasunerako eta aisialdirako teknologia lagungarriak.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96">
            <a:extLst>
              <a:ext uri="{FF2B5EF4-FFF2-40B4-BE49-F238E27FC236}">
                <a16:creationId xmlns:a16="http://schemas.microsoft.com/office/drawing/2014/main" id="{99136590-6CA1-E942-8BC5-D64878A84A83}"/>
              </a:ext>
            </a:extLst>
          </p:cNvPr>
          <p:cNvGrpSpPr>
            <a:grpSpLocks noChangeAspect="1"/>
          </p:cNvGrpSpPr>
          <p:nvPr/>
        </p:nvGrpSpPr>
        <p:grpSpPr>
          <a:xfrm>
            <a:off x="1414686" y="2139142"/>
            <a:ext cx="740438" cy="841083"/>
            <a:chOff x="-965200" y="4832350"/>
            <a:chExt cx="327025" cy="371476"/>
          </a:xfrm>
          <a:solidFill>
            <a:schemeClr val="bg1">
              <a:lumMod val="85000"/>
            </a:schemeClr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2598E5D-505E-C441-9E22-9F6D8FB0F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19163" y="4878388"/>
              <a:ext cx="233363" cy="23336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4 h 60"/>
                <a:gd name="T12" fmla="*/ 4 w 60"/>
                <a:gd name="T13" fmla="*/ 30 h 60"/>
                <a:gd name="T14" fmla="*/ 30 w 60"/>
                <a:gd name="T15" fmla="*/ 56 h 60"/>
                <a:gd name="T16" fmla="*/ 56 w 60"/>
                <a:gd name="T17" fmla="*/ 30 h 60"/>
                <a:gd name="T18" fmla="*/ 30 w 60"/>
                <a:gd name="T1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1F3E614-EA40-774E-B0BE-A36423A63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7250" y="5095875"/>
              <a:ext cx="109538" cy="46038"/>
            </a:xfrm>
            <a:custGeom>
              <a:avLst/>
              <a:gdLst>
                <a:gd name="T0" fmla="*/ 26 w 28"/>
                <a:gd name="T1" fmla="*/ 12 h 12"/>
                <a:gd name="T2" fmla="*/ 2 w 28"/>
                <a:gd name="T3" fmla="*/ 12 h 12"/>
                <a:gd name="T4" fmla="*/ 0 w 28"/>
                <a:gd name="T5" fmla="*/ 10 h 12"/>
                <a:gd name="T6" fmla="*/ 0 w 28"/>
                <a:gd name="T7" fmla="*/ 0 h 12"/>
                <a:gd name="T8" fmla="*/ 4 w 28"/>
                <a:gd name="T9" fmla="*/ 0 h 12"/>
                <a:gd name="T10" fmla="*/ 4 w 28"/>
                <a:gd name="T11" fmla="*/ 8 h 12"/>
                <a:gd name="T12" fmla="*/ 24 w 28"/>
                <a:gd name="T13" fmla="*/ 8 h 12"/>
                <a:gd name="T14" fmla="*/ 24 w 28"/>
                <a:gd name="T15" fmla="*/ 0 h 12"/>
                <a:gd name="T16" fmla="*/ 28 w 28"/>
                <a:gd name="T17" fmla="*/ 0 h 12"/>
                <a:gd name="T18" fmla="*/ 28 w 28"/>
                <a:gd name="T19" fmla="*/ 10 h 12"/>
                <a:gd name="T20" fmla="*/ 26 w 2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D05E783-CF05-7F4B-928F-7C732FFB5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41375" y="5126038"/>
              <a:ext cx="77788" cy="47625"/>
            </a:xfrm>
            <a:custGeom>
              <a:avLst/>
              <a:gdLst>
                <a:gd name="T0" fmla="*/ 18 w 20"/>
                <a:gd name="T1" fmla="*/ 12 h 12"/>
                <a:gd name="T2" fmla="*/ 2 w 20"/>
                <a:gd name="T3" fmla="*/ 12 h 12"/>
                <a:gd name="T4" fmla="*/ 0 w 20"/>
                <a:gd name="T5" fmla="*/ 10 h 12"/>
                <a:gd name="T6" fmla="*/ 0 w 20"/>
                <a:gd name="T7" fmla="*/ 2 h 12"/>
                <a:gd name="T8" fmla="*/ 2 w 20"/>
                <a:gd name="T9" fmla="*/ 0 h 12"/>
                <a:gd name="T10" fmla="*/ 18 w 20"/>
                <a:gd name="T11" fmla="*/ 0 h 12"/>
                <a:gd name="T12" fmla="*/ 20 w 20"/>
                <a:gd name="T13" fmla="*/ 2 h 12"/>
                <a:gd name="T14" fmla="*/ 20 w 20"/>
                <a:gd name="T15" fmla="*/ 10 h 12"/>
                <a:gd name="T16" fmla="*/ 18 w 20"/>
                <a:gd name="T17" fmla="*/ 12 h 12"/>
                <a:gd name="T18" fmla="*/ 4 w 20"/>
                <a:gd name="T19" fmla="*/ 8 h 12"/>
                <a:gd name="T20" fmla="*/ 16 w 20"/>
                <a:gd name="T21" fmla="*/ 8 h 12"/>
                <a:gd name="T22" fmla="*/ 16 w 20"/>
                <a:gd name="T23" fmla="*/ 4 h 12"/>
                <a:gd name="T24" fmla="*/ 4 w 20"/>
                <a:gd name="T25" fmla="*/ 4 h 12"/>
                <a:gd name="T26" fmla="*/ 4 w 20"/>
                <a:gd name="T2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89EB58B2-F740-C346-9597-120E942C3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5157788"/>
              <a:ext cx="14288" cy="46038"/>
            </a:xfrm>
            <a:custGeom>
              <a:avLst/>
              <a:gdLst>
                <a:gd name="T0" fmla="*/ 2 w 4"/>
                <a:gd name="T1" fmla="*/ 12 h 12"/>
                <a:gd name="T2" fmla="*/ 0 w 4"/>
                <a:gd name="T3" fmla="*/ 10 h 12"/>
                <a:gd name="T4" fmla="*/ 0 w 4"/>
                <a:gd name="T5" fmla="*/ 2 h 12"/>
                <a:gd name="T6" fmla="*/ 2 w 4"/>
                <a:gd name="T7" fmla="*/ 0 h 12"/>
                <a:gd name="T8" fmla="*/ 4 w 4"/>
                <a:gd name="T9" fmla="*/ 2 h 12"/>
                <a:gd name="T10" fmla="*/ 4 w 4"/>
                <a:gd name="T11" fmla="*/ 10 h 12"/>
                <a:gd name="T12" fmla="*/ 2 w 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7A97895-FF09-2F49-A631-0A604D9AE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9625" y="4832350"/>
              <a:ext cx="14288" cy="31750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6 h 8"/>
                <a:gd name="T4" fmla="*/ 0 w 4"/>
                <a:gd name="T5" fmla="*/ 2 h 8"/>
                <a:gd name="T6" fmla="*/ 2 w 4"/>
                <a:gd name="T7" fmla="*/ 0 h 8"/>
                <a:gd name="T8" fmla="*/ 4 w 4"/>
                <a:gd name="T9" fmla="*/ 2 h 8"/>
                <a:gd name="T10" fmla="*/ 4 w 4"/>
                <a:gd name="T11" fmla="*/ 6 h 8"/>
                <a:gd name="T12" fmla="*/ 2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1396850-33E7-B64B-A3FB-F015F739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4878388"/>
              <a:ext cx="26988" cy="26988"/>
            </a:xfrm>
            <a:custGeom>
              <a:avLst/>
              <a:gdLst>
                <a:gd name="T0" fmla="*/ 2 w 7"/>
                <a:gd name="T1" fmla="*/ 7 h 7"/>
                <a:gd name="T2" fmla="*/ 1 w 7"/>
                <a:gd name="T3" fmla="*/ 6 h 7"/>
                <a:gd name="T4" fmla="*/ 1 w 7"/>
                <a:gd name="T5" fmla="*/ 3 h 7"/>
                <a:gd name="T6" fmla="*/ 4 w 7"/>
                <a:gd name="T7" fmla="*/ 0 h 7"/>
                <a:gd name="T8" fmla="*/ 7 w 7"/>
                <a:gd name="T9" fmla="*/ 0 h 7"/>
                <a:gd name="T10" fmla="*/ 7 w 7"/>
                <a:gd name="T11" fmla="*/ 3 h 7"/>
                <a:gd name="T12" fmla="*/ 4 w 7"/>
                <a:gd name="T13" fmla="*/ 6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BDDB6E9-6B15-4849-9DEE-215C2BE1B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9925" y="4987925"/>
              <a:ext cx="31750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AEECC58-41B4-5E47-8568-C4F540ADD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788" y="5083175"/>
              <a:ext cx="26988" cy="28575"/>
            </a:xfrm>
            <a:custGeom>
              <a:avLst/>
              <a:gdLst>
                <a:gd name="T0" fmla="*/ 5 w 7"/>
                <a:gd name="T1" fmla="*/ 7 h 7"/>
                <a:gd name="T2" fmla="*/ 4 w 7"/>
                <a:gd name="T3" fmla="*/ 7 h 7"/>
                <a:gd name="T4" fmla="*/ 1 w 7"/>
                <a:gd name="T5" fmla="*/ 4 h 7"/>
                <a:gd name="T6" fmla="*/ 1 w 7"/>
                <a:gd name="T7" fmla="*/ 1 h 7"/>
                <a:gd name="T8" fmla="*/ 4 w 7"/>
                <a:gd name="T9" fmla="*/ 1 h 7"/>
                <a:gd name="T10" fmla="*/ 7 w 7"/>
                <a:gd name="T11" fmla="*/ 4 h 7"/>
                <a:gd name="T12" fmla="*/ 7 w 7"/>
                <a:gd name="T13" fmla="*/ 7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64C0D93-8C28-D14F-8745-6E4389EBB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4878388"/>
              <a:ext cx="26988" cy="26988"/>
            </a:xfrm>
            <a:custGeom>
              <a:avLst/>
              <a:gdLst>
                <a:gd name="T0" fmla="*/ 5 w 7"/>
                <a:gd name="T1" fmla="*/ 7 h 7"/>
                <a:gd name="T2" fmla="*/ 3 w 7"/>
                <a:gd name="T3" fmla="*/ 6 h 7"/>
                <a:gd name="T4" fmla="*/ 0 w 7"/>
                <a:gd name="T5" fmla="*/ 3 h 7"/>
                <a:gd name="T6" fmla="*/ 0 w 7"/>
                <a:gd name="T7" fmla="*/ 0 h 7"/>
                <a:gd name="T8" fmla="*/ 3 w 7"/>
                <a:gd name="T9" fmla="*/ 0 h 7"/>
                <a:gd name="T10" fmla="*/ 6 w 7"/>
                <a:gd name="T11" fmla="*/ 3 h 7"/>
                <a:gd name="T12" fmla="*/ 6 w 7"/>
                <a:gd name="T13" fmla="*/ 6 h 7"/>
                <a:gd name="T14" fmla="*/ 5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9384539-369E-CC44-A090-586B2E4C7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5200" y="4987925"/>
              <a:ext cx="30163" cy="14288"/>
            </a:xfrm>
            <a:custGeom>
              <a:avLst/>
              <a:gdLst>
                <a:gd name="T0" fmla="*/ 6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6 w 8"/>
                <a:gd name="T9" fmla="*/ 0 h 4"/>
                <a:gd name="T10" fmla="*/ 8 w 8"/>
                <a:gd name="T11" fmla="*/ 2 h 4"/>
                <a:gd name="T12" fmla="*/ 6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DD00183-4D4D-0342-B50E-C9C6CD11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5083175"/>
              <a:ext cx="26988" cy="28575"/>
            </a:xfrm>
            <a:custGeom>
              <a:avLst/>
              <a:gdLst>
                <a:gd name="T0" fmla="*/ 2 w 7"/>
                <a:gd name="T1" fmla="*/ 7 h 7"/>
                <a:gd name="T2" fmla="*/ 0 w 7"/>
                <a:gd name="T3" fmla="*/ 7 h 7"/>
                <a:gd name="T4" fmla="*/ 0 w 7"/>
                <a:gd name="T5" fmla="*/ 4 h 7"/>
                <a:gd name="T6" fmla="*/ 3 w 7"/>
                <a:gd name="T7" fmla="*/ 1 h 7"/>
                <a:gd name="T8" fmla="*/ 6 w 7"/>
                <a:gd name="T9" fmla="*/ 1 h 7"/>
                <a:gd name="T10" fmla="*/ 6 w 7"/>
                <a:gd name="T11" fmla="*/ 4 h 7"/>
                <a:gd name="T12" fmla="*/ 3 w 7"/>
                <a:gd name="T13" fmla="*/ 7 h 7"/>
                <a:gd name="T14" fmla="*/ 2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A3AA2D2-A929-054F-9D94-B300AA660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73125" y="4987925"/>
              <a:ext cx="141288" cy="115888"/>
            </a:xfrm>
            <a:custGeom>
              <a:avLst/>
              <a:gdLst>
                <a:gd name="T0" fmla="*/ 20 w 36"/>
                <a:gd name="T1" fmla="*/ 30 h 30"/>
                <a:gd name="T2" fmla="*/ 20 w 36"/>
                <a:gd name="T3" fmla="*/ 30 h 30"/>
                <a:gd name="T4" fmla="*/ 18 w 36"/>
                <a:gd name="T5" fmla="*/ 28 h 30"/>
                <a:gd name="T6" fmla="*/ 16 w 36"/>
                <a:gd name="T7" fmla="*/ 30 h 30"/>
                <a:gd name="T8" fmla="*/ 14 w 36"/>
                <a:gd name="T9" fmla="*/ 28 h 30"/>
                <a:gd name="T10" fmla="*/ 10 w 36"/>
                <a:gd name="T11" fmla="*/ 12 h 30"/>
                <a:gd name="T12" fmla="*/ 6 w 36"/>
                <a:gd name="T13" fmla="*/ 12 h 30"/>
                <a:gd name="T14" fmla="*/ 0 w 36"/>
                <a:gd name="T15" fmla="*/ 6 h 30"/>
                <a:gd name="T16" fmla="*/ 6 w 36"/>
                <a:gd name="T17" fmla="*/ 0 h 30"/>
                <a:gd name="T18" fmla="*/ 13 w 36"/>
                <a:gd name="T19" fmla="*/ 5 h 30"/>
                <a:gd name="T20" fmla="*/ 13 w 36"/>
                <a:gd name="T21" fmla="*/ 8 h 30"/>
                <a:gd name="T22" fmla="*/ 23 w 36"/>
                <a:gd name="T23" fmla="*/ 8 h 30"/>
                <a:gd name="T24" fmla="*/ 23 w 36"/>
                <a:gd name="T25" fmla="*/ 5 h 30"/>
                <a:gd name="T26" fmla="*/ 30 w 36"/>
                <a:gd name="T27" fmla="*/ 0 h 30"/>
                <a:gd name="T28" fmla="*/ 36 w 36"/>
                <a:gd name="T29" fmla="*/ 6 h 30"/>
                <a:gd name="T30" fmla="*/ 30 w 36"/>
                <a:gd name="T31" fmla="*/ 12 h 30"/>
                <a:gd name="T32" fmla="*/ 26 w 36"/>
                <a:gd name="T33" fmla="*/ 12 h 30"/>
                <a:gd name="T34" fmla="*/ 22 w 36"/>
                <a:gd name="T35" fmla="*/ 28 h 30"/>
                <a:gd name="T36" fmla="*/ 20 w 36"/>
                <a:gd name="T37" fmla="*/ 30 h 30"/>
                <a:gd name="T38" fmla="*/ 14 w 36"/>
                <a:gd name="T39" fmla="*/ 12 h 30"/>
                <a:gd name="T40" fmla="*/ 18 w 36"/>
                <a:gd name="T41" fmla="*/ 28 h 30"/>
                <a:gd name="T42" fmla="*/ 18 w 36"/>
                <a:gd name="T43" fmla="*/ 28 h 30"/>
                <a:gd name="T44" fmla="*/ 18 w 36"/>
                <a:gd name="T45" fmla="*/ 28 h 30"/>
                <a:gd name="T46" fmla="*/ 22 w 36"/>
                <a:gd name="T47" fmla="*/ 12 h 30"/>
                <a:gd name="T48" fmla="*/ 14 w 36"/>
                <a:gd name="T49" fmla="*/ 12 h 30"/>
                <a:gd name="T50" fmla="*/ 27 w 36"/>
                <a:gd name="T51" fmla="*/ 8 h 30"/>
                <a:gd name="T52" fmla="*/ 30 w 36"/>
                <a:gd name="T53" fmla="*/ 8 h 30"/>
                <a:gd name="T54" fmla="*/ 32 w 36"/>
                <a:gd name="T55" fmla="*/ 6 h 30"/>
                <a:gd name="T56" fmla="*/ 30 w 36"/>
                <a:gd name="T57" fmla="*/ 4 h 30"/>
                <a:gd name="T58" fmla="*/ 27 w 36"/>
                <a:gd name="T59" fmla="*/ 6 h 30"/>
                <a:gd name="T60" fmla="*/ 27 w 36"/>
                <a:gd name="T61" fmla="*/ 8 h 30"/>
                <a:gd name="T62" fmla="*/ 6 w 36"/>
                <a:gd name="T63" fmla="*/ 4 h 30"/>
                <a:gd name="T64" fmla="*/ 4 w 36"/>
                <a:gd name="T65" fmla="*/ 6 h 30"/>
                <a:gd name="T66" fmla="*/ 6 w 36"/>
                <a:gd name="T67" fmla="*/ 8 h 30"/>
                <a:gd name="T68" fmla="*/ 9 w 36"/>
                <a:gd name="T69" fmla="*/ 8 h 30"/>
                <a:gd name="T70" fmla="*/ 9 w 36"/>
                <a:gd name="T71" fmla="*/ 6 h 30"/>
                <a:gd name="T72" fmla="*/ 6 w 36"/>
                <a:gd name="T7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27" name="TextBox 21">
            <a:extLst>
              <a:ext uri="{FF2B5EF4-FFF2-40B4-BE49-F238E27FC236}">
                <a16:creationId xmlns:a16="http://schemas.microsoft.com/office/drawing/2014/main" id="{A68BC6C7-69C1-9E4F-B159-286B697C7339}"/>
              </a:ext>
            </a:extLst>
          </p:cNvPr>
          <p:cNvSpPr txBox="1"/>
          <p:nvPr/>
        </p:nvSpPr>
        <p:spPr>
          <a:xfrm>
            <a:off x="736573" y="206855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5DEA4E48-240A-1343-9983-A644A274566D}"/>
              </a:ext>
            </a:extLst>
          </p:cNvPr>
          <p:cNvSpPr txBox="1"/>
          <p:nvPr/>
        </p:nvSpPr>
        <p:spPr>
          <a:xfrm>
            <a:off x="788364" y="3103593"/>
            <a:ext cx="213298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u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ERALDAKETA ETA LEHIAKORTASUNA BERRITZEA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C9B1F99-CC21-7A4E-981D-0B22F54C6EAB}"/>
              </a:ext>
            </a:extLst>
          </p:cNvPr>
          <p:cNvSpPr/>
          <p:nvPr/>
        </p:nvSpPr>
        <p:spPr>
          <a:xfrm rot="5400000">
            <a:off x="7332186" y="-1729785"/>
            <a:ext cx="271363" cy="8357701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Título 3">
            <a:extLst>
              <a:ext uri="{FF2B5EF4-FFF2-40B4-BE49-F238E27FC236}">
                <a16:creationId xmlns:a16="http://schemas.microsoft.com/office/drawing/2014/main" id="{5B6DCBD0-1003-EC4D-8350-7DA7CC47DC32}"/>
              </a:ext>
            </a:extLst>
          </p:cNvPr>
          <p:cNvSpPr txBox="1">
            <a:spLocks/>
          </p:cNvSpPr>
          <p:nvPr/>
        </p:nvSpPr>
        <p:spPr>
          <a:xfrm>
            <a:off x="623311" y="639976"/>
            <a:ext cx="9142810" cy="1396632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u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2. ardatza. </a:t>
            </a:r>
          </a:p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Eraldaketa </a:t>
            </a:r>
          </a:p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 lehiakortasuna berritzea 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7236AEE-668E-EA4C-996B-690DC8039A5A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36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5107E98C-AECD-9648-870A-AC96B7010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A648E4E7-6BDB-D944-A09F-4F98721D250A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8" name="3 Título">
              <a:extLst>
                <a:ext uri="{FF2B5EF4-FFF2-40B4-BE49-F238E27FC236}">
                  <a16:creationId xmlns:a16="http://schemas.microsoft.com/office/drawing/2014/main" id="{2B8160E6-8B0C-F84F-8B8A-CF4C069D6C41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38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3">
            <a:extLst>
              <a:ext uri="{FF2B5EF4-FFF2-40B4-BE49-F238E27FC236}">
                <a16:creationId xmlns:a16="http://schemas.microsoft.com/office/drawing/2014/main" id="{B376CA7C-B0D1-4A48-9789-E51B5C2FFFE0}"/>
              </a:ext>
            </a:extLst>
          </p:cNvPr>
          <p:cNvSpPr txBox="1"/>
          <p:nvPr/>
        </p:nvSpPr>
        <p:spPr>
          <a:xfrm>
            <a:off x="3289017" y="2432179"/>
            <a:ext cx="3382253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u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ENPRESAK DIBERTSIFIKATZEKO, </a:t>
            </a:r>
          </a:p>
          <a:p>
            <a:pPr algn="l"/>
            <a:r>
              <a:rPr lang="eu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HAZTEKO LAGUNTZA </a:t>
            </a:r>
          </a:p>
        </p:txBody>
      </p:sp>
      <p:sp>
        <p:nvSpPr>
          <p:cNvPr id="11" name="TextBox 79">
            <a:extLst>
              <a:ext uri="{FF2B5EF4-FFF2-40B4-BE49-F238E27FC236}">
                <a16:creationId xmlns:a16="http://schemas.microsoft.com/office/drawing/2014/main" id="{6835AD98-4185-4086-B74B-68DA038F247F}"/>
              </a:ext>
            </a:extLst>
          </p:cNvPr>
          <p:cNvSpPr txBox="1"/>
          <p:nvPr/>
        </p:nvSpPr>
        <p:spPr>
          <a:xfrm>
            <a:off x="7247334" y="2432179"/>
            <a:ext cx="416021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u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LANKIDETZA SUSTATZEA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119F4C-FF98-4238-BABE-DC51D9325044}"/>
              </a:ext>
            </a:extLst>
          </p:cNvPr>
          <p:cNvSpPr txBox="1"/>
          <p:nvPr/>
        </p:nvSpPr>
        <p:spPr>
          <a:xfrm>
            <a:off x="3183427" y="2892100"/>
            <a:ext cx="36318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Enpresen dibertsifikazioa sustatzea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baita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produktuena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eta/edo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merkatuena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ere, negozio-ereduetan aldaketak eginez.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Enpresak sendotzea eta haztea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ETEen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lehiakortasun-posizionamendua sendotzeko, bai eta enpresak errotzeko eta haien trakzio-eginkizuna sustatzeko ere.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303334-C931-414A-B1C8-93FA6F9E2348}"/>
              </a:ext>
            </a:extLst>
          </p:cNvPr>
          <p:cNvSpPr txBox="1"/>
          <p:nvPr/>
        </p:nvSpPr>
        <p:spPr>
          <a:xfrm>
            <a:off x="7175326" y="2892100"/>
            <a:ext cx="43924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Kluster programa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bultzatzea, eragileen arteko lankidetza sustatuz balio-kate baten edo batzuen inguruan.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Lankidetzako </a:t>
            </a: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I+G+Ba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babestea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Zientzia, Teknologia eta Berrikuntzaren Euskal Sareko eragileen eta enpresen arteko osagarritasunak bilatuz eta eraldaketarako trakzio-proiektuak bultzatuz.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Hainbat eragile eta mailatako eskualde-lankidetza sustatzeko ekimenak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industria suspertzeko eta eraldatzeko.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Euskadik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nazioarteko lankidetza-sareetan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duen posizionamendua indartzea, enpresa-sarea eraldatzeko.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Enpresen arteko lankidetza bultzatzea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nazioarteko merkatuei masa kritiko handiagoz heltzeko.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2CE52BB7-31D6-C841-9F9D-B7367561E180}"/>
              </a:ext>
            </a:extLst>
          </p:cNvPr>
          <p:cNvSpPr txBox="1"/>
          <p:nvPr/>
        </p:nvSpPr>
        <p:spPr>
          <a:xfrm>
            <a:off x="735152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CEED70D8-2D0F-2B49-A9F5-212D081E9BF0}"/>
              </a:ext>
            </a:extLst>
          </p:cNvPr>
          <p:cNvSpPr txBox="1"/>
          <p:nvPr/>
        </p:nvSpPr>
        <p:spPr>
          <a:xfrm>
            <a:off x="735152" y="2772363"/>
            <a:ext cx="169277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u-ES" sz="1800" b="1" dirty="0"/>
              <a:t>LEHIAKORTASUN </a:t>
            </a:r>
          </a:p>
          <a:p>
            <a:pPr algn="l"/>
            <a:r>
              <a:rPr lang="eu-ES" sz="1800" b="1" dirty="0"/>
              <a:t>PALANKAK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2A45ED05-2A34-3142-9255-524AABC0D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1473560" y="1950100"/>
            <a:ext cx="710208" cy="71020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02E5FD57-6135-1942-98ED-9855A4CA5BCC}"/>
              </a:ext>
            </a:extLst>
          </p:cNvPr>
          <p:cNvSpPr/>
          <p:nvPr/>
        </p:nvSpPr>
        <p:spPr>
          <a:xfrm rot="5400000">
            <a:off x="7332186" y="-2093069"/>
            <a:ext cx="271363" cy="8357701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71825FE8-5FAB-5046-95EB-BF2C5C8D3FFC}"/>
              </a:ext>
            </a:extLst>
          </p:cNvPr>
          <p:cNvSpPr txBox="1">
            <a:spLocks/>
          </p:cNvSpPr>
          <p:nvPr/>
        </p:nvSpPr>
        <p:spPr>
          <a:xfrm>
            <a:off x="623311" y="645579"/>
            <a:ext cx="9142810" cy="1396632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u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3. ardatza. </a:t>
            </a:r>
          </a:p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Lehiakortasun-palankak 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2134011-75B6-E74C-BA84-4AC746053D0A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2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2D6E86D3-DEE2-BF4C-B7F3-DBD6D5278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A75AC855-FAA9-894A-868D-172E8FE3B50F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24" name="3 Título">
              <a:extLst>
                <a:ext uri="{FF2B5EF4-FFF2-40B4-BE49-F238E27FC236}">
                  <a16:creationId xmlns:a16="http://schemas.microsoft.com/office/drawing/2014/main" id="{91BE6555-548F-2845-B0AA-B899A0F3C6E1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277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9">
            <a:extLst>
              <a:ext uri="{FF2B5EF4-FFF2-40B4-BE49-F238E27FC236}">
                <a16:creationId xmlns:a16="http://schemas.microsoft.com/office/drawing/2014/main" id="{41FF3ACF-3DFB-4F46-8D4B-3AB4B175923D}"/>
              </a:ext>
            </a:extLst>
          </p:cNvPr>
          <p:cNvSpPr txBox="1"/>
          <p:nvPr/>
        </p:nvSpPr>
        <p:spPr>
          <a:xfrm>
            <a:off x="2916464" y="2207510"/>
            <a:ext cx="416021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u-ES" sz="1100" b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POSIZIONAMENDUA NAZIOARTEAN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FDE3D6-E97C-4F89-B7AE-C96CAAE60A97}"/>
              </a:ext>
            </a:extLst>
          </p:cNvPr>
          <p:cNvSpPr txBox="1"/>
          <p:nvPr/>
        </p:nvSpPr>
        <p:spPr>
          <a:xfrm>
            <a:off x="2908054" y="2440459"/>
            <a:ext cx="89947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Enpresen nazioarteko jarduerari laguntzeko tresnak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bereziki trantsizioek eskaintzen dituzten aukera-esparruetan:</a:t>
            </a:r>
          </a:p>
          <a:p>
            <a:pPr marL="714375" lvl="8" indent="-357188" algn="l">
              <a:buFont typeface="Courier New" panose="02070309020205020404" pitchFamily="49" charset="0"/>
              <a:buChar char="o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EAEko enpresak hiru trantsizioen aurrean dituen erronka berriei erantzungo dieten zerbitzuak sustatzea</a:t>
            </a:r>
          </a:p>
          <a:p>
            <a:pPr marL="714375" lvl="8" indent="-357188" algn="l">
              <a:buFont typeface="Courier New" panose="02070309020205020404" pitchFamily="49" charset="0"/>
              <a:buChar char="o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Enpresen eskakizunetara eta haien nazioarteko heldutasun-mailara egokitutako programak bultzatzea</a:t>
            </a:r>
          </a:p>
          <a:p>
            <a:pPr marL="714375" lvl="8" indent="-357188" algn="l">
              <a:buFont typeface="Courier New" panose="02070309020205020404" pitchFamily="49" charset="0"/>
              <a:buChar char="o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Nazioarteko eragiketetarako finantza-laguntza ziurtatzea</a:t>
            </a:r>
          </a:p>
          <a:p>
            <a:pPr marL="714375" lvl="8" indent="-357188" algn="l">
              <a:buFont typeface="Courier New" panose="02070309020205020404" pitchFamily="49" charset="0"/>
              <a:buChar char="o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Adimen lehiakorreko zerbitzu integralak garatzea enpresentzat</a:t>
            </a:r>
          </a:p>
          <a:p>
            <a:pPr marL="357187" lvl="8" algn="l"/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Kanpoko sarea edo nazioarteko posizionamendua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EAEko enpresak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nazioartekotzen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laguntzeko eta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Euskadi Basque Country marka indartzeko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714375" lvl="2" indent="-357188" algn="l">
              <a:buFont typeface="Courier New" panose="02070309020205020404" pitchFamily="49" charset="0"/>
              <a:buChar char="o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Kanpoko sarea zabaltzea eta espezializatzea</a:t>
            </a:r>
          </a:p>
          <a:p>
            <a:pPr marL="714375" lvl="2" indent="-357188" algn="l">
              <a:buFont typeface="Courier New" panose="02070309020205020404" pitchFamily="49" charset="0"/>
              <a:buChar char="o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Hiru trantsizioen eta esparru politiko eta ekonomiko berriaren ondotik, negozioaren garapena bultzatzea eta EAEko enpresetara aukerak gerturatzea</a:t>
            </a:r>
          </a:p>
          <a:p>
            <a:pPr marL="714375" lvl="2" indent="-357188" algn="l">
              <a:buFont typeface="Courier New" panose="02070309020205020404" pitchFamily="49" charset="0"/>
              <a:buChar char="o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Nazioarteko erakunde erreferenteekiko posizionamendua indartzea</a:t>
            </a:r>
          </a:p>
          <a:p>
            <a:pPr marL="714375" lvl="2" indent="-357188" algn="l">
              <a:buFont typeface="Courier New" panose="02070309020205020404" pitchFamily="49" charset="0"/>
              <a:buChar char="o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Euskadi Basque Country marka sustatzea</a:t>
            </a:r>
          </a:p>
          <a:p>
            <a:pPr marL="357187" lvl="2" algn="l"/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Enpresak nazioartekotzea sustatzeko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zerbitzuak koordinatzea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714375" lvl="1" indent="-357188" algn="l">
              <a:buFont typeface="Courier New" panose="02070309020205020404" pitchFamily="49" charset="0"/>
              <a:buChar char="o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Erakunde barruko eta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erakundearteko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koordinazioa indartzea</a:t>
            </a:r>
          </a:p>
          <a:p>
            <a:pPr marL="714375" lvl="1" indent="-357188" algn="l">
              <a:buFont typeface="Courier New" panose="02070309020205020404" pitchFamily="49" charset="0"/>
              <a:buChar char="o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Enpresen nazioartekotzea sustatzera bideratutako tresnak optimizatzea</a:t>
            </a:r>
          </a:p>
          <a:p>
            <a:pPr marL="357187" lvl="1" algn="l"/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Enpresak nazioartekotzeko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politika publikoen koherentzia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nazioartekotze inklusibo eta jasangarria bultzatzeko eta aniztasunaren ikuspegia eta giza eskubideak sustatzeko nazioartekotze-prozesuan</a:t>
            </a:r>
          </a:p>
          <a:p>
            <a:pPr algn="l"/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EAEko partzuergoen Europako sareetako partaidetza sustatzea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balio-kate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integratuagoetatik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abiatuta.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Atzerriko Inbertsio Zuzena erakartzea, </a:t>
            </a: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Basque Country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leihatila bakarreko sistemekin.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u-ES" sz="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Araudi- eta arauketa-aldaketak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bultzatzea Europar Batasunean eta Espainian, hala nola mugako karbono-emisioen kostua doitzea, zenbait sektoretako inportazioei aplikatzekoa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4CA7CE01-54AE-A545-B91A-5B8119E9F957}"/>
              </a:ext>
            </a:extLst>
          </p:cNvPr>
          <p:cNvSpPr txBox="1"/>
          <p:nvPr/>
        </p:nvSpPr>
        <p:spPr>
          <a:xfrm>
            <a:off x="735152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33E45A24-EE24-F24D-B8C0-072230A53A88}"/>
              </a:ext>
            </a:extLst>
          </p:cNvPr>
          <p:cNvSpPr txBox="1"/>
          <p:nvPr/>
        </p:nvSpPr>
        <p:spPr>
          <a:xfrm>
            <a:off x="735152" y="2772363"/>
            <a:ext cx="169277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u-ES" sz="1800" b="1" dirty="0"/>
              <a:t>LEHIAKORTASUN </a:t>
            </a:r>
          </a:p>
          <a:p>
            <a:pPr algn="l"/>
            <a:r>
              <a:rPr lang="eu-ES" sz="1800" b="1" dirty="0"/>
              <a:t>PALANKAK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D35A78C-D89E-AA46-98B2-C079A0094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1473560" y="1950100"/>
            <a:ext cx="710208" cy="710208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B7442A97-5A35-2E4C-86EE-0C26E2830285}"/>
              </a:ext>
            </a:extLst>
          </p:cNvPr>
          <p:cNvSpPr txBox="1">
            <a:spLocks/>
          </p:cNvSpPr>
          <p:nvPr/>
        </p:nvSpPr>
        <p:spPr>
          <a:xfrm>
            <a:off x="623311" y="642890"/>
            <a:ext cx="9142810" cy="956804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u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3. ardatza. </a:t>
            </a:r>
          </a:p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Lehiakortasun-palankak </a:t>
            </a: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F68751D-88AA-FE4C-889E-24975FDD907E}"/>
              </a:ext>
            </a:extLst>
          </p:cNvPr>
          <p:cNvSpPr/>
          <p:nvPr/>
        </p:nvSpPr>
        <p:spPr>
          <a:xfrm rot="5400000">
            <a:off x="7279143" y="-2537872"/>
            <a:ext cx="271363" cy="8975943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4AED0C8-63C0-6F46-AFA5-EC74D01360A1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0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601CDC34-4749-2247-889B-60C3BBC66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18B5484-D1FB-FB4B-8C73-E0B20015F45E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22" name="3 Título">
              <a:extLst>
                <a:ext uri="{FF2B5EF4-FFF2-40B4-BE49-F238E27FC236}">
                  <a16:creationId xmlns:a16="http://schemas.microsoft.com/office/drawing/2014/main" id="{6B1C6E14-A872-B04B-BF71-F36D0A97EBE9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50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3">
            <a:extLst>
              <a:ext uri="{FF2B5EF4-FFF2-40B4-BE49-F238E27FC236}">
                <a16:creationId xmlns:a16="http://schemas.microsoft.com/office/drawing/2014/main" id="{B376CA7C-B0D1-4A48-9789-E51B5C2FFFE0}"/>
              </a:ext>
            </a:extLst>
          </p:cNvPr>
          <p:cNvSpPr txBox="1"/>
          <p:nvPr/>
        </p:nvSpPr>
        <p:spPr>
          <a:xfrm>
            <a:off x="3298951" y="2388326"/>
            <a:ext cx="3732359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u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PERTSONEN LANBIDE-GAITASUNAK INDARTZEA </a:t>
            </a:r>
          </a:p>
          <a:p>
            <a:pPr algn="l"/>
            <a:r>
              <a:rPr lang="eu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ETA EGOKITZEA PERSONAS</a:t>
            </a:r>
          </a:p>
        </p:txBody>
      </p:sp>
      <p:sp>
        <p:nvSpPr>
          <p:cNvPr id="11" name="TextBox 79">
            <a:extLst>
              <a:ext uri="{FF2B5EF4-FFF2-40B4-BE49-F238E27FC236}">
                <a16:creationId xmlns:a16="http://schemas.microsoft.com/office/drawing/2014/main" id="{6835AD98-4185-4086-B74B-68DA038F247F}"/>
              </a:ext>
            </a:extLst>
          </p:cNvPr>
          <p:cNvSpPr txBox="1"/>
          <p:nvPr/>
        </p:nvSpPr>
        <p:spPr>
          <a:xfrm>
            <a:off x="8016757" y="2388326"/>
            <a:ext cx="4160218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u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TEKNOLOGIARI E</a:t>
            </a:r>
          </a:p>
          <a:p>
            <a:pPr algn="l"/>
            <a:r>
              <a:rPr lang="eu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TA BERRIKUNTZARI LAGUNTZEA</a:t>
            </a:r>
          </a:p>
        </p:txBody>
      </p:sp>
      <p:sp>
        <p:nvSpPr>
          <p:cNvPr id="10" name="TextBox 79">
            <a:extLst>
              <a:ext uri="{FF2B5EF4-FFF2-40B4-BE49-F238E27FC236}">
                <a16:creationId xmlns:a16="http://schemas.microsoft.com/office/drawing/2014/main" id="{41FF3ACF-3DFB-4F46-8D4B-3AB4B175923D}"/>
              </a:ext>
            </a:extLst>
          </p:cNvPr>
          <p:cNvSpPr txBox="1"/>
          <p:nvPr/>
        </p:nvSpPr>
        <p:spPr>
          <a:xfrm>
            <a:off x="3298951" y="4371968"/>
            <a:ext cx="4160218" cy="3385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u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EKINTZAILETZA </a:t>
            </a:r>
          </a:p>
          <a:p>
            <a:pPr algn="l"/>
            <a:r>
              <a:rPr lang="eu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BERRITZAILEA SUSTATZEA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303334-C931-414A-B1C8-93FA6F9E2348}"/>
              </a:ext>
            </a:extLst>
          </p:cNvPr>
          <p:cNvSpPr txBox="1"/>
          <p:nvPr/>
        </p:nvSpPr>
        <p:spPr>
          <a:xfrm>
            <a:off x="8016757" y="2929001"/>
            <a:ext cx="37748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I+Ga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teknologia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sustatzea, enpresa berritzaileen kopurua handitzeko: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Bikaintek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BDIH-Konexio,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Tekbasque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...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Berrikuntza garatzea produktuetan eta negozio-prozesuetan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Hazinnova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Innobideak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halako programekin.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8FDE3D6-E97C-4F89-B7AE-C96CAAE60A97}"/>
              </a:ext>
            </a:extLst>
          </p:cNvPr>
          <p:cNvSpPr txBox="1"/>
          <p:nvPr/>
        </p:nvSpPr>
        <p:spPr>
          <a:xfrm>
            <a:off x="3298950" y="4747553"/>
            <a:ext cx="4452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Ekintzailetza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indibidual eta korporatibo berritzailea eta teknologian oinarritua sustatzea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lehiakortasuna berritzeko eta eraldatzeko palanka gisa: BIND 4.0…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Ekintzailetzaren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Euskal Ekosistema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babestea: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BIC sarea, </a:t>
            </a:r>
            <a:r>
              <a:rPr lang="eu-E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Venture</a:t>
            </a:r>
            <a:r>
              <a:rPr lang="eu-E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u-E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builder</a:t>
            </a:r>
            <a:endParaRPr lang="eu-ES" sz="11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Ekintzailetzarako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finantza-tresnak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indartzea: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Aurrera, Ekintzaile, Basque Fondo eta </a:t>
            </a:r>
            <a:r>
              <a:rPr lang="eu-E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Scale</a:t>
            </a:r>
            <a:r>
              <a:rPr lang="eu-E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u-ES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Labs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Box 79">
            <a:extLst>
              <a:ext uri="{FF2B5EF4-FFF2-40B4-BE49-F238E27FC236}">
                <a16:creationId xmlns:a16="http://schemas.microsoft.com/office/drawing/2014/main" id="{0C1D44A2-5A28-4EA2-9F7B-8073929C2268}"/>
              </a:ext>
            </a:extLst>
          </p:cNvPr>
          <p:cNvSpPr txBox="1"/>
          <p:nvPr/>
        </p:nvSpPr>
        <p:spPr>
          <a:xfrm>
            <a:off x="8016757" y="4456606"/>
            <a:ext cx="416021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u-E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AZPIEGITURAK GARATZEA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3EF8F2-3D28-4E0A-A46F-A86BA932C68E}"/>
              </a:ext>
            </a:extLst>
          </p:cNvPr>
          <p:cNvSpPr txBox="1"/>
          <p:nvPr/>
        </p:nvSpPr>
        <p:spPr>
          <a:xfrm>
            <a:off x="8016757" y="4747553"/>
            <a:ext cx="34070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Lurzoru industriala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lurzoru industrial degradatuak berreskuratuz eta haien balioa azpimarratuz.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Teknologia-parkeak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lehendik dauden parkeen okupazio-maila handia dela-eta sortzen diren beharrengatik hedatzea bultzatuz.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03C9272-6555-4DBB-88D0-879FEDA7B810}"/>
              </a:ext>
            </a:extLst>
          </p:cNvPr>
          <p:cNvSpPr/>
          <p:nvPr/>
        </p:nvSpPr>
        <p:spPr>
          <a:xfrm>
            <a:off x="3298951" y="2929001"/>
            <a:ext cx="41200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Prestakuntza-eskaintza indartzea eta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hiru trantsizioek eskatzen dituzten lanbide-profil berrietara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egokitzea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bai eta langileen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birkualifikazioei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ekiteko ere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STEM bokazioak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garatzea.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trebetasun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osagarriak bultzatzea.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Pertsonen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nazioarteko prestakuntza eta esperientzia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indartzea.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6F3C81BB-F16A-EE49-8EE7-1AAB27BF8D5D}"/>
              </a:ext>
            </a:extLst>
          </p:cNvPr>
          <p:cNvSpPr txBox="1"/>
          <p:nvPr/>
        </p:nvSpPr>
        <p:spPr>
          <a:xfrm>
            <a:off x="735152" y="1737320"/>
            <a:ext cx="46807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D82D2185-C29F-B542-9A01-50A8C72091A1}"/>
              </a:ext>
            </a:extLst>
          </p:cNvPr>
          <p:cNvSpPr txBox="1"/>
          <p:nvPr/>
        </p:nvSpPr>
        <p:spPr>
          <a:xfrm>
            <a:off x="735152" y="2772363"/>
            <a:ext cx="169277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u-ES" sz="1800" b="1" dirty="0"/>
              <a:t>LEHIAKORTASUN </a:t>
            </a:r>
          </a:p>
          <a:p>
            <a:pPr algn="l"/>
            <a:r>
              <a:rPr lang="eu-ES" sz="1800" b="1" dirty="0"/>
              <a:t>PALANKAK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44BDFA4-CDDF-E542-A511-BA9BFB046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1473560" y="1950100"/>
            <a:ext cx="710208" cy="710208"/>
          </a:xfrm>
          <a:prstGeom prst="rect">
            <a:avLst/>
          </a:prstGeom>
        </p:spPr>
      </p:pic>
      <p:sp>
        <p:nvSpPr>
          <p:cNvPr id="21" name="Título 3">
            <a:extLst>
              <a:ext uri="{FF2B5EF4-FFF2-40B4-BE49-F238E27FC236}">
                <a16:creationId xmlns:a16="http://schemas.microsoft.com/office/drawing/2014/main" id="{A81CBB18-D5BC-364B-8C09-52554419B016}"/>
              </a:ext>
            </a:extLst>
          </p:cNvPr>
          <p:cNvSpPr txBox="1">
            <a:spLocks/>
          </p:cNvSpPr>
          <p:nvPr/>
        </p:nvSpPr>
        <p:spPr>
          <a:xfrm>
            <a:off x="593725" y="635065"/>
            <a:ext cx="9142810" cy="956804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u-ES" sz="32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3. ardatza. </a:t>
            </a:r>
          </a:p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Lehiakortasun-palankak </a:t>
            </a: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(III)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A1808F-6C7D-8E42-90AF-05C918E43E27}"/>
              </a:ext>
            </a:extLst>
          </p:cNvPr>
          <p:cNvSpPr/>
          <p:nvPr/>
        </p:nvSpPr>
        <p:spPr>
          <a:xfrm rot="5400000">
            <a:off x="7332186" y="-2093069"/>
            <a:ext cx="271363" cy="8357701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C08EDCD-017B-0E4C-B3D0-BE8FEF3D47A0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8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C59661CC-6201-DD47-9771-C80586289C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BBF03D17-BE49-CE45-8DBE-B93832D572CD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0" name="3 Título">
              <a:extLst>
                <a:ext uri="{FF2B5EF4-FFF2-40B4-BE49-F238E27FC236}">
                  <a16:creationId xmlns:a16="http://schemas.microsoft.com/office/drawing/2014/main" id="{75CC857B-74C4-6D4D-9901-9B1BFB6D7ED7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808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9F46603-F552-4326-B94A-0F3528C725C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54176" y="1133545"/>
            <a:ext cx="10841630" cy="336842"/>
          </a:xfrm>
        </p:spPr>
        <p:txBody>
          <a:bodyPr/>
          <a:lstStyle/>
          <a:p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Laguntza eta koordinazioa Eusko Jaurlaritzako beste arlo batzuekin eta eragile publiko eta pribatuekin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FFD7D70-5579-459A-9F68-E13C418B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176" y="673017"/>
            <a:ext cx="9142810" cy="460528"/>
          </a:xfrm>
        </p:spPr>
        <p:txBody>
          <a:bodyPr/>
          <a:lstStyle/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GOBERNANTZA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rapezoid 51">
            <a:extLst>
              <a:ext uri="{FF2B5EF4-FFF2-40B4-BE49-F238E27FC236}">
                <a16:creationId xmlns:a16="http://schemas.microsoft.com/office/drawing/2014/main" id="{364647FB-1212-4C27-B7DF-8F15BD0D6A62}"/>
              </a:ext>
            </a:extLst>
          </p:cNvPr>
          <p:cNvSpPr/>
          <p:nvPr/>
        </p:nvSpPr>
        <p:spPr>
          <a:xfrm>
            <a:off x="1632273" y="2197948"/>
            <a:ext cx="1293018" cy="281530"/>
          </a:xfrm>
          <a:prstGeom prst="trapezoid">
            <a:avLst>
              <a:gd name="adj" fmla="val 4699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50">
            <a:extLst>
              <a:ext uri="{FF2B5EF4-FFF2-40B4-BE49-F238E27FC236}">
                <a16:creationId xmlns:a16="http://schemas.microsoft.com/office/drawing/2014/main" id="{47650DBE-CFF6-49DE-B6E8-4945D08CF28A}"/>
              </a:ext>
            </a:extLst>
          </p:cNvPr>
          <p:cNvSpPr/>
          <p:nvPr/>
        </p:nvSpPr>
        <p:spPr>
          <a:xfrm>
            <a:off x="9195935" y="2197948"/>
            <a:ext cx="1293018" cy="281530"/>
          </a:xfrm>
          <a:prstGeom prst="trapezoid">
            <a:avLst>
              <a:gd name="adj" fmla="val 4699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26">
            <a:extLst>
              <a:ext uri="{FF2B5EF4-FFF2-40B4-BE49-F238E27FC236}">
                <a16:creationId xmlns:a16="http://schemas.microsoft.com/office/drawing/2014/main" id="{76494658-B9C7-453D-A9D8-9FD874F3AF58}"/>
              </a:ext>
            </a:extLst>
          </p:cNvPr>
          <p:cNvSpPr/>
          <p:nvPr/>
        </p:nvSpPr>
        <p:spPr>
          <a:xfrm>
            <a:off x="5225581" y="1781806"/>
            <a:ext cx="1644750" cy="358113"/>
          </a:xfrm>
          <a:prstGeom prst="trapezoid">
            <a:avLst>
              <a:gd name="adj" fmla="val 46991"/>
            </a:avLst>
          </a:prstGeom>
          <a:solidFill>
            <a:srgbClr val="0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EEFA2E4F-039D-412D-8AB0-93CA49AFE56E}"/>
              </a:ext>
            </a:extLst>
          </p:cNvPr>
          <p:cNvSpPr/>
          <p:nvPr/>
        </p:nvSpPr>
        <p:spPr>
          <a:xfrm>
            <a:off x="694606" y="2436073"/>
            <a:ext cx="10733591" cy="304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C5E71BB6-7E37-4C42-8C3E-B91AEA379DF7}"/>
              </a:ext>
            </a:extLst>
          </p:cNvPr>
          <p:cNvSpPr/>
          <p:nvPr/>
        </p:nvSpPr>
        <p:spPr>
          <a:xfrm>
            <a:off x="3862958" y="2128603"/>
            <a:ext cx="4320480" cy="3641166"/>
          </a:xfrm>
          <a:prstGeom prst="rect">
            <a:avLst/>
          </a:prstGeom>
          <a:solidFill>
            <a:srgbClr val="B3D7DB"/>
          </a:solidFill>
          <a:ln>
            <a:noFill/>
          </a:ln>
          <a:effectLst>
            <a:outerShdw blurRad="152400" sx="101000" sy="101000" algn="ctr" rotWithShape="0">
              <a:schemeClr val="bg1">
                <a:lumMod val="5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E00A4D15-AEBE-4E60-B74F-4712A3E760E2}"/>
              </a:ext>
            </a:extLst>
          </p:cNvPr>
          <p:cNvSpPr txBox="1"/>
          <p:nvPr/>
        </p:nvSpPr>
        <p:spPr>
          <a:xfrm>
            <a:off x="1270670" y="3740872"/>
            <a:ext cx="201622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u-ES" sz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Arabako Foru Aldundia</a:t>
            </a:r>
          </a:p>
          <a:p>
            <a:endParaRPr lang="eu-ES" sz="1200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u-ES" sz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Bizkaiko Foru Aldundia</a:t>
            </a:r>
          </a:p>
          <a:p>
            <a:endParaRPr lang="eu-ES" sz="1200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u-ES" sz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Gipuzkoako Foru Aldundia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8F4751A0-C743-4DF0-AD67-7E0132103603}"/>
              </a:ext>
            </a:extLst>
          </p:cNvPr>
          <p:cNvSpPr txBox="1"/>
          <p:nvPr/>
        </p:nvSpPr>
        <p:spPr>
          <a:xfrm>
            <a:off x="4284733" y="3280266"/>
            <a:ext cx="3526446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u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Ekonomiaren Garapen, </a:t>
            </a:r>
            <a:r>
              <a:rPr lang="eu-ES" sz="14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Jasangarritasun</a:t>
            </a:r>
            <a:r>
              <a:rPr lang="eu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Ingurumen Sailak</a:t>
            </a:r>
            <a:r>
              <a:rPr lang="eu-ES" sz="14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bultzatu eta gidatuko du, eta </a:t>
            </a:r>
            <a:r>
              <a:rPr lang="eu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kudeatu</a:t>
            </a:r>
            <a:r>
              <a:rPr lang="eu-ES" sz="14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berriz, </a:t>
            </a:r>
            <a:r>
              <a:rPr lang="eu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 Sailburuordetzak</a:t>
            </a:r>
            <a:r>
              <a:rPr lang="eu-ES" sz="14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 </a:t>
            </a:r>
          </a:p>
          <a:p>
            <a:endParaRPr lang="es-ES_tradnl" sz="1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u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Saileko beste sailburuordetza batzuekin eta Eusko Jaurlaritzako beste sail eta arlo batzuekin koordinatuta</a:t>
            </a:r>
          </a:p>
        </p:txBody>
      </p:sp>
      <p:sp>
        <p:nvSpPr>
          <p:cNvPr id="21" name="Rectangle: Top Corners Rounded 24">
            <a:extLst>
              <a:ext uri="{FF2B5EF4-FFF2-40B4-BE49-F238E27FC236}">
                <a16:creationId xmlns:a16="http://schemas.microsoft.com/office/drawing/2014/main" id="{599E0C86-D1AA-40E2-BA94-D4B8AEB8ABFF}"/>
              </a:ext>
            </a:extLst>
          </p:cNvPr>
          <p:cNvSpPr/>
          <p:nvPr/>
        </p:nvSpPr>
        <p:spPr>
          <a:xfrm>
            <a:off x="5393690" y="1781807"/>
            <a:ext cx="1308532" cy="1308532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09ABAE"/>
          </a:solidFill>
          <a:ln>
            <a:noFill/>
          </a:ln>
          <a:effectLst>
            <a:outerShdw blurRad="2032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Top Corners Rounded 47">
            <a:extLst>
              <a:ext uri="{FF2B5EF4-FFF2-40B4-BE49-F238E27FC236}">
                <a16:creationId xmlns:a16="http://schemas.microsoft.com/office/drawing/2014/main" id="{D39F6054-E51E-4601-9701-41E98446CE8A}"/>
              </a:ext>
            </a:extLst>
          </p:cNvPr>
          <p:cNvSpPr/>
          <p:nvPr/>
        </p:nvSpPr>
        <p:spPr>
          <a:xfrm>
            <a:off x="1764432" y="2197948"/>
            <a:ext cx="1028700" cy="10287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032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Top Corners Rounded 48">
            <a:extLst>
              <a:ext uri="{FF2B5EF4-FFF2-40B4-BE49-F238E27FC236}">
                <a16:creationId xmlns:a16="http://schemas.microsoft.com/office/drawing/2014/main" id="{06648CC7-82E8-4BF2-A221-5297AC06BAD4}"/>
              </a:ext>
            </a:extLst>
          </p:cNvPr>
          <p:cNvSpPr/>
          <p:nvPr/>
        </p:nvSpPr>
        <p:spPr>
          <a:xfrm>
            <a:off x="9328094" y="2197948"/>
            <a:ext cx="1028700" cy="10287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2032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0BCD1236-5AEB-4322-A1B6-FF09662131CF}"/>
              </a:ext>
            </a:extLst>
          </p:cNvPr>
          <p:cNvSpPr txBox="1"/>
          <p:nvPr/>
        </p:nvSpPr>
        <p:spPr>
          <a:xfrm>
            <a:off x="8543478" y="3249488"/>
            <a:ext cx="2597933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u-ES" sz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Kluster dinamizazio-erakundeak</a:t>
            </a:r>
          </a:p>
          <a:p>
            <a:endParaRPr lang="eu-ES" sz="400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u-ES" sz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 Koiunturaren Behatokia</a:t>
            </a:r>
          </a:p>
          <a:p>
            <a:endParaRPr lang="eu-ES" sz="400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u-ES" sz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Euskadiko Lehiakortasun Foroa</a:t>
            </a:r>
          </a:p>
          <a:p>
            <a:endParaRPr lang="eu-ES" sz="400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u-ES" sz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Kanpoko aditu taldeak</a:t>
            </a:r>
          </a:p>
          <a:p>
            <a:endParaRPr lang="eu-ES" sz="400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u-ES" sz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Elkargo profesionalak</a:t>
            </a:r>
          </a:p>
          <a:p>
            <a:endParaRPr lang="eu-ES" sz="400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u-ES" sz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Aldi baterako </a:t>
            </a:r>
            <a:r>
              <a:rPr lang="eu-ES" sz="1200" i="1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ad </a:t>
            </a:r>
            <a:r>
              <a:rPr lang="eu-ES" sz="1200" i="1" dirty="0" err="1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hoc</a:t>
            </a:r>
            <a:r>
              <a:rPr lang="eu-ES" sz="1200" dirty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egiturak, egoera bereziei aurre egiteko, hala nola mahai sektorialei. </a:t>
            </a:r>
          </a:p>
        </p:txBody>
      </p:sp>
      <p:sp>
        <p:nvSpPr>
          <p:cNvPr id="25" name="Freeform 1671">
            <a:extLst>
              <a:ext uri="{FF2B5EF4-FFF2-40B4-BE49-F238E27FC236}">
                <a16:creationId xmlns:a16="http://schemas.microsoft.com/office/drawing/2014/main" id="{085E89B1-AE6F-4325-A791-6F5DAEF987B8}"/>
              </a:ext>
            </a:extLst>
          </p:cNvPr>
          <p:cNvSpPr>
            <a:spLocks noEditPoints="1"/>
          </p:cNvSpPr>
          <p:nvPr/>
        </p:nvSpPr>
        <p:spPr bwMode="auto">
          <a:xfrm>
            <a:off x="5773602" y="2246521"/>
            <a:ext cx="548708" cy="548708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71">
            <a:extLst>
              <a:ext uri="{FF2B5EF4-FFF2-40B4-BE49-F238E27FC236}">
                <a16:creationId xmlns:a16="http://schemas.microsoft.com/office/drawing/2014/main" id="{7889FD47-2B48-4222-9740-5FE85FD349C4}"/>
              </a:ext>
            </a:extLst>
          </p:cNvPr>
          <p:cNvSpPr>
            <a:spLocks noEditPoints="1"/>
          </p:cNvSpPr>
          <p:nvPr/>
        </p:nvSpPr>
        <p:spPr bwMode="auto">
          <a:xfrm>
            <a:off x="9626761" y="2609944"/>
            <a:ext cx="431366" cy="431366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671">
            <a:extLst>
              <a:ext uri="{FF2B5EF4-FFF2-40B4-BE49-F238E27FC236}">
                <a16:creationId xmlns:a16="http://schemas.microsoft.com/office/drawing/2014/main" id="{3E10CAF4-FC40-49F7-BC7F-9BA8B7D7EFF9}"/>
              </a:ext>
            </a:extLst>
          </p:cNvPr>
          <p:cNvSpPr>
            <a:spLocks noEditPoints="1"/>
          </p:cNvSpPr>
          <p:nvPr/>
        </p:nvSpPr>
        <p:spPr bwMode="auto">
          <a:xfrm>
            <a:off x="2063099" y="2609944"/>
            <a:ext cx="431366" cy="431366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73997EB-2A61-0E43-8976-7AAC8C9808B5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33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1845D698-7705-E947-A433-A9CF8042E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BF3730DB-AE2B-0747-8AE0-3E1CE12198EA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5" name="3 Título">
              <a:extLst>
                <a:ext uri="{FF2B5EF4-FFF2-40B4-BE49-F238E27FC236}">
                  <a16:creationId xmlns:a16="http://schemas.microsoft.com/office/drawing/2014/main" id="{B2E5928A-4336-1A4E-8811-5B556DDC5445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013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>
            <a:extLst>
              <a:ext uri="{FF2B5EF4-FFF2-40B4-BE49-F238E27FC236}">
                <a16:creationId xmlns:a16="http://schemas.microsoft.com/office/drawing/2014/main" id="{89931E90-95CD-6F43-8BF0-872A9919EED6}"/>
              </a:ext>
            </a:extLst>
          </p:cNvPr>
          <p:cNvSpPr/>
          <p:nvPr/>
        </p:nvSpPr>
        <p:spPr>
          <a:xfrm>
            <a:off x="9858458" y="1931027"/>
            <a:ext cx="1591901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357F81C5-1333-CB4E-A4B2-153B784F5D8D}"/>
              </a:ext>
            </a:extLst>
          </p:cNvPr>
          <p:cNvSpPr/>
          <p:nvPr/>
        </p:nvSpPr>
        <p:spPr>
          <a:xfrm>
            <a:off x="9858458" y="2750489"/>
            <a:ext cx="1591901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3981E5BE-FDA6-B144-B857-E7C9512B5112}"/>
              </a:ext>
            </a:extLst>
          </p:cNvPr>
          <p:cNvSpPr/>
          <p:nvPr/>
        </p:nvSpPr>
        <p:spPr>
          <a:xfrm>
            <a:off x="9858458" y="3569951"/>
            <a:ext cx="1591901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C10C66BB-1C5B-DF42-A02C-DA62369EEB5F}"/>
              </a:ext>
            </a:extLst>
          </p:cNvPr>
          <p:cNvSpPr/>
          <p:nvPr/>
        </p:nvSpPr>
        <p:spPr>
          <a:xfrm>
            <a:off x="9858458" y="4389413"/>
            <a:ext cx="1591901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81173F82-7468-BD4A-B21C-F591C7C00774}"/>
              </a:ext>
            </a:extLst>
          </p:cNvPr>
          <p:cNvSpPr/>
          <p:nvPr/>
        </p:nvSpPr>
        <p:spPr>
          <a:xfrm>
            <a:off x="9858458" y="5208876"/>
            <a:ext cx="1591901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14197D5-894E-DB44-B7E5-EDBF02200FCE}"/>
              </a:ext>
            </a:extLst>
          </p:cNvPr>
          <p:cNvSpPr/>
          <p:nvPr/>
        </p:nvSpPr>
        <p:spPr>
          <a:xfrm>
            <a:off x="9858458" y="2340758"/>
            <a:ext cx="1591901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E0E63726-829D-EA4C-8A18-2909F1E7A282}"/>
              </a:ext>
            </a:extLst>
          </p:cNvPr>
          <p:cNvSpPr/>
          <p:nvPr/>
        </p:nvSpPr>
        <p:spPr>
          <a:xfrm>
            <a:off x="9858458" y="3160220"/>
            <a:ext cx="1591901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4CE3726C-C254-734D-A725-012D0AC3354C}"/>
              </a:ext>
            </a:extLst>
          </p:cNvPr>
          <p:cNvSpPr/>
          <p:nvPr/>
        </p:nvSpPr>
        <p:spPr>
          <a:xfrm>
            <a:off x="9858458" y="3979682"/>
            <a:ext cx="1591901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3949E0D8-92B0-CE4D-A498-49B5BC36AB52}"/>
              </a:ext>
            </a:extLst>
          </p:cNvPr>
          <p:cNvSpPr/>
          <p:nvPr/>
        </p:nvSpPr>
        <p:spPr>
          <a:xfrm>
            <a:off x="9858458" y="4799144"/>
            <a:ext cx="1591901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94BD0396-0D17-1D45-9B69-B34259419B53}"/>
              </a:ext>
            </a:extLst>
          </p:cNvPr>
          <p:cNvSpPr/>
          <p:nvPr/>
        </p:nvSpPr>
        <p:spPr>
          <a:xfrm>
            <a:off x="9858458" y="1521296"/>
            <a:ext cx="1591901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FFD7D70-5579-459A-9F68-E13C418B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161" y="648803"/>
            <a:ext cx="9142810" cy="460528"/>
          </a:xfrm>
        </p:spPr>
        <p:txBody>
          <a:bodyPr/>
          <a:lstStyle/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AURREKONTUA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E28E8C-25F8-4152-B793-95E2A75A01F4}"/>
              </a:ext>
            </a:extLst>
          </p:cNvPr>
          <p:cNvSpPr/>
          <p:nvPr/>
        </p:nvSpPr>
        <p:spPr>
          <a:xfrm>
            <a:off x="627161" y="1425749"/>
            <a:ext cx="36678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Planaren helburuak eta ardatz eta palanketan proposatutako ekintzak betetzen direla bermatzeko, Ekonomiaren Garapen, </a:t>
            </a:r>
            <a:r>
              <a:rPr lang="eu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Jasangarritasun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eta Ingurumen Sailak aurrekontu-apustu irmoa egin du.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Hasierako aurrekontua 1.642 milioi eurokoa da 2021erako, eta </a:t>
            </a:r>
            <a:r>
              <a:rPr lang="eu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aurreikusten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2021-2024 aldirako 4.106 milioi euro mobilizatuko direla ezarpenaren lau urte horietan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918435B-55F2-CA49-B362-AC1CD336C000}"/>
              </a:ext>
            </a:extLst>
          </p:cNvPr>
          <p:cNvSpPr/>
          <p:nvPr/>
        </p:nvSpPr>
        <p:spPr>
          <a:xfrm>
            <a:off x="9858458" y="1124124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F8F4CA4-5BE5-7F4D-A24E-FA2CD175A188}"/>
              </a:ext>
            </a:extLst>
          </p:cNvPr>
          <p:cNvSpPr/>
          <p:nvPr/>
        </p:nvSpPr>
        <p:spPr>
          <a:xfrm>
            <a:off x="4510413" y="1521296"/>
            <a:ext cx="5259558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A414F792-985C-F046-A7E9-B3F1C0C5032C}"/>
              </a:ext>
            </a:extLst>
          </p:cNvPr>
          <p:cNvSpPr txBox="1">
            <a:spLocks/>
          </p:cNvSpPr>
          <p:nvPr/>
        </p:nvSpPr>
        <p:spPr>
          <a:xfrm>
            <a:off x="9946945" y="1203807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B6552DA-BB47-7444-A8A0-34B585E512BA}"/>
              </a:ext>
            </a:extLst>
          </p:cNvPr>
          <p:cNvSpPr/>
          <p:nvPr/>
        </p:nvSpPr>
        <p:spPr>
          <a:xfrm>
            <a:off x="4510413" y="1931027"/>
            <a:ext cx="5259558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DB959AC-3EF9-8742-8F62-2C079E86C9DE}"/>
              </a:ext>
            </a:extLst>
          </p:cNvPr>
          <p:cNvSpPr/>
          <p:nvPr/>
        </p:nvSpPr>
        <p:spPr>
          <a:xfrm>
            <a:off x="4510413" y="2340758"/>
            <a:ext cx="5259558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266BBD3-2941-6F47-90C2-7357CB2F86F6}"/>
              </a:ext>
            </a:extLst>
          </p:cNvPr>
          <p:cNvSpPr/>
          <p:nvPr/>
        </p:nvSpPr>
        <p:spPr>
          <a:xfrm>
            <a:off x="4510413" y="2750489"/>
            <a:ext cx="5259558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C0727F7-A344-F748-8636-B5ACDE78E182}"/>
              </a:ext>
            </a:extLst>
          </p:cNvPr>
          <p:cNvSpPr/>
          <p:nvPr/>
        </p:nvSpPr>
        <p:spPr>
          <a:xfrm>
            <a:off x="4510413" y="3160220"/>
            <a:ext cx="5259558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048FD08-D187-E442-B05A-0ED1383988B2}"/>
              </a:ext>
            </a:extLst>
          </p:cNvPr>
          <p:cNvSpPr/>
          <p:nvPr/>
        </p:nvSpPr>
        <p:spPr>
          <a:xfrm>
            <a:off x="4510413" y="3569951"/>
            <a:ext cx="5259558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014B65E-A257-6046-96DE-E7F35EA45489}"/>
              </a:ext>
            </a:extLst>
          </p:cNvPr>
          <p:cNvSpPr/>
          <p:nvPr/>
        </p:nvSpPr>
        <p:spPr>
          <a:xfrm>
            <a:off x="4510413" y="3979682"/>
            <a:ext cx="5259558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08E8EAA-2847-4245-9BEE-5A5536EECE6C}"/>
              </a:ext>
            </a:extLst>
          </p:cNvPr>
          <p:cNvSpPr/>
          <p:nvPr/>
        </p:nvSpPr>
        <p:spPr>
          <a:xfrm>
            <a:off x="4510413" y="4389413"/>
            <a:ext cx="5259558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B48D9BB-8374-474E-B6B4-D604F1C34298}"/>
              </a:ext>
            </a:extLst>
          </p:cNvPr>
          <p:cNvSpPr/>
          <p:nvPr/>
        </p:nvSpPr>
        <p:spPr>
          <a:xfrm>
            <a:off x="4510413" y="4799144"/>
            <a:ext cx="5259558" cy="37699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1183544-2C14-BA43-8556-657AF92A1221}"/>
              </a:ext>
            </a:extLst>
          </p:cNvPr>
          <p:cNvSpPr/>
          <p:nvPr/>
        </p:nvSpPr>
        <p:spPr>
          <a:xfrm>
            <a:off x="4510413" y="5208876"/>
            <a:ext cx="5259558" cy="376992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ED5AEEE-4578-3F41-9A8E-0AC312B56420}"/>
              </a:ext>
            </a:extLst>
          </p:cNvPr>
          <p:cNvSpPr/>
          <p:nvPr/>
        </p:nvSpPr>
        <p:spPr>
          <a:xfrm>
            <a:off x="9858458" y="5626086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ítulo 3">
            <a:extLst>
              <a:ext uri="{FF2B5EF4-FFF2-40B4-BE49-F238E27FC236}">
                <a16:creationId xmlns:a16="http://schemas.microsoft.com/office/drawing/2014/main" id="{5DD57503-A53B-D245-BA7C-ABCDC030602D}"/>
              </a:ext>
            </a:extLst>
          </p:cNvPr>
          <p:cNvSpPr txBox="1">
            <a:spLocks/>
          </p:cNvSpPr>
          <p:nvPr/>
        </p:nvSpPr>
        <p:spPr>
          <a:xfrm>
            <a:off x="9946945" y="5722307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1.642.427.487</a:t>
            </a:r>
          </a:p>
        </p:txBody>
      </p:sp>
      <p:sp>
        <p:nvSpPr>
          <p:cNvPr id="26" name="TextBox 73">
            <a:extLst>
              <a:ext uri="{FF2B5EF4-FFF2-40B4-BE49-F238E27FC236}">
                <a16:creationId xmlns:a16="http://schemas.microsoft.com/office/drawing/2014/main" id="{2FF85F61-BB8E-F045-8C6D-DB7B023215D0}"/>
              </a:ext>
            </a:extLst>
          </p:cNvPr>
          <p:cNvSpPr txBox="1"/>
          <p:nvPr/>
        </p:nvSpPr>
        <p:spPr>
          <a:xfrm>
            <a:off x="4664718" y="1620173"/>
            <a:ext cx="500505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Zailtasunak</a:t>
            </a:r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dituzten</a:t>
            </a:r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enpresei</a:t>
            </a:r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eremu</a:t>
            </a:r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babesgabeei</a:t>
            </a:r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laguntzea</a:t>
            </a:r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ítulo 3">
            <a:extLst>
              <a:ext uri="{FF2B5EF4-FFF2-40B4-BE49-F238E27FC236}">
                <a16:creationId xmlns:a16="http://schemas.microsoft.com/office/drawing/2014/main" id="{1B8843ED-E194-BF49-B919-7E9DE5DA3028}"/>
              </a:ext>
            </a:extLst>
          </p:cNvPr>
          <p:cNvSpPr txBox="1">
            <a:spLocks/>
          </p:cNvSpPr>
          <p:nvPr/>
        </p:nvSpPr>
        <p:spPr>
          <a:xfrm>
            <a:off x="9946945" y="1627036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18.000.000</a:t>
            </a: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32F5CFFE-8149-BC4D-8EDC-253605FF3125}"/>
              </a:ext>
            </a:extLst>
          </p:cNvPr>
          <p:cNvSpPr txBox="1"/>
          <p:nvPr/>
        </p:nvSpPr>
        <p:spPr>
          <a:xfrm>
            <a:off x="4655046" y="1992947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Energia</a:t>
            </a:r>
            <a:r>
              <a:rPr lang="es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4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aldaketa</a:t>
            </a:r>
            <a:r>
              <a:rPr lang="es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klimatikoa</a:t>
            </a:r>
            <a:endParaRPr lang="es-ES" sz="1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ítulo 3">
            <a:extLst>
              <a:ext uri="{FF2B5EF4-FFF2-40B4-BE49-F238E27FC236}">
                <a16:creationId xmlns:a16="http://schemas.microsoft.com/office/drawing/2014/main" id="{CC1930A6-599B-F549-988A-010394463A38}"/>
              </a:ext>
            </a:extLst>
          </p:cNvPr>
          <p:cNvSpPr txBox="1">
            <a:spLocks/>
          </p:cNvSpPr>
          <p:nvPr/>
        </p:nvSpPr>
        <p:spPr>
          <a:xfrm>
            <a:off x="9946945" y="2031133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179.970.371</a:t>
            </a:r>
          </a:p>
        </p:txBody>
      </p:sp>
      <p:sp>
        <p:nvSpPr>
          <p:cNvPr id="31" name="TextBox 73">
            <a:extLst>
              <a:ext uri="{FF2B5EF4-FFF2-40B4-BE49-F238E27FC236}">
                <a16:creationId xmlns:a16="http://schemas.microsoft.com/office/drawing/2014/main" id="{7B84976C-3940-CC49-A58A-C7D548470C27}"/>
              </a:ext>
            </a:extLst>
          </p:cNvPr>
          <p:cNvSpPr txBox="1"/>
          <p:nvPr/>
        </p:nvSpPr>
        <p:spPr>
          <a:xfrm>
            <a:off x="4655046" y="2390822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nn-NO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Teknologiaren eta berrikuntzaren aldeko apustua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ítulo 3">
            <a:extLst>
              <a:ext uri="{FF2B5EF4-FFF2-40B4-BE49-F238E27FC236}">
                <a16:creationId xmlns:a16="http://schemas.microsoft.com/office/drawing/2014/main" id="{C7528CA9-932F-B642-8E85-44B3AFDAE67E}"/>
              </a:ext>
            </a:extLst>
          </p:cNvPr>
          <p:cNvSpPr txBox="1">
            <a:spLocks/>
          </p:cNvSpPr>
          <p:nvPr/>
        </p:nvSpPr>
        <p:spPr>
          <a:xfrm>
            <a:off x="9946945" y="2441725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216.380.000</a:t>
            </a:r>
          </a:p>
        </p:txBody>
      </p:sp>
      <p:sp>
        <p:nvSpPr>
          <p:cNvPr id="33" name="TextBox 73">
            <a:extLst>
              <a:ext uri="{FF2B5EF4-FFF2-40B4-BE49-F238E27FC236}">
                <a16:creationId xmlns:a16="http://schemas.microsoft.com/office/drawing/2014/main" id="{8163C844-9D88-C643-9505-2C056554F8CC}"/>
              </a:ext>
            </a:extLst>
          </p:cNvPr>
          <p:cNvSpPr txBox="1"/>
          <p:nvPr/>
        </p:nvSpPr>
        <p:spPr>
          <a:xfrm>
            <a:off x="4655046" y="2840345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Nazioarteko</a:t>
            </a:r>
            <a:r>
              <a:rPr lang="es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posizionamendua</a:t>
            </a:r>
            <a:endParaRPr lang="es-ES" sz="1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ítulo 3">
            <a:extLst>
              <a:ext uri="{FF2B5EF4-FFF2-40B4-BE49-F238E27FC236}">
                <a16:creationId xmlns:a16="http://schemas.microsoft.com/office/drawing/2014/main" id="{A70D797B-4596-FB4F-AE00-54816C98AEBB}"/>
              </a:ext>
            </a:extLst>
          </p:cNvPr>
          <p:cNvSpPr txBox="1">
            <a:spLocks/>
          </p:cNvSpPr>
          <p:nvPr/>
        </p:nvSpPr>
        <p:spPr>
          <a:xfrm>
            <a:off x="9951817" y="2847208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22.550.000</a:t>
            </a:r>
          </a:p>
        </p:txBody>
      </p:sp>
      <p:sp>
        <p:nvSpPr>
          <p:cNvPr id="35" name="TextBox 73">
            <a:extLst>
              <a:ext uri="{FF2B5EF4-FFF2-40B4-BE49-F238E27FC236}">
                <a16:creationId xmlns:a16="http://schemas.microsoft.com/office/drawing/2014/main" id="{699DD337-779A-B440-A933-B14972505379}"/>
              </a:ext>
            </a:extLst>
          </p:cNvPr>
          <p:cNvSpPr txBox="1"/>
          <p:nvPr/>
        </p:nvSpPr>
        <p:spPr>
          <a:xfrm>
            <a:off x="4664719" y="3242625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Eraldaketa</a:t>
            </a:r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digitala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ítulo 3">
            <a:extLst>
              <a:ext uri="{FF2B5EF4-FFF2-40B4-BE49-F238E27FC236}">
                <a16:creationId xmlns:a16="http://schemas.microsoft.com/office/drawing/2014/main" id="{75CEDCDB-384E-7D4F-AE4C-D24B9459E732}"/>
              </a:ext>
            </a:extLst>
          </p:cNvPr>
          <p:cNvSpPr txBox="1">
            <a:spLocks/>
          </p:cNvSpPr>
          <p:nvPr/>
        </p:nvSpPr>
        <p:spPr>
          <a:xfrm>
            <a:off x="9946945" y="3249488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18.812.695</a:t>
            </a:r>
          </a:p>
        </p:txBody>
      </p:sp>
      <p:sp>
        <p:nvSpPr>
          <p:cNvPr id="37" name="TextBox 73">
            <a:extLst>
              <a:ext uri="{FF2B5EF4-FFF2-40B4-BE49-F238E27FC236}">
                <a16:creationId xmlns:a16="http://schemas.microsoft.com/office/drawing/2014/main" id="{1E1DFB26-9D08-1847-A1EB-CB6F02CE2945}"/>
              </a:ext>
            </a:extLst>
          </p:cNvPr>
          <p:cNvSpPr txBox="1"/>
          <p:nvPr/>
        </p:nvSpPr>
        <p:spPr>
          <a:xfrm>
            <a:off x="4655046" y="3650251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Ekintzailetza</a:t>
            </a:r>
            <a:r>
              <a:rPr lang="es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sustatzea</a:t>
            </a:r>
            <a:endParaRPr lang="es-ES" sz="1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ítulo 3">
            <a:extLst>
              <a:ext uri="{FF2B5EF4-FFF2-40B4-BE49-F238E27FC236}">
                <a16:creationId xmlns:a16="http://schemas.microsoft.com/office/drawing/2014/main" id="{CA8886F3-4BA4-9242-8252-9063CE8195D4}"/>
              </a:ext>
            </a:extLst>
          </p:cNvPr>
          <p:cNvSpPr txBox="1">
            <a:spLocks/>
          </p:cNvSpPr>
          <p:nvPr/>
        </p:nvSpPr>
        <p:spPr>
          <a:xfrm>
            <a:off x="9951817" y="3657114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6.381.000</a:t>
            </a:r>
          </a:p>
        </p:txBody>
      </p:sp>
      <p:sp>
        <p:nvSpPr>
          <p:cNvPr id="39" name="TextBox 73">
            <a:extLst>
              <a:ext uri="{FF2B5EF4-FFF2-40B4-BE49-F238E27FC236}">
                <a16:creationId xmlns:a16="http://schemas.microsoft.com/office/drawing/2014/main" id="{C5134F92-E6FF-FB4A-AED3-9F4872E9BC6C}"/>
              </a:ext>
            </a:extLst>
          </p:cNvPr>
          <p:cNvSpPr txBox="1"/>
          <p:nvPr/>
        </p:nvSpPr>
        <p:spPr>
          <a:xfrm>
            <a:off x="4664718" y="4052685"/>
            <a:ext cx="500505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Enpresak</a:t>
            </a:r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dibertsifikatzen</a:t>
            </a:r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finkatzen</a:t>
            </a:r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hazten</a:t>
            </a:r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laguntzea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ítulo 3">
            <a:extLst>
              <a:ext uri="{FF2B5EF4-FFF2-40B4-BE49-F238E27FC236}">
                <a16:creationId xmlns:a16="http://schemas.microsoft.com/office/drawing/2014/main" id="{27AF77A2-6669-2644-8F05-C74C8FE66D34}"/>
              </a:ext>
            </a:extLst>
          </p:cNvPr>
          <p:cNvSpPr txBox="1">
            <a:spLocks/>
          </p:cNvSpPr>
          <p:nvPr/>
        </p:nvSpPr>
        <p:spPr>
          <a:xfrm>
            <a:off x="9946945" y="4059548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1.045.480.240</a:t>
            </a:r>
          </a:p>
        </p:txBody>
      </p:sp>
      <p:sp>
        <p:nvSpPr>
          <p:cNvPr id="41" name="TextBox 73">
            <a:extLst>
              <a:ext uri="{FF2B5EF4-FFF2-40B4-BE49-F238E27FC236}">
                <a16:creationId xmlns:a16="http://schemas.microsoft.com/office/drawing/2014/main" id="{191C776F-36C9-BE4C-AD42-C42EC1DED219}"/>
              </a:ext>
            </a:extLst>
          </p:cNvPr>
          <p:cNvSpPr txBox="1"/>
          <p:nvPr/>
        </p:nvSpPr>
        <p:spPr>
          <a:xfrm>
            <a:off x="4655046" y="4468684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Lankidetza</a:t>
            </a:r>
            <a:r>
              <a:rPr lang="es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sustatzea</a:t>
            </a:r>
            <a:endParaRPr lang="es-ES" sz="1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ítulo 3">
            <a:extLst>
              <a:ext uri="{FF2B5EF4-FFF2-40B4-BE49-F238E27FC236}">
                <a16:creationId xmlns:a16="http://schemas.microsoft.com/office/drawing/2014/main" id="{A48A6B2F-C7AB-1645-9F06-6F075648511E}"/>
              </a:ext>
            </a:extLst>
          </p:cNvPr>
          <p:cNvSpPr txBox="1">
            <a:spLocks/>
          </p:cNvSpPr>
          <p:nvPr/>
        </p:nvSpPr>
        <p:spPr>
          <a:xfrm>
            <a:off x="9951817" y="4475547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3.018.000</a:t>
            </a:r>
          </a:p>
        </p:txBody>
      </p:sp>
      <p:sp>
        <p:nvSpPr>
          <p:cNvPr id="43" name="TextBox 73">
            <a:extLst>
              <a:ext uri="{FF2B5EF4-FFF2-40B4-BE49-F238E27FC236}">
                <a16:creationId xmlns:a16="http://schemas.microsoft.com/office/drawing/2014/main" id="{FFF197A4-3B97-864B-AFDD-23CD1B770768}"/>
              </a:ext>
            </a:extLst>
          </p:cNvPr>
          <p:cNvSpPr txBox="1"/>
          <p:nvPr/>
        </p:nvSpPr>
        <p:spPr>
          <a:xfrm>
            <a:off x="4664719" y="4877363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Azpiegiturak </a:t>
            </a:r>
            <a:r>
              <a:rPr lang="es-ES" sz="14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garatzea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ítulo 3">
            <a:extLst>
              <a:ext uri="{FF2B5EF4-FFF2-40B4-BE49-F238E27FC236}">
                <a16:creationId xmlns:a16="http://schemas.microsoft.com/office/drawing/2014/main" id="{F1850C1A-3B90-5D48-A41C-C8CB14319EF6}"/>
              </a:ext>
            </a:extLst>
          </p:cNvPr>
          <p:cNvSpPr txBox="1">
            <a:spLocks/>
          </p:cNvSpPr>
          <p:nvPr/>
        </p:nvSpPr>
        <p:spPr>
          <a:xfrm>
            <a:off x="9946945" y="4884226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71.835.181</a:t>
            </a:r>
          </a:p>
        </p:txBody>
      </p:sp>
      <p:sp>
        <p:nvSpPr>
          <p:cNvPr id="45" name="TextBox 73">
            <a:extLst>
              <a:ext uri="{FF2B5EF4-FFF2-40B4-BE49-F238E27FC236}">
                <a16:creationId xmlns:a16="http://schemas.microsoft.com/office/drawing/2014/main" id="{2F6DF856-9E85-A14F-8DFA-DD67CE5BEF04}"/>
              </a:ext>
            </a:extLst>
          </p:cNvPr>
          <p:cNvSpPr txBox="1"/>
          <p:nvPr/>
        </p:nvSpPr>
        <p:spPr>
          <a:xfrm>
            <a:off x="4655046" y="5297039"/>
            <a:ext cx="432048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4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Lurzorua</a:t>
            </a:r>
            <a:r>
              <a:rPr lang="es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erosteko</a:t>
            </a:r>
            <a:r>
              <a:rPr lang="es-ES" sz="1400" b="1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400" b="1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leheneratzeko</a:t>
            </a:r>
            <a:r>
              <a:rPr lang="es-ES" sz="1400" b="1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zuzkidura</a:t>
            </a:r>
            <a:endParaRPr lang="es-ES" sz="14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ítulo 3">
            <a:extLst>
              <a:ext uri="{FF2B5EF4-FFF2-40B4-BE49-F238E27FC236}">
                <a16:creationId xmlns:a16="http://schemas.microsoft.com/office/drawing/2014/main" id="{EDA91339-1EAD-EF4C-9A15-0DCA7BE74A59}"/>
              </a:ext>
            </a:extLst>
          </p:cNvPr>
          <p:cNvSpPr txBox="1">
            <a:spLocks/>
          </p:cNvSpPr>
          <p:nvPr/>
        </p:nvSpPr>
        <p:spPr>
          <a:xfrm>
            <a:off x="9951817" y="5317991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60.000.000</a:t>
            </a:r>
          </a:p>
        </p:txBody>
      </p:sp>
    </p:spTree>
    <p:extLst>
      <p:ext uri="{BB962C8B-B14F-4D97-AF65-F5344CB8AC3E}">
        <p14:creationId xmlns:p14="http://schemas.microsoft.com/office/powerpoint/2010/main" val="386116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730DA00-2727-4854-81FA-2BAC823D57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2598" y="1595887"/>
            <a:ext cx="9836396" cy="263234"/>
          </a:xfrm>
        </p:spPr>
        <p:txBody>
          <a:bodyPr/>
          <a:lstStyle/>
          <a:p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 garatzeko eta nazioartekotzeko tresna erabakigarria.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22598" y="729208"/>
            <a:ext cx="11121331" cy="951156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u-ES" sz="3200" dirty="0">
                <a:solidFill>
                  <a:srgbClr val="09ABAE"/>
                </a:solidFill>
              </a:rPr>
              <a:t>INDUSTRIA GARATZEKO ETA NAZIOARTEKOTZEKO </a:t>
            </a:r>
            <a:br>
              <a:rPr lang="eu-ES" sz="3200" dirty="0">
                <a:solidFill>
                  <a:srgbClr val="09ABAE"/>
                </a:solidFill>
              </a:rPr>
            </a:br>
            <a:r>
              <a:rPr lang="eu-ES" sz="3200" dirty="0">
                <a:solidFill>
                  <a:srgbClr val="09ABAE"/>
                </a:solidFill>
              </a:rPr>
              <a:t>PLAN ESTRATEGIKOA 2021-2024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ED56F3-BA0E-4F9F-8F79-C36BEA34A786}"/>
              </a:ext>
            </a:extLst>
          </p:cNvPr>
          <p:cNvSpPr txBox="1"/>
          <p:nvPr/>
        </p:nvSpPr>
        <p:spPr>
          <a:xfrm>
            <a:off x="682885" y="2377142"/>
            <a:ext cx="10775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Planak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 garatzeko eta nazioartekotzeko tresna erabakigarria iza</a:t>
            </a: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 asmo du, EAEko ekonomia suspertze eta eraldatze aldera. Horretarako, epe labur, ertain eta luzean eragingo duten neurriak </a:t>
            </a:r>
            <a:r>
              <a:rPr lang="eu-ES" sz="18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aurreikusten</a:t>
            </a: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ditu. Hori guztia </a:t>
            </a:r>
            <a:r>
              <a:rPr lang="eu-ES" sz="18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jasangarritasuna</a:t>
            </a: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aniztasuna eta </a:t>
            </a:r>
            <a:r>
              <a:rPr lang="eu-ES" sz="18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inklusibitatea</a:t>
            </a: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sustatzea eta giza eskubideak errespetatzea ikuspegi gisa hartuta.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CE08C7-5B96-6445-B4A8-C9D679415012}"/>
              </a:ext>
            </a:extLst>
          </p:cNvPr>
          <p:cNvSpPr txBox="1"/>
          <p:nvPr/>
        </p:nvSpPr>
        <p:spPr>
          <a:xfrm>
            <a:off x="682885" y="3681283"/>
            <a:ext cx="1088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Planak,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egoera koiunturala </a:t>
            </a: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kontuan izateaz gainera, industria garatzeko eta enpresak nazioartekotzeko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konpromiso estrukturala </a:t>
            </a: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ere hartzen du. Bide horretan, hainbat neurri ezartzen ditu: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7B5C83-5850-344D-AE6F-3569CB42C7FE}"/>
              </a:ext>
            </a:extLst>
          </p:cNvPr>
          <p:cNvSpPr txBox="1"/>
          <p:nvPr/>
        </p:nvSpPr>
        <p:spPr>
          <a:xfrm>
            <a:off x="1152747" y="4548616"/>
            <a:ext cx="3214267" cy="116955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l"/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Susperraldira bideratutako agenda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epe laburrean COVID-19ak sorturiko krisi-egoeraren ondotik izaniko zailtasunei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aurre egiteko, ekonomian bezala, kliman eta alderdi sozialetan ere.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4D42C3-2F3A-4C46-B38D-CF3301C2A1ED}"/>
              </a:ext>
            </a:extLst>
          </p:cNvPr>
          <p:cNvSpPr txBox="1"/>
          <p:nvPr/>
        </p:nvSpPr>
        <p:spPr>
          <a:xfrm>
            <a:off x="5042266" y="4548615"/>
            <a:ext cx="2866504" cy="116955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l"/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Ekonomia berritzeko eta eraldatzeko ekimen multzo bat, hiru trantsizio handien aukerak aprobetxatuz: </a:t>
            </a: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energetiko-</a:t>
            </a:r>
            <a:r>
              <a:rPr lang="eu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klimatikoa</a:t>
            </a: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teknologiko-digitala eta soziodemografikoa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02AC43A-1612-3140-805A-D2142F07289E}"/>
              </a:ext>
            </a:extLst>
          </p:cNvPr>
          <p:cNvSpPr txBox="1"/>
          <p:nvPr/>
        </p:nvSpPr>
        <p:spPr>
          <a:xfrm>
            <a:off x="8682508" y="4548615"/>
            <a:ext cx="2309242" cy="116955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algn="l"/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Lehiakortasunerako tresna eta palanketan oinarrituta, </a:t>
            </a: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 lehiakorra bultzatzeko eta garatzeko konpromisoarekin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0BF752A-D995-9A49-9BDB-1D4D21D9E6AD}"/>
              </a:ext>
            </a:extLst>
          </p:cNvPr>
          <p:cNvSpPr/>
          <p:nvPr/>
        </p:nvSpPr>
        <p:spPr>
          <a:xfrm rot="5400000">
            <a:off x="589197" y="4956840"/>
            <a:ext cx="838825" cy="167214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CD4B9B20-C4CD-E54E-BD80-83755D0BA5E6}"/>
              </a:ext>
            </a:extLst>
          </p:cNvPr>
          <p:cNvSpPr/>
          <p:nvPr/>
        </p:nvSpPr>
        <p:spPr>
          <a:xfrm rot="5400000">
            <a:off x="4467238" y="4956840"/>
            <a:ext cx="838825" cy="167214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47DC34F-01B0-124B-BED6-C345337AC36B}"/>
              </a:ext>
            </a:extLst>
          </p:cNvPr>
          <p:cNvSpPr/>
          <p:nvPr/>
        </p:nvSpPr>
        <p:spPr>
          <a:xfrm rot="5400000">
            <a:off x="8063657" y="4956841"/>
            <a:ext cx="838825" cy="167214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2AC264F-31EB-244D-B6CE-3BF92664CE98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7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16ECD489-4D52-3B4D-9F50-49AD1753B2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8FE7C77-EB8D-DE4D-A477-1F2E7CBF082E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29" name="3 Título">
              <a:extLst>
                <a:ext uri="{FF2B5EF4-FFF2-40B4-BE49-F238E27FC236}">
                  <a16:creationId xmlns:a16="http://schemas.microsoft.com/office/drawing/2014/main" id="{26054093-D513-7043-A091-B03CD3388059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59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702293-F27F-974C-AF72-1B32D32E4D12}"/>
              </a:ext>
            </a:extLst>
          </p:cNvPr>
          <p:cNvSpPr/>
          <p:nvPr/>
        </p:nvSpPr>
        <p:spPr>
          <a:xfrm>
            <a:off x="2134766" y="2529408"/>
            <a:ext cx="9073008" cy="1080120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35685B-82D2-B446-ACEE-EB901D644664}"/>
              </a:ext>
            </a:extLst>
          </p:cNvPr>
          <p:cNvSpPr/>
          <p:nvPr/>
        </p:nvSpPr>
        <p:spPr>
          <a:xfrm>
            <a:off x="2134766" y="3681536"/>
            <a:ext cx="9073008" cy="1944216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EA7145E-6F26-4E4F-AABB-041795800905}"/>
              </a:ext>
            </a:extLst>
          </p:cNvPr>
          <p:cNvSpPr/>
          <p:nvPr/>
        </p:nvSpPr>
        <p:spPr>
          <a:xfrm>
            <a:off x="838622" y="2529408"/>
            <a:ext cx="1224136" cy="3096344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80B812B-9B6F-458F-9094-6F865601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11" y="666971"/>
            <a:ext cx="9142810" cy="915308"/>
          </a:xfrm>
        </p:spPr>
        <p:txBody>
          <a:bodyPr/>
          <a:lstStyle/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JARRAIPEN-, EBALUAZIO- </a:t>
            </a:r>
            <a:b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 IKASKUNTZA-SISTEMA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7E3340-65C7-4F1D-BCB6-C9FBD4834473}"/>
              </a:ext>
            </a:extLst>
          </p:cNvPr>
          <p:cNvSpPr/>
          <p:nvPr/>
        </p:nvSpPr>
        <p:spPr>
          <a:xfrm>
            <a:off x="1054646" y="3033464"/>
            <a:ext cx="936104" cy="2269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lnSpc>
                <a:spcPts val="3000"/>
              </a:lnSpc>
            </a:pPr>
            <a:r>
              <a:rPr lang="eu-E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URTEKO BALIOESPENA</a:t>
            </a:r>
          </a:p>
        </p:txBody>
      </p:sp>
      <p:sp>
        <p:nvSpPr>
          <p:cNvPr id="6" name="TextBox 73">
            <a:extLst>
              <a:ext uri="{FF2B5EF4-FFF2-40B4-BE49-F238E27FC236}">
                <a16:creationId xmlns:a16="http://schemas.microsoft.com/office/drawing/2014/main" id="{7A87FD58-D54E-42C5-A5A3-1A9935FC6225}"/>
              </a:ext>
            </a:extLst>
          </p:cNvPr>
          <p:cNvSpPr txBox="1"/>
          <p:nvPr/>
        </p:nvSpPr>
        <p:spPr>
          <a:xfrm>
            <a:off x="2566814" y="2787242"/>
            <a:ext cx="806489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u-ES" sz="1000" dirty="0">
                <a:solidFill>
                  <a:srgbClr val="08666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u-ES" sz="1600" dirty="0">
                <a:solidFill>
                  <a:srgbClr val="08666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Lehendabiziko planoaren ardatza da proposatutako </a:t>
            </a:r>
            <a:r>
              <a:rPr lang="eu-ES" sz="1600" b="1" dirty="0">
                <a:solidFill>
                  <a:srgbClr val="08666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HELBURU ESTRATEGIKOEN AURRERAPEN-MAILAREN JARRAIPENA EGITEA</a:t>
            </a:r>
            <a:r>
              <a:rPr lang="eu-ES" sz="1600" dirty="0">
                <a:solidFill>
                  <a:srgbClr val="08666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–plan honek helburu estrategiko horiek lortzen laguntzen du–.</a:t>
            </a:r>
            <a:endParaRPr lang="es-ES" sz="1000" dirty="0">
              <a:solidFill>
                <a:srgbClr val="086666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3">
            <a:extLst>
              <a:ext uri="{FF2B5EF4-FFF2-40B4-BE49-F238E27FC236}">
                <a16:creationId xmlns:a16="http://schemas.microsoft.com/office/drawing/2014/main" id="{CAB2F4DD-41DD-4C42-BF4A-01E38FCF9DAC}"/>
              </a:ext>
            </a:extLst>
          </p:cNvPr>
          <p:cNvSpPr txBox="1"/>
          <p:nvPr/>
        </p:nvSpPr>
        <p:spPr>
          <a:xfrm>
            <a:off x="2566814" y="3976743"/>
            <a:ext cx="8208912" cy="13234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l"/>
            <a:r>
              <a:rPr lang="eu-ES" sz="6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u-ES" sz="16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Bigarren planoan, </a:t>
            </a:r>
            <a:r>
              <a:rPr lang="eu-ES" sz="16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KUALITATIBOKI BALORATZEN DA PROPOSATUTAKO EKINTZEK ZER AURRERAPEN ETA INPAKTU IZAN DUTEN PLANAREN ARDATZ BAKOITZEAN</a:t>
            </a:r>
            <a:r>
              <a:rPr lang="eu-ES" sz="16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Iturri garrantzitsua da hori, ikasteko eta hobekuntzak ezartzeko. Aurrerapen-maila kualitatiboaren balioespen horrekin batera, ezarritako aurrekontuaren betearazpen-mailaren balorazioa ere egingo da, eta, orobat, plan honetan jasotako laguntza-programen onuradunen kopuruari buruzko informazioa bilduko da. </a:t>
            </a:r>
          </a:p>
          <a:p>
            <a:pPr algn="l"/>
            <a:endParaRPr lang="es-ES" sz="6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577B5EC-B024-EC4C-A40E-F171D5B37C88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16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F43CE2E0-AE1F-7943-AFF7-1A7931F4F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394967B-D08B-8946-BA42-6EACA526A054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18" name="3 Título">
              <a:extLst>
                <a:ext uri="{FF2B5EF4-FFF2-40B4-BE49-F238E27FC236}">
                  <a16:creationId xmlns:a16="http://schemas.microsoft.com/office/drawing/2014/main" id="{956914D8-6A69-2241-9E38-CC4BD2B6152D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826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54B55757-6AD1-2C41-8DDC-FF10CC1F8459}"/>
              </a:ext>
            </a:extLst>
          </p:cNvPr>
          <p:cNvSpPr/>
          <p:nvPr/>
        </p:nvSpPr>
        <p:spPr>
          <a:xfrm>
            <a:off x="6599262" y="820292"/>
            <a:ext cx="3138700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3EA296CE-80D8-8840-881B-96A102A46521}"/>
              </a:ext>
            </a:extLst>
          </p:cNvPr>
          <p:cNvSpPr/>
          <p:nvPr/>
        </p:nvSpPr>
        <p:spPr>
          <a:xfrm>
            <a:off x="4966855" y="820292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DDC298B-D414-8A40-A2BA-699CDF48AEDD}"/>
              </a:ext>
            </a:extLst>
          </p:cNvPr>
          <p:cNvSpPr/>
          <p:nvPr/>
        </p:nvSpPr>
        <p:spPr>
          <a:xfrm>
            <a:off x="9786193" y="820292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FF85BE6-04A4-DD44-8700-35F1F3226A07}"/>
              </a:ext>
            </a:extLst>
          </p:cNvPr>
          <p:cNvSpPr/>
          <p:nvPr/>
        </p:nvSpPr>
        <p:spPr>
          <a:xfrm>
            <a:off x="6599262" y="1216430"/>
            <a:ext cx="3138700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89EA379-469F-DF42-800E-B11D3908C46D}"/>
              </a:ext>
            </a:extLst>
          </p:cNvPr>
          <p:cNvSpPr/>
          <p:nvPr/>
        </p:nvSpPr>
        <p:spPr>
          <a:xfrm>
            <a:off x="4966855" y="1216430"/>
            <a:ext cx="1584176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F84B6D7-E42C-224D-8EDD-FCC9ED47054A}"/>
              </a:ext>
            </a:extLst>
          </p:cNvPr>
          <p:cNvSpPr/>
          <p:nvPr/>
        </p:nvSpPr>
        <p:spPr>
          <a:xfrm>
            <a:off x="9786193" y="1216430"/>
            <a:ext cx="1584176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80B812B-9B6F-458F-9094-6F865601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22" y="634592"/>
            <a:ext cx="3730692" cy="955180"/>
          </a:xfrm>
          <a:noFill/>
        </p:spPr>
        <p:txBody>
          <a:bodyPr/>
          <a:lstStyle/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ADIERAZLE KUANTITATIBOAK </a:t>
            </a: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(I)</a:t>
            </a:r>
          </a:p>
        </p:txBody>
      </p:sp>
      <p:sp>
        <p:nvSpPr>
          <p:cNvPr id="6" name="TextBox 73">
            <a:extLst>
              <a:ext uri="{FF2B5EF4-FFF2-40B4-BE49-F238E27FC236}">
                <a16:creationId xmlns:a16="http://schemas.microsoft.com/office/drawing/2014/main" id="{8A85DB2F-BFB2-4BDE-9D5B-469C25B25F1B}"/>
              </a:ext>
            </a:extLst>
          </p:cNvPr>
          <p:cNvSpPr txBox="1"/>
          <p:nvPr/>
        </p:nvSpPr>
        <p:spPr>
          <a:xfrm>
            <a:off x="766614" y="1719523"/>
            <a:ext cx="3600400" cy="7848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u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 honek laguntzen dituen </a:t>
            </a: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HELBURU ESTRATEGIKOETAN IZANDAKO AURRERAPEN-MAILAREN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jarraipena.</a:t>
            </a:r>
          </a:p>
          <a:p>
            <a:pPr algn="l"/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7B610674-5B8D-9242-B102-46996B98D9A8}"/>
              </a:ext>
            </a:extLst>
          </p:cNvPr>
          <p:cNvSpPr txBox="1">
            <a:spLocks/>
          </p:cNvSpPr>
          <p:nvPr/>
        </p:nvSpPr>
        <p:spPr>
          <a:xfrm>
            <a:off x="5053314" y="922013"/>
            <a:ext cx="1433560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HELBURU ESTRATEGIKOA</a:t>
            </a:r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C11BAB33-AF33-294A-89E1-A9C458DC92C4}"/>
              </a:ext>
            </a:extLst>
          </p:cNvPr>
          <p:cNvSpPr txBox="1">
            <a:spLocks/>
          </p:cNvSpPr>
          <p:nvPr/>
        </p:nvSpPr>
        <p:spPr>
          <a:xfrm>
            <a:off x="6969355" y="910463"/>
            <a:ext cx="2534004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PROPOSATUTAKO ADIERAZLEAK</a:t>
            </a:r>
          </a:p>
          <a:p>
            <a:pPr algn="ctr"/>
            <a:endParaRPr lang="es-E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20465C08-AF1E-B34C-9776-EC52B396E39D}"/>
              </a:ext>
            </a:extLst>
          </p:cNvPr>
          <p:cNvSpPr txBox="1">
            <a:spLocks/>
          </p:cNvSpPr>
          <p:nvPr/>
        </p:nvSpPr>
        <p:spPr>
          <a:xfrm>
            <a:off x="9907443" y="890693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ITURRIA</a:t>
            </a:r>
          </a:p>
        </p:txBody>
      </p:sp>
      <p:sp>
        <p:nvSpPr>
          <p:cNvPr id="18" name="TextBox 73">
            <a:extLst>
              <a:ext uri="{FF2B5EF4-FFF2-40B4-BE49-F238E27FC236}">
                <a16:creationId xmlns:a16="http://schemas.microsoft.com/office/drawing/2014/main" id="{E23F6F63-D36E-8C4A-89E6-B126043A5EB8}"/>
              </a:ext>
            </a:extLst>
          </p:cNvPr>
          <p:cNvSpPr txBox="1"/>
          <p:nvPr/>
        </p:nvSpPr>
        <p:spPr>
          <a:xfrm>
            <a:off x="5098235" y="1504079"/>
            <a:ext cx="1403613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Industria: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BPGd-ren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% 40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gainditzea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industrian eta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zerbitzu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aurreratuetan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73">
            <a:extLst>
              <a:ext uri="{FF2B5EF4-FFF2-40B4-BE49-F238E27FC236}">
                <a16:creationId xmlns:a16="http://schemas.microsoft.com/office/drawing/2014/main" id="{F970DBAA-5099-F94C-A08C-32070D96D283}"/>
              </a:ext>
            </a:extLst>
          </p:cNvPr>
          <p:cNvSpPr txBox="1"/>
          <p:nvPr/>
        </p:nvSpPr>
        <p:spPr>
          <a:xfrm>
            <a:off x="6695047" y="1350191"/>
            <a:ext cx="2906679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Manufaktura-industriak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eta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zerbitzuek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EAEko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ekonomiaren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BEGd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osoan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duten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pisua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Enplegua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industrian eta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zerbitzu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aurreratuetan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(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guztirako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%).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Enpresen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kopurua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industriaren eta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zerbitzu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aurreratuen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BPGd-ri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egindako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ekarpena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kalkulatzeko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kontuan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hartzen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dugunaren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barruan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73">
            <a:extLst>
              <a:ext uri="{FF2B5EF4-FFF2-40B4-BE49-F238E27FC236}">
                <a16:creationId xmlns:a16="http://schemas.microsoft.com/office/drawing/2014/main" id="{2BF3D9A6-2B1B-424A-AD42-5E8986759354}"/>
              </a:ext>
            </a:extLst>
          </p:cNvPr>
          <p:cNvSpPr txBox="1"/>
          <p:nvPr/>
        </p:nvSpPr>
        <p:spPr>
          <a:xfrm>
            <a:off x="9889758" y="1504079"/>
            <a:ext cx="140720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EUSTATekin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egiten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ari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garen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lanari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esker.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(I-O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taulak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887CE8E2-C3E2-2349-95DB-12139F5B0424}"/>
              </a:ext>
            </a:extLst>
          </p:cNvPr>
          <p:cNvSpPr/>
          <p:nvPr/>
        </p:nvSpPr>
        <p:spPr>
          <a:xfrm>
            <a:off x="6599262" y="2635215"/>
            <a:ext cx="3138700" cy="1606408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20A4300-ACF2-4549-8B4A-F23A595C673B}"/>
              </a:ext>
            </a:extLst>
          </p:cNvPr>
          <p:cNvSpPr/>
          <p:nvPr/>
        </p:nvSpPr>
        <p:spPr>
          <a:xfrm>
            <a:off x="4966855" y="2635215"/>
            <a:ext cx="1584176" cy="1606408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43701E4-0419-3540-BAD2-927CACB695C4}"/>
              </a:ext>
            </a:extLst>
          </p:cNvPr>
          <p:cNvSpPr/>
          <p:nvPr/>
        </p:nvSpPr>
        <p:spPr>
          <a:xfrm>
            <a:off x="9786193" y="2635215"/>
            <a:ext cx="1584176" cy="1606408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BAEADB85-EACD-F447-89C2-04A7A6128954}"/>
              </a:ext>
            </a:extLst>
          </p:cNvPr>
          <p:cNvSpPr txBox="1"/>
          <p:nvPr/>
        </p:nvSpPr>
        <p:spPr>
          <a:xfrm>
            <a:off x="5098235" y="2887811"/>
            <a:ext cx="1403613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Nazioartekotzea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EAEko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BPGd-ren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heren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bateko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esportazio-joera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lortzea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EAEko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enpresek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atzerrian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ezarpenak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ezartzeko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duten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joera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handitzea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73">
            <a:extLst>
              <a:ext uri="{FF2B5EF4-FFF2-40B4-BE49-F238E27FC236}">
                <a16:creationId xmlns:a16="http://schemas.microsoft.com/office/drawing/2014/main" id="{A748E1EE-AA10-6C4B-AB33-0E95B9B4656C}"/>
              </a:ext>
            </a:extLst>
          </p:cNvPr>
          <p:cNvSpPr txBox="1"/>
          <p:nvPr/>
        </p:nvSpPr>
        <p:spPr>
          <a:xfrm>
            <a:off x="6762143" y="2656979"/>
            <a:ext cx="2839583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Esportazioak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BPGd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%)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Erregulartasunez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esportatzen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duten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%,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guztirakoaren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aldean</a:t>
            </a: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Kanpoan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ezarri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diren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filialen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kopurua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Nazioartekotze-laguntzetara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jotzen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duten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enpresak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l"/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73">
            <a:extLst>
              <a:ext uri="{FF2B5EF4-FFF2-40B4-BE49-F238E27FC236}">
                <a16:creationId xmlns:a16="http://schemas.microsoft.com/office/drawing/2014/main" id="{AC69696D-99E7-C74C-B32D-8CC9CA72AEEA}"/>
              </a:ext>
            </a:extLst>
          </p:cNvPr>
          <p:cNvSpPr txBox="1"/>
          <p:nvPr/>
        </p:nvSpPr>
        <p:spPr>
          <a:xfrm>
            <a:off x="9889758" y="2810867"/>
            <a:ext cx="140720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</a:t>
            </a:r>
          </a:p>
          <a:p>
            <a:pPr algn="l"/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     (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Kanpo-Merk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.).</a:t>
            </a: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Trade</a:t>
            </a: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Trade</a:t>
            </a: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Basque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Trade</a:t>
            </a: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CB7E338-2BE0-0E46-B011-C689B8BD6E1F}"/>
              </a:ext>
            </a:extLst>
          </p:cNvPr>
          <p:cNvSpPr/>
          <p:nvPr/>
        </p:nvSpPr>
        <p:spPr>
          <a:xfrm>
            <a:off x="6599262" y="4276676"/>
            <a:ext cx="3138700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D273DD6-FD71-714C-BCCE-210E025AA565}"/>
              </a:ext>
            </a:extLst>
          </p:cNvPr>
          <p:cNvSpPr/>
          <p:nvPr/>
        </p:nvSpPr>
        <p:spPr>
          <a:xfrm>
            <a:off x="4966855" y="4276676"/>
            <a:ext cx="1584176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FCD01C6-E174-2747-912F-CE531D88C3A2}"/>
              </a:ext>
            </a:extLst>
          </p:cNvPr>
          <p:cNvSpPr/>
          <p:nvPr/>
        </p:nvSpPr>
        <p:spPr>
          <a:xfrm>
            <a:off x="9786193" y="4276676"/>
            <a:ext cx="1584176" cy="138373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TextBox 73">
            <a:extLst>
              <a:ext uri="{FF2B5EF4-FFF2-40B4-BE49-F238E27FC236}">
                <a16:creationId xmlns:a16="http://schemas.microsoft.com/office/drawing/2014/main" id="{2F64AAB4-103D-AA41-B583-747CC43DB91C}"/>
              </a:ext>
            </a:extLst>
          </p:cNvPr>
          <p:cNvSpPr txBox="1"/>
          <p:nvPr/>
        </p:nvSpPr>
        <p:spPr>
          <a:xfrm>
            <a:off x="5083261" y="4233088"/>
            <a:ext cx="1403613" cy="15388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Ikerketa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berrikuntza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I+G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arloan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Europako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batezbestekoarekin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bat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egitea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Inbertsioa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emaitza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eta EAE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Europako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berrikuntzaren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interesgunea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izatea</a:t>
            </a:r>
            <a:endParaRPr lang="es-ES" sz="1000" b="1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l"/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l"/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73">
            <a:extLst>
              <a:ext uri="{FF2B5EF4-FFF2-40B4-BE49-F238E27FC236}">
                <a16:creationId xmlns:a16="http://schemas.microsoft.com/office/drawing/2014/main" id="{BACB1627-2821-1148-ABA0-789883217735}"/>
              </a:ext>
            </a:extLst>
          </p:cNvPr>
          <p:cNvSpPr txBox="1"/>
          <p:nvPr/>
        </p:nvSpPr>
        <p:spPr>
          <a:xfrm>
            <a:off x="6697074" y="4310032"/>
            <a:ext cx="2520280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Enpresen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gastua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I+Gn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(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BPGd-ren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%)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10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langile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baino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gehiagoko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establezimendu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berritzaileak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(%).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Merkaturako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berriak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diren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produktuen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salmentak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10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langiletik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gorako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establezimenduetan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(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salmenten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%).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73">
            <a:extLst>
              <a:ext uri="{FF2B5EF4-FFF2-40B4-BE49-F238E27FC236}">
                <a16:creationId xmlns:a16="http://schemas.microsoft.com/office/drawing/2014/main" id="{49E81FDC-D92F-B840-9DB5-E5B8D8AA311C}"/>
              </a:ext>
            </a:extLst>
          </p:cNvPr>
          <p:cNvSpPr txBox="1"/>
          <p:nvPr/>
        </p:nvSpPr>
        <p:spPr>
          <a:xfrm>
            <a:off x="9889758" y="4386976"/>
            <a:ext cx="140720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(E. I+D)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(E. </a:t>
            </a: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Berrikuntza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</a:t>
            </a: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(E. </a:t>
            </a: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Berrikuntza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</a:t>
            </a: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16F87D92-48DC-F846-930D-E5834FA6EA74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39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5AE87170-EF32-5A4F-9124-1A7C0EA07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63FE045B-112A-814C-83AF-495EAF0EA622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41" name="3 Título">
              <a:extLst>
                <a:ext uri="{FF2B5EF4-FFF2-40B4-BE49-F238E27FC236}">
                  <a16:creationId xmlns:a16="http://schemas.microsoft.com/office/drawing/2014/main" id="{ED61197D-6297-9F4B-92A4-D5B8E1B0EDFB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92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BA59FAB-5237-7F4C-A099-C68DB94672D8}"/>
              </a:ext>
            </a:extLst>
          </p:cNvPr>
          <p:cNvSpPr txBox="1">
            <a:spLocks/>
          </p:cNvSpPr>
          <p:nvPr/>
        </p:nvSpPr>
        <p:spPr>
          <a:xfrm>
            <a:off x="636322" y="634592"/>
            <a:ext cx="3946716" cy="955180"/>
          </a:xfrm>
          <a:prstGeom prst="rect">
            <a:avLst/>
          </a:prstGeom>
          <a:noFill/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ADIERAZLE KUANTITATIBOAK </a:t>
            </a:r>
            <a:r>
              <a:rPr lang="es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(II)</a:t>
            </a:r>
          </a:p>
        </p:txBody>
      </p:sp>
      <p:sp>
        <p:nvSpPr>
          <p:cNvPr id="8" name="TextBox 73">
            <a:extLst>
              <a:ext uri="{FF2B5EF4-FFF2-40B4-BE49-F238E27FC236}">
                <a16:creationId xmlns:a16="http://schemas.microsoft.com/office/drawing/2014/main" id="{73D2A6A2-F76E-3B44-BC04-8A40EA4124CC}"/>
              </a:ext>
            </a:extLst>
          </p:cNvPr>
          <p:cNvSpPr txBox="1"/>
          <p:nvPr/>
        </p:nvSpPr>
        <p:spPr>
          <a:xfrm>
            <a:off x="766614" y="1710466"/>
            <a:ext cx="3600400" cy="7848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u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honek laguntzen dituen </a:t>
            </a: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HELBURU ESTRATEGIKOETAN IZANDAKO AURRERAPEN-MAILAREN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jarraipena.</a:t>
            </a:r>
          </a:p>
          <a:p>
            <a:pPr algn="l"/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E90AAB0-48C4-114D-9834-A384ECA507D1}"/>
              </a:ext>
            </a:extLst>
          </p:cNvPr>
          <p:cNvSpPr/>
          <p:nvPr/>
        </p:nvSpPr>
        <p:spPr>
          <a:xfrm>
            <a:off x="6599262" y="820292"/>
            <a:ext cx="3138700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4BC8E01-A924-DA4A-AC13-51FD8D098B7C}"/>
              </a:ext>
            </a:extLst>
          </p:cNvPr>
          <p:cNvSpPr/>
          <p:nvPr/>
        </p:nvSpPr>
        <p:spPr>
          <a:xfrm>
            <a:off x="4966855" y="820292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B24EEE-F393-F045-81F1-7C67C6A113C5}"/>
              </a:ext>
            </a:extLst>
          </p:cNvPr>
          <p:cNvSpPr/>
          <p:nvPr/>
        </p:nvSpPr>
        <p:spPr>
          <a:xfrm>
            <a:off x="9786193" y="820292"/>
            <a:ext cx="1584176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BB4FEFC-5703-624B-864E-A1B20C5FDA51}"/>
              </a:ext>
            </a:extLst>
          </p:cNvPr>
          <p:cNvSpPr/>
          <p:nvPr/>
        </p:nvSpPr>
        <p:spPr>
          <a:xfrm>
            <a:off x="6599262" y="1216430"/>
            <a:ext cx="3138700" cy="177290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D08FFD0-6754-4742-B880-1D68CC421C82}"/>
              </a:ext>
            </a:extLst>
          </p:cNvPr>
          <p:cNvSpPr/>
          <p:nvPr/>
        </p:nvSpPr>
        <p:spPr>
          <a:xfrm>
            <a:off x="4966855" y="1216430"/>
            <a:ext cx="1584176" cy="177290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134D2AA-B475-024C-A4FA-73881C69F5AE}"/>
              </a:ext>
            </a:extLst>
          </p:cNvPr>
          <p:cNvSpPr/>
          <p:nvPr/>
        </p:nvSpPr>
        <p:spPr>
          <a:xfrm>
            <a:off x="9786193" y="1216430"/>
            <a:ext cx="1584176" cy="1772902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ítulo 3">
            <a:extLst>
              <a:ext uri="{FF2B5EF4-FFF2-40B4-BE49-F238E27FC236}">
                <a16:creationId xmlns:a16="http://schemas.microsoft.com/office/drawing/2014/main" id="{357A92F9-8ECA-204F-B278-BFA38B0ED0E1}"/>
              </a:ext>
            </a:extLst>
          </p:cNvPr>
          <p:cNvSpPr txBox="1">
            <a:spLocks/>
          </p:cNvSpPr>
          <p:nvPr/>
        </p:nvSpPr>
        <p:spPr>
          <a:xfrm>
            <a:off x="5068288" y="910463"/>
            <a:ext cx="1433560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HELBURU ESTRATEGIKOA</a:t>
            </a:r>
          </a:p>
        </p:txBody>
      </p:sp>
      <p:sp>
        <p:nvSpPr>
          <p:cNvPr id="21" name="Título 3">
            <a:extLst>
              <a:ext uri="{FF2B5EF4-FFF2-40B4-BE49-F238E27FC236}">
                <a16:creationId xmlns:a16="http://schemas.microsoft.com/office/drawing/2014/main" id="{D1387FAC-1A52-3243-93DF-E7C0F12EB492}"/>
              </a:ext>
            </a:extLst>
          </p:cNvPr>
          <p:cNvSpPr txBox="1">
            <a:spLocks/>
          </p:cNvSpPr>
          <p:nvPr/>
        </p:nvSpPr>
        <p:spPr>
          <a:xfrm>
            <a:off x="6969355" y="910463"/>
            <a:ext cx="2534004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endParaRPr lang="es-E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PROPOSATUTAKO ADIERAZLEAK</a:t>
            </a:r>
          </a:p>
        </p:txBody>
      </p:sp>
      <p:sp>
        <p:nvSpPr>
          <p:cNvPr id="22" name="Título 3">
            <a:extLst>
              <a:ext uri="{FF2B5EF4-FFF2-40B4-BE49-F238E27FC236}">
                <a16:creationId xmlns:a16="http://schemas.microsoft.com/office/drawing/2014/main" id="{4C45DE28-C22E-F54D-A21F-3A44FA46F461}"/>
              </a:ext>
            </a:extLst>
          </p:cNvPr>
          <p:cNvSpPr txBox="1">
            <a:spLocks/>
          </p:cNvSpPr>
          <p:nvPr/>
        </p:nvSpPr>
        <p:spPr>
          <a:xfrm>
            <a:off x="9889758" y="910463"/>
            <a:ext cx="1407202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1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ITURRIA</a:t>
            </a:r>
            <a:endParaRPr lang="es-ES" sz="1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73">
            <a:extLst>
              <a:ext uri="{FF2B5EF4-FFF2-40B4-BE49-F238E27FC236}">
                <a16:creationId xmlns:a16="http://schemas.microsoft.com/office/drawing/2014/main" id="{07DE4347-47D1-BE4A-8085-01D522D920D0}"/>
              </a:ext>
            </a:extLst>
          </p:cNvPr>
          <p:cNvSpPr txBox="1"/>
          <p:nvPr/>
        </p:nvSpPr>
        <p:spPr>
          <a:xfrm>
            <a:off x="5098235" y="1504453"/>
            <a:ext cx="1403613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Ekintzailetza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berritzailea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Enpresa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teknologikoen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sorrera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% 10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handitzea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eta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tokiko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industriarekin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lankidetzan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arituko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diren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nazioarteko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startup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-en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trakzio-ekosistema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gisa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kokatzea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EAE.</a:t>
            </a: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73">
            <a:extLst>
              <a:ext uri="{FF2B5EF4-FFF2-40B4-BE49-F238E27FC236}">
                <a16:creationId xmlns:a16="http://schemas.microsoft.com/office/drawing/2014/main" id="{142A0C80-360D-CF4B-B2F7-1DC89590BFCA}"/>
              </a:ext>
            </a:extLst>
          </p:cNvPr>
          <p:cNvSpPr txBox="1"/>
          <p:nvPr/>
        </p:nvSpPr>
        <p:spPr>
          <a:xfrm>
            <a:off x="6824575" y="1498623"/>
            <a:ext cx="2688073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Jaurlaritzaren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programen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bidez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lagundutako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ekintzailetza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berritzaileko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eta/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edo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oinarri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teknologikoko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proiektuen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kopurua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BIND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trakzio-enpresek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startup-etan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kontratatutako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teknologia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digitalak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ezartzeko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proiektuen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kopurua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Aukerek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bultzatutako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ekintzailetza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(%)</a:t>
            </a:r>
          </a:p>
        </p:txBody>
      </p:sp>
      <p:sp>
        <p:nvSpPr>
          <p:cNvPr id="25" name="TextBox 73">
            <a:extLst>
              <a:ext uri="{FF2B5EF4-FFF2-40B4-BE49-F238E27FC236}">
                <a16:creationId xmlns:a16="http://schemas.microsoft.com/office/drawing/2014/main" id="{71781082-57BA-0C41-B75C-8143F4654118}"/>
              </a:ext>
            </a:extLst>
          </p:cNvPr>
          <p:cNvSpPr txBox="1"/>
          <p:nvPr/>
        </p:nvSpPr>
        <p:spPr>
          <a:xfrm>
            <a:off x="9949026" y="1455591"/>
            <a:ext cx="133368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(Panel EIS)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E6224CF-B091-1641-B634-E6BB78C96120}"/>
              </a:ext>
            </a:extLst>
          </p:cNvPr>
          <p:cNvSpPr/>
          <p:nvPr/>
        </p:nvSpPr>
        <p:spPr>
          <a:xfrm>
            <a:off x="6599262" y="3024385"/>
            <a:ext cx="3138700" cy="2961407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7220BFA-867E-5F46-AE3B-C0D18FF91148}"/>
              </a:ext>
            </a:extLst>
          </p:cNvPr>
          <p:cNvSpPr/>
          <p:nvPr/>
        </p:nvSpPr>
        <p:spPr>
          <a:xfrm>
            <a:off x="4966855" y="3024385"/>
            <a:ext cx="1584176" cy="2961407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CBED45A-A095-8C4B-9555-3B1C729E48F8}"/>
              </a:ext>
            </a:extLst>
          </p:cNvPr>
          <p:cNvSpPr/>
          <p:nvPr/>
        </p:nvSpPr>
        <p:spPr>
          <a:xfrm>
            <a:off x="9786193" y="3024385"/>
            <a:ext cx="1584176" cy="2961407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436AA19E-5D52-A143-908E-5497AC19EDA7}"/>
              </a:ext>
            </a:extLst>
          </p:cNvPr>
          <p:cNvSpPr txBox="1"/>
          <p:nvPr/>
        </p:nvSpPr>
        <p:spPr>
          <a:xfrm>
            <a:off x="5098235" y="3466379"/>
            <a:ext cx="1403613" cy="20005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Trantsizioen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aukerak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COVID-19aren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pandemiak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bizkortutako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aukerak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aprobetxatzea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jarduera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berriak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sortzeko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energetiko-klimatikoarekin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teknologiko-digitalarekin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lotutako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eremuetan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eta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demografiko-sozialaren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inguruko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arlo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berrien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aldeko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apustua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egitea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TextBox 73">
            <a:extLst>
              <a:ext uri="{FF2B5EF4-FFF2-40B4-BE49-F238E27FC236}">
                <a16:creationId xmlns:a16="http://schemas.microsoft.com/office/drawing/2014/main" id="{95CD0D06-06C0-BB41-B086-E9F45AE36041}"/>
              </a:ext>
            </a:extLst>
          </p:cNvPr>
          <p:cNvSpPr txBox="1"/>
          <p:nvPr/>
        </p:nvSpPr>
        <p:spPr>
          <a:xfrm>
            <a:off x="6762143" y="3158603"/>
            <a:ext cx="2839583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     CO2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emisioak</a:t>
            </a: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Berritzeko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gaitasuna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areagotzea</a:t>
            </a: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Industriaren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energia-kontsumoaren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intentsitatea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Jaurlaritzaren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programen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bidez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lagundutako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energiaren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arloko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I+G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proiektuen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kopurua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“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Teknologia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digitalaren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integrazioa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”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indizearen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bilakaera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Jaurlaritzaren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programen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bidez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lagundutako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eraldaketa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digitalerako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proiektuen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kopurua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Generoen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arteko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aldea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enplegu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-tasan.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Pobrezia-arriskua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duten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biztanleak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(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biztanleen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%).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Jaurlaritzaren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programen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bidez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lagundutako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osasunaren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arloko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I+G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proiektuen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kopurua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Osasunaren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arloan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sortu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diren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kopurua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73">
            <a:extLst>
              <a:ext uri="{FF2B5EF4-FFF2-40B4-BE49-F238E27FC236}">
                <a16:creationId xmlns:a16="http://schemas.microsoft.com/office/drawing/2014/main" id="{2504A907-D49A-8644-96C3-16D906348B16}"/>
              </a:ext>
            </a:extLst>
          </p:cNvPr>
          <p:cNvSpPr txBox="1"/>
          <p:nvPr/>
        </p:nvSpPr>
        <p:spPr>
          <a:xfrm>
            <a:off x="10025530" y="3235547"/>
            <a:ext cx="1101992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EVE.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EVE.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DESI (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Orkestra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EUSTAT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Lehiakortasun-behatokia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(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Orkestra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DDESMA.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51E1CD9-6DED-DE45-8229-D7F00651D2EE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33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55A5CA8E-C79E-9F4E-872E-1F1D03346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2479D97B-8CEA-E64E-B60F-C2133466B751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5" name="3 Título">
              <a:extLst>
                <a:ext uri="{FF2B5EF4-FFF2-40B4-BE49-F238E27FC236}">
                  <a16:creationId xmlns:a16="http://schemas.microsoft.com/office/drawing/2014/main" id="{7F6C9408-6B9D-184A-8F5C-99081BB5804F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130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90AAA43E-3BF9-9843-9284-6F86CAFA64D2}"/>
              </a:ext>
            </a:extLst>
          </p:cNvPr>
          <p:cNvSpPr txBox="1">
            <a:spLocks/>
          </p:cNvSpPr>
          <p:nvPr/>
        </p:nvSpPr>
        <p:spPr>
          <a:xfrm>
            <a:off x="622598" y="634592"/>
            <a:ext cx="3600400" cy="955180"/>
          </a:xfrm>
          <a:prstGeom prst="rect">
            <a:avLst/>
          </a:prstGeom>
          <a:noFill/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u-ES" sz="3200" dirty="0">
                <a:solidFill>
                  <a:srgbClr val="09ABAE"/>
                </a:solidFill>
              </a:rPr>
              <a:t>ADIERAZLE KUALITATIBOAK 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73">
            <a:extLst>
              <a:ext uri="{FF2B5EF4-FFF2-40B4-BE49-F238E27FC236}">
                <a16:creationId xmlns:a16="http://schemas.microsoft.com/office/drawing/2014/main" id="{4841206D-597D-6D4D-A0AF-AB63E64EBCAE}"/>
              </a:ext>
            </a:extLst>
          </p:cNvPr>
          <p:cNvSpPr txBox="1"/>
          <p:nvPr/>
        </p:nvSpPr>
        <p:spPr>
          <a:xfrm>
            <a:off x="775243" y="1692899"/>
            <a:ext cx="3921416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l"/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PLANAREN ARDATZ BAKOITZEAN PROPOSATUTAKO EKINTZEK ZER AURRERAPEN ETA INPAKTU IZAN DUTEN KUALITATIBOKI BALIOESTEA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ikasteko eta hobekuntzak ezartzeko.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4A62B5E-8621-5B49-B5B1-A0D16B8CB2A6}"/>
              </a:ext>
            </a:extLst>
          </p:cNvPr>
          <p:cNvSpPr/>
          <p:nvPr/>
        </p:nvSpPr>
        <p:spPr>
          <a:xfrm>
            <a:off x="7463358" y="820292"/>
            <a:ext cx="3952660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8A0373E-D730-3C45-A779-6CE04EBB4211}"/>
              </a:ext>
            </a:extLst>
          </p:cNvPr>
          <p:cNvSpPr/>
          <p:nvPr/>
        </p:nvSpPr>
        <p:spPr>
          <a:xfrm>
            <a:off x="5006201" y="820292"/>
            <a:ext cx="2392929" cy="361085"/>
          </a:xfrm>
          <a:prstGeom prst="rect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44B9CD8-8A31-C544-A3CF-D789B1144B5F}"/>
              </a:ext>
            </a:extLst>
          </p:cNvPr>
          <p:cNvSpPr/>
          <p:nvPr/>
        </p:nvSpPr>
        <p:spPr>
          <a:xfrm>
            <a:off x="7463358" y="1216430"/>
            <a:ext cx="3952660" cy="952938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5BF8398-AC00-F745-AC6A-F2C236FCB14A}"/>
              </a:ext>
            </a:extLst>
          </p:cNvPr>
          <p:cNvSpPr/>
          <p:nvPr/>
        </p:nvSpPr>
        <p:spPr>
          <a:xfrm>
            <a:off x="5006201" y="1216430"/>
            <a:ext cx="2392929" cy="952938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id="{8005D7DE-6F0C-AF47-8CB8-BC0B493F9C9B}"/>
              </a:ext>
            </a:extLst>
          </p:cNvPr>
          <p:cNvSpPr txBox="1">
            <a:spLocks/>
          </p:cNvSpPr>
          <p:nvPr/>
        </p:nvSpPr>
        <p:spPr>
          <a:xfrm>
            <a:off x="5107635" y="910463"/>
            <a:ext cx="2139699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ARDATZA</a:t>
            </a:r>
          </a:p>
        </p:txBody>
      </p:sp>
      <p:sp>
        <p:nvSpPr>
          <p:cNvPr id="20" name="Título 3">
            <a:extLst>
              <a:ext uri="{FF2B5EF4-FFF2-40B4-BE49-F238E27FC236}">
                <a16:creationId xmlns:a16="http://schemas.microsoft.com/office/drawing/2014/main" id="{868F7175-6028-3741-81DC-39FC7852FFED}"/>
              </a:ext>
            </a:extLst>
          </p:cNvPr>
          <p:cNvSpPr txBox="1">
            <a:spLocks/>
          </p:cNvSpPr>
          <p:nvPr/>
        </p:nvSpPr>
        <p:spPr>
          <a:xfrm>
            <a:off x="8571749" y="910463"/>
            <a:ext cx="2534004" cy="20171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HOBETU BEHARREKO ALDERDIAK</a:t>
            </a:r>
          </a:p>
        </p:txBody>
      </p:sp>
      <p:sp>
        <p:nvSpPr>
          <p:cNvPr id="22" name="TextBox 73">
            <a:extLst>
              <a:ext uri="{FF2B5EF4-FFF2-40B4-BE49-F238E27FC236}">
                <a16:creationId xmlns:a16="http://schemas.microsoft.com/office/drawing/2014/main" id="{73817A4F-41EC-5641-B69A-5395BF3232F2}"/>
              </a:ext>
            </a:extLst>
          </p:cNvPr>
          <p:cNvSpPr txBox="1"/>
          <p:nvPr/>
        </p:nvSpPr>
        <p:spPr>
          <a:xfrm>
            <a:off x="5161770" y="1400296"/>
            <a:ext cx="218176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1.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ardatza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Zailtasunak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dituzten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enpresei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eremu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babesgabeei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laguntzea</a:t>
            </a: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73">
            <a:extLst>
              <a:ext uri="{FF2B5EF4-FFF2-40B4-BE49-F238E27FC236}">
                <a16:creationId xmlns:a16="http://schemas.microsoft.com/office/drawing/2014/main" id="{CFE4C701-F1CA-E240-BAA2-79FE2E297E26}"/>
              </a:ext>
            </a:extLst>
          </p:cNvPr>
          <p:cNvSpPr txBox="1"/>
          <p:nvPr/>
        </p:nvSpPr>
        <p:spPr>
          <a:xfrm>
            <a:off x="7679382" y="1354130"/>
            <a:ext cx="3592981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Zailtasunak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dituzten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zerbitzura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jarritako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tresnak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ezartzea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Eremu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babesgabeei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laguntzeko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garapen-maila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FC47814-7FA8-7843-9C33-E95BCE5B085F}"/>
              </a:ext>
            </a:extLst>
          </p:cNvPr>
          <p:cNvSpPr/>
          <p:nvPr/>
        </p:nvSpPr>
        <p:spPr>
          <a:xfrm>
            <a:off x="7463358" y="2226083"/>
            <a:ext cx="3952660" cy="1102311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BF05EC5-06A7-1740-AFC2-F01BE9598EC0}"/>
              </a:ext>
            </a:extLst>
          </p:cNvPr>
          <p:cNvSpPr/>
          <p:nvPr/>
        </p:nvSpPr>
        <p:spPr>
          <a:xfrm>
            <a:off x="5006201" y="2226083"/>
            <a:ext cx="2392929" cy="1102311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2CF4668F-8CC1-E34A-AF68-3E72F44D7283}"/>
              </a:ext>
            </a:extLst>
          </p:cNvPr>
          <p:cNvSpPr txBox="1"/>
          <p:nvPr/>
        </p:nvSpPr>
        <p:spPr>
          <a:xfrm>
            <a:off x="7679382" y="2369802"/>
            <a:ext cx="3427093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Hiru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trantsizioei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laguntzeko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programen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erabilera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- eta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eragin-maila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Trakzio-proiektuen</a:t>
            </a:r>
            <a:r>
              <a:rPr lang="es-ES" sz="1000" dirty="0" smtClean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aurrerapen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- eta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laguntza-maila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trantsizioei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lotutako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aukera-eremuetan</a:t>
            </a:r>
            <a:r>
              <a:rPr lang="es-ES" sz="10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TextBox 73">
            <a:extLst>
              <a:ext uri="{FF2B5EF4-FFF2-40B4-BE49-F238E27FC236}">
                <a16:creationId xmlns:a16="http://schemas.microsoft.com/office/drawing/2014/main" id="{6E9B6939-0B3C-734E-B1BC-97A3EA5AD065}"/>
              </a:ext>
            </a:extLst>
          </p:cNvPr>
          <p:cNvSpPr txBox="1"/>
          <p:nvPr/>
        </p:nvSpPr>
        <p:spPr>
          <a:xfrm>
            <a:off x="5161770" y="2415968"/>
            <a:ext cx="218176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2.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ardatza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Eraldaketa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lehiakortasuna</a:t>
            </a:r>
            <a:r>
              <a:rPr lang="es-ES" sz="10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berritzea</a:t>
            </a:r>
            <a:endParaRPr lang="es-ES" sz="1000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D87A126-D2C5-8442-96B1-A2B3C59A6793}"/>
              </a:ext>
            </a:extLst>
          </p:cNvPr>
          <p:cNvSpPr/>
          <p:nvPr/>
        </p:nvSpPr>
        <p:spPr>
          <a:xfrm>
            <a:off x="7463358" y="3392066"/>
            <a:ext cx="3952660" cy="2814033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598BC60-F688-FC4E-AA92-C5DFCEB133D5}"/>
              </a:ext>
            </a:extLst>
          </p:cNvPr>
          <p:cNvSpPr/>
          <p:nvPr/>
        </p:nvSpPr>
        <p:spPr>
          <a:xfrm>
            <a:off x="5006201" y="3392066"/>
            <a:ext cx="2392929" cy="2814033"/>
          </a:xfrm>
          <a:prstGeom prst="rect">
            <a:avLst/>
          </a:prstGeom>
          <a:solidFill>
            <a:srgbClr val="09ABA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TextBox 73">
            <a:extLst>
              <a:ext uri="{FF2B5EF4-FFF2-40B4-BE49-F238E27FC236}">
                <a16:creationId xmlns:a16="http://schemas.microsoft.com/office/drawing/2014/main" id="{A9921C53-A98F-3540-8B2A-9F0536BCDE4A}"/>
              </a:ext>
            </a:extLst>
          </p:cNvPr>
          <p:cNvSpPr txBox="1"/>
          <p:nvPr/>
        </p:nvSpPr>
        <p:spPr>
          <a:xfrm>
            <a:off x="5161770" y="3652877"/>
            <a:ext cx="218176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3.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ardatza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Zeharkako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b="1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ekimenak</a:t>
            </a: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73">
            <a:extLst>
              <a:ext uri="{FF2B5EF4-FFF2-40B4-BE49-F238E27FC236}">
                <a16:creationId xmlns:a16="http://schemas.microsoft.com/office/drawing/2014/main" id="{FE95E67B-55FA-CB4D-8D94-8012B0941EC9}"/>
              </a:ext>
            </a:extLst>
          </p:cNvPr>
          <p:cNvSpPr txBox="1"/>
          <p:nvPr/>
        </p:nvSpPr>
        <p:spPr>
          <a:xfrm>
            <a:off x="7679382" y="3791376"/>
            <a:ext cx="3592981" cy="20005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00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Dibertsifikazioa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hazkundea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finkapena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bultzatzeko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tresnak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ezartzea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Kluster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programan eta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nazioarteko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lankidetzan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aurrera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egitea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Enpresen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eta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ikerketa-partzuergoen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nazioarteko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posizionamendua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baloratzea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Teknologian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eta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berrikuntzan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aurrera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egitea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ZTBP 2030en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jarraipenaren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bidez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Pertsonen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lanbide-gaitasunen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ahaleginarekin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egokitzapenarekin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lotutako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ekimenen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bultzada-maila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Ekintzailetza-ekimenak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ezartzea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Parkeen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eta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zabalguneen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okupazio-maila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baloratzea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Industria-</a:t>
            </a:r>
            <a:r>
              <a:rPr lang="es-ES" sz="1000" dirty="0" err="1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zoruen</a:t>
            </a:r>
            <a:r>
              <a:rPr lang="es-ES" sz="100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leheneratzea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s-ES" sz="1000" dirty="0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baloratzea</a:t>
            </a:r>
            <a:r>
              <a:rPr lang="es-ES" sz="1000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3CCF13D-DF67-0942-BF2A-3EF488311994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7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B2173A28-9364-6444-A088-C6FEEECF2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1544A3D2-EF5A-A348-B63B-5FDD4BBC1846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0" name="3 Título">
              <a:extLst>
                <a:ext uri="{FF2B5EF4-FFF2-40B4-BE49-F238E27FC236}">
                  <a16:creationId xmlns:a16="http://schemas.microsoft.com/office/drawing/2014/main" id="{8B2BE0D7-83F3-B64D-8A6E-406A35C22664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959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02E5590-2F26-304D-84AB-73CD59B52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74" y="5213"/>
            <a:ext cx="12255797" cy="6957718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id="{4A344830-B066-D84B-8976-058800372D3B}"/>
              </a:ext>
            </a:extLst>
          </p:cNvPr>
          <p:cNvSpPr txBox="1">
            <a:spLocks/>
          </p:cNvSpPr>
          <p:nvPr/>
        </p:nvSpPr>
        <p:spPr>
          <a:xfrm>
            <a:off x="-1" y="2673424"/>
            <a:ext cx="12190413" cy="504056"/>
          </a:xfrm>
          <a:prstGeom prst="rect">
            <a:avLst/>
          </a:prstGeom>
        </p:spPr>
        <p:txBody>
          <a:bodyPr/>
          <a:lstStyle>
            <a:lvl1pPr algn="l" defTabSz="12237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400"/>
              </a:lnSpc>
            </a:pPr>
            <a:r>
              <a:rPr lang="es-ES" sz="3200" b="1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ESKERRIK ASKO!</a:t>
            </a:r>
            <a:endParaRPr lang="es-E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Departamento de Desarrollo Económico, Sostenibilidad y Medio Ambiente">
            <a:extLst>
              <a:ext uri="{FF2B5EF4-FFF2-40B4-BE49-F238E27FC236}">
                <a16:creationId xmlns:a16="http://schemas.microsoft.com/office/drawing/2014/main" id="{8E7EA2E0-74F9-9841-9A81-9B56A4B8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641" y="3643204"/>
            <a:ext cx="2775128" cy="6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0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730DA00-2727-4854-81FA-2BAC823D57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3311" y="1587338"/>
            <a:ext cx="9142810" cy="336842"/>
          </a:xfrm>
        </p:spPr>
        <p:txBody>
          <a:bodyPr/>
          <a:lstStyle/>
          <a:p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Beharrezkoa da joera eta erronka global handienak kontuan izatea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23311" y="658062"/>
            <a:ext cx="9142810" cy="98449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TESTUINGURU GLOBALA: </a:t>
            </a:r>
            <a:b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Trantsizio handiak eta 2030 Agenda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DE25E7-418B-4BDF-9805-8A1E3F2D1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8" y="2797055"/>
            <a:ext cx="3039232" cy="18423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82919A-EA1D-43D6-8CB3-2143FFCEC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086" y="2725563"/>
            <a:ext cx="2754089" cy="1985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98474F8-3B65-430A-9EAC-72E01421C350}"/>
              </a:ext>
            </a:extLst>
          </p:cNvPr>
          <p:cNvSpPr/>
          <p:nvPr/>
        </p:nvSpPr>
        <p:spPr>
          <a:xfrm>
            <a:off x="622598" y="5231654"/>
            <a:ext cx="10873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u-E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 Garatzeko eta Nazioartekotzeko Plan Estrategikoak</a:t>
            </a: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ahalegina egiten du hiru trantsizio horiei erantzuna emateko, bere esku dauden palanka eta ekimenak baliatuz; hau da, industria lehiakorra bultzatzeko eta garatzeko konpromisotik abiatuta lan egiten du, garapen jasangarriko helburuei lagunduz.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640BAB9-5CDF-47F2-8ECA-855E5A35072E}"/>
              </a:ext>
            </a:extLst>
          </p:cNvPr>
          <p:cNvCxnSpPr>
            <a:cxnSpLocks/>
          </p:cNvCxnSpPr>
          <p:nvPr/>
        </p:nvCxnSpPr>
        <p:spPr>
          <a:xfrm>
            <a:off x="4367014" y="2030068"/>
            <a:ext cx="0" cy="29290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4481DFC0-052D-4C76-A4BA-4CAFC65AD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98" y="2019660"/>
            <a:ext cx="1034826" cy="71144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1EB5C32-38C9-47AE-A171-A9B188384856}"/>
              </a:ext>
            </a:extLst>
          </p:cNvPr>
          <p:cNvSpPr txBox="1"/>
          <p:nvPr/>
        </p:nvSpPr>
        <p:spPr>
          <a:xfrm>
            <a:off x="616227" y="4743647"/>
            <a:ext cx="2371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u-E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Iturria</a:t>
            </a:r>
            <a:r>
              <a:rPr lang="es-ES_trad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  <a:r>
              <a:rPr lang="eu-E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Lehendakaritza, Eusko Jaurlaritza (2020)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9576F6D-BECE-4ACD-AFFD-3889FADE9611}"/>
              </a:ext>
            </a:extLst>
          </p:cNvPr>
          <p:cNvSpPr txBox="1"/>
          <p:nvPr/>
        </p:nvSpPr>
        <p:spPr>
          <a:xfrm>
            <a:off x="5245622" y="4745181"/>
            <a:ext cx="2371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u-E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Iturria</a:t>
            </a:r>
            <a:r>
              <a:rPr lang="es-ES_trad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  <a:r>
              <a:rPr lang="eu-E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Lehendakaritza, Eusko Jaurlaritza (2020)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3BD8E81-1BF2-4084-943F-0D64C1150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416" y="2043243"/>
            <a:ext cx="652275" cy="664278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A3BD805F-7A34-4011-85ED-7F027F115F91}"/>
              </a:ext>
            </a:extLst>
          </p:cNvPr>
          <p:cNvSpPr txBox="1"/>
          <p:nvPr/>
        </p:nvSpPr>
        <p:spPr>
          <a:xfrm>
            <a:off x="9124337" y="4743647"/>
            <a:ext cx="2443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u-E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Iturria</a:t>
            </a:r>
            <a:r>
              <a:rPr lang="es-ES_tradnl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  <a:r>
              <a:rPr lang="eu-E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Geuk egina, garapen jasangarriko 17 helburuak harturik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Qué es la Agenda 2030 y cómo participa España? | Blog eCityclic">
            <a:extLst>
              <a:ext uri="{FF2B5EF4-FFF2-40B4-BE49-F238E27FC236}">
                <a16:creationId xmlns:a16="http://schemas.microsoft.com/office/drawing/2014/main" id="{143A3F37-C306-44EF-8A90-C7972B4D4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6" b="23229"/>
          <a:stretch/>
        </p:blipFill>
        <p:spPr bwMode="auto">
          <a:xfrm>
            <a:off x="9124337" y="2053796"/>
            <a:ext cx="1452005" cy="6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0A2122BC-80C4-3541-A95C-F4F621BABBDB}"/>
              </a:ext>
            </a:extLst>
          </p:cNvPr>
          <p:cNvGrpSpPr/>
          <p:nvPr/>
        </p:nvGrpSpPr>
        <p:grpSpPr>
          <a:xfrm>
            <a:off x="9145402" y="2930135"/>
            <a:ext cx="2356626" cy="1576207"/>
            <a:chOff x="8183437" y="3159090"/>
            <a:chExt cx="1908000" cy="127614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E033003-BEE2-4E50-88DD-F51270887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025" r="50000"/>
            <a:stretch/>
          </p:blipFill>
          <p:spPr>
            <a:xfrm>
              <a:off x="8199046" y="3159090"/>
              <a:ext cx="1856599" cy="70605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FD89C4C-9CEA-A74E-82DC-FAFC7BBA6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000"/>
            <a:stretch/>
          </p:blipFill>
          <p:spPr>
            <a:xfrm>
              <a:off x="8183437" y="3753545"/>
              <a:ext cx="1908000" cy="681693"/>
            </a:xfrm>
            <a:prstGeom prst="rect">
              <a:avLst/>
            </a:prstGeom>
          </p:spPr>
        </p:pic>
      </p:grp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0A353C4B-070D-5144-83EF-05C26590E0BB}"/>
              </a:ext>
            </a:extLst>
          </p:cNvPr>
          <p:cNvCxnSpPr>
            <a:cxnSpLocks/>
          </p:cNvCxnSpPr>
          <p:nvPr/>
        </p:nvCxnSpPr>
        <p:spPr>
          <a:xfrm>
            <a:off x="8556765" y="2030068"/>
            <a:ext cx="0" cy="292902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C0BAB27-5C0E-104C-A74D-F913632F1846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7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C51C17BF-DE16-F34B-BC2D-DC035B9C1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2BABAECA-B7D4-414E-8688-233639E888E8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35" name="3 Título">
              <a:extLst>
                <a:ext uri="{FF2B5EF4-FFF2-40B4-BE49-F238E27FC236}">
                  <a16:creationId xmlns:a16="http://schemas.microsoft.com/office/drawing/2014/main" id="{A3DD02B7-8B4D-DD48-AA04-95CFC4EBE574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25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>
            <a:extLst>
              <a:ext uri="{FF2B5EF4-FFF2-40B4-BE49-F238E27FC236}">
                <a16:creationId xmlns:a16="http://schemas.microsoft.com/office/drawing/2014/main" id="{8A5DC058-F933-3F4F-B32F-BF4F94A39AF6}"/>
              </a:ext>
            </a:extLst>
          </p:cNvPr>
          <p:cNvSpPr/>
          <p:nvPr/>
        </p:nvSpPr>
        <p:spPr>
          <a:xfrm>
            <a:off x="10951483" y="4675276"/>
            <a:ext cx="767243" cy="1336762"/>
          </a:xfrm>
          <a:prstGeom prst="rect">
            <a:avLst/>
          </a:prstGeom>
          <a:solidFill>
            <a:srgbClr val="0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98C5628-8D74-5141-B493-7FE11E3ABDC7}"/>
              </a:ext>
            </a:extLst>
          </p:cNvPr>
          <p:cNvSpPr/>
          <p:nvPr/>
        </p:nvSpPr>
        <p:spPr>
          <a:xfrm>
            <a:off x="10951483" y="2224384"/>
            <a:ext cx="767243" cy="1981657"/>
          </a:xfrm>
          <a:prstGeom prst="rect">
            <a:avLst/>
          </a:prstGeom>
          <a:solidFill>
            <a:srgbClr val="09ABA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295D2B6-C37C-024C-9B1D-23249B3C7C1E}"/>
              </a:ext>
            </a:extLst>
          </p:cNvPr>
          <p:cNvSpPr/>
          <p:nvPr/>
        </p:nvSpPr>
        <p:spPr>
          <a:xfrm>
            <a:off x="5409034" y="3417620"/>
            <a:ext cx="1790996" cy="713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796B37D-92F1-3A43-A1DD-A0952AB2E49A}"/>
              </a:ext>
            </a:extLst>
          </p:cNvPr>
          <p:cNvSpPr/>
          <p:nvPr/>
        </p:nvSpPr>
        <p:spPr>
          <a:xfrm>
            <a:off x="7391350" y="3417620"/>
            <a:ext cx="1790996" cy="713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791B2C0-8D3F-0642-BA00-566E8FDB38BB}"/>
              </a:ext>
            </a:extLst>
          </p:cNvPr>
          <p:cNvSpPr/>
          <p:nvPr/>
        </p:nvSpPr>
        <p:spPr>
          <a:xfrm>
            <a:off x="7391350" y="2413279"/>
            <a:ext cx="1790996" cy="713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30DA00-2727-4854-81FA-2BAC823D576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5585" y="1580884"/>
            <a:ext cx="9142810" cy="336842"/>
          </a:xfrm>
        </p:spPr>
        <p:txBody>
          <a:bodyPr/>
          <a:lstStyle/>
          <a:p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Plana zeharkakoa eta </a:t>
            </a:r>
            <a:r>
              <a:rPr lang="eu-E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holistikoa</a:t>
            </a: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da, eta hainbat eratako sinergiak ezartzen ditu.</a:t>
            </a:r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25585" y="669846"/>
            <a:ext cx="10988664" cy="869755"/>
          </a:xfrm>
        </p:spPr>
        <p:txBody>
          <a:bodyPr/>
          <a:lstStyle/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JAURLARITZAREN PROGRAMA </a:t>
            </a:r>
            <a:b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 ESTRATEGIEI EKARPENA EGITEA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E4ECD-516A-43EE-BC88-01BE67B8C33B}"/>
              </a:ext>
            </a:extLst>
          </p:cNvPr>
          <p:cNvSpPr txBox="1"/>
          <p:nvPr/>
        </p:nvSpPr>
        <p:spPr>
          <a:xfrm>
            <a:off x="582187" y="2224384"/>
            <a:ext cx="42256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Batez ere,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Legegintzaldiko Programaren konpromiso hauetan</a:t>
            </a: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laguntzen du: </a:t>
            </a:r>
          </a:p>
          <a:p>
            <a:pPr lvl="0" algn="l"/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13. konpromisoa: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 Garatzeko eta Nazioartekotzeko Plan Estrategikoa.</a:t>
            </a:r>
          </a:p>
          <a:p>
            <a:pPr lvl="0" algn="l"/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14. konpromisoa: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Euskadin erroturiko 4.0 industria eta adimen artifiziala garatzea.</a:t>
            </a:r>
          </a:p>
          <a:p>
            <a:pPr lvl="0" algn="l"/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15. konpromisoa: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Enpresa txiki eta ertainei babesa ematea.</a:t>
            </a:r>
          </a:p>
          <a:p>
            <a:pPr lvl="0" algn="l"/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16. konpromisoa: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Enpresa-azpiegiturak eta lurzoru industriala.</a:t>
            </a:r>
          </a:p>
          <a:p>
            <a:pPr lvl="0" algn="l"/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17. konpromisoa: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Lehentasunezko jarduera-eremuak eta zailtasunak dituzten enpresak.</a:t>
            </a:r>
          </a:p>
          <a:p>
            <a:pPr lvl="0" algn="l"/>
            <a:endParaRPr lang="es-ES" sz="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18. konpromisoa: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Euskadiko enpresak nazioartekotzea.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5A6142A-8915-488D-9FEA-404BC8B90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871" y="2406221"/>
            <a:ext cx="1021296" cy="70214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F11FA57-D8AB-48ED-B673-7182F77AF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079" y="2487071"/>
            <a:ext cx="592977" cy="6038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53BECD-2FFA-406B-A97F-757BB6E7B2AD}"/>
              </a:ext>
            </a:extLst>
          </p:cNvPr>
          <p:cNvSpPr txBox="1"/>
          <p:nvPr/>
        </p:nvSpPr>
        <p:spPr>
          <a:xfrm>
            <a:off x="7391350" y="2482627"/>
            <a:ext cx="1798901" cy="577081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r>
              <a:rPr lang="eu-ES" sz="105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Nazioartekotzeko </a:t>
            </a:r>
          </a:p>
          <a:p>
            <a:r>
              <a:rPr lang="eu-ES" sz="105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esparru-estrategia </a:t>
            </a:r>
            <a:r>
              <a:rPr lang="eu-ES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Euskadi Basque Country 2025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F9C31AB-2F97-4F8E-A7CB-87F4BE9DF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644" y="2308860"/>
            <a:ext cx="1285293" cy="88867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A161B64-34CE-42D2-8B65-20D6C1583201}"/>
              </a:ext>
            </a:extLst>
          </p:cNvPr>
          <p:cNvSpPr txBox="1"/>
          <p:nvPr/>
        </p:nvSpPr>
        <p:spPr>
          <a:xfrm>
            <a:off x="5371544" y="3485936"/>
            <a:ext cx="1865977" cy="57708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u-ES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 Energetikoaren eta Klima Aldaketaren </a:t>
            </a:r>
            <a:r>
              <a:rPr lang="eu-ES" sz="105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 Estrategikoa 2021-2024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5DA3258-5498-4613-9DDD-8CA314E9C3A9}"/>
              </a:ext>
            </a:extLst>
          </p:cNvPr>
          <p:cNvSpPr txBox="1"/>
          <p:nvPr/>
        </p:nvSpPr>
        <p:spPr>
          <a:xfrm>
            <a:off x="7428841" y="3485936"/>
            <a:ext cx="17151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Ekonomia Zirkularreko </a:t>
            </a:r>
          </a:p>
          <a:p>
            <a:r>
              <a:rPr lang="eu-ES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eta </a:t>
            </a:r>
            <a:r>
              <a:rPr lang="eu-ES" sz="1050" b="1" dirty="0" err="1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Bioekonomiako</a:t>
            </a:r>
            <a:r>
              <a:rPr lang="eu-ES" sz="1050" b="1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u-ES" sz="105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 Estrategikoa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723C95-D857-4383-AC3A-4E2BEB11B7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66" t="328" r="9481" b="-328"/>
          <a:stretch/>
        </p:blipFill>
        <p:spPr>
          <a:xfrm>
            <a:off x="9318914" y="3424529"/>
            <a:ext cx="1310024" cy="695363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3C60AE0-53A7-4510-86AF-5232CBD78772}"/>
              </a:ext>
            </a:extLst>
          </p:cNvPr>
          <p:cNvCxnSpPr>
            <a:cxnSpLocks/>
          </p:cNvCxnSpPr>
          <p:nvPr/>
        </p:nvCxnSpPr>
        <p:spPr>
          <a:xfrm>
            <a:off x="5303118" y="4473624"/>
            <a:ext cx="6415608" cy="0"/>
          </a:xfrm>
          <a:prstGeom prst="line">
            <a:avLst/>
          </a:prstGeom>
          <a:ln w="12700">
            <a:solidFill>
              <a:srgbClr val="09ABA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>
            <a:extLst>
              <a:ext uri="{FF2B5EF4-FFF2-40B4-BE49-F238E27FC236}">
                <a16:creationId xmlns:a16="http://schemas.microsoft.com/office/drawing/2014/main" id="{39A7AE16-C2D5-48B6-B04B-B9357E38B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2665" y="4904098"/>
            <a:ext cx="681958" cy="99904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37F223C-4D4F-4C54-A4A5-89CDDDDD5F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520" t="-610" r="11118" b="610"/>
          <a:stretch/>
        </p:blipFill>
        <p:spPr>
          <a:xfrm>
            <a:off x="7244677" y="4901161"/>
            <a:ext cx="780044" cy="990388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68C20F11-D36B-9B4A-A4C9-24F5AD200BD7}"/>
              </a:ext>
            </a:extLst>
          </p:cNvPr>
          <p:cNvGrpSpPr/>
          <p:nvPr/>
        </p:nvGrpSpPr>
        <p:grpSpPr>
          <a:xfrm>
            <a:off x="6334073" y="4885224"/>
            <a:ext cx="780044" cy="1017921"/>
            <a:chOff x="5696616" y="5619834"/>
            <a:chExt cx="780044" cy="1017921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67047F1E-56D7-D74E-8AC3-A6AE74AB0856}"/>
                </a:ext>
              </a:extLst>
            </p:cNvPr>
            <p:cNvSpPr/>
            <p:nvPr/>
          </p:nvSpPr>
          <p:spPr>
            <a:xfrm>
              <a:off x="5696616" y="5619834"/>
              <a:ext cx="780044" cy="101792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4AA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04523233-BE04-42AF-9FEA-C1BEC1530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06791" y="5697760"/>
              <a:ext cx="769869" cy="288396"/>
            </a:xfrm>
            <a:prstGeom prst="rect">
              <a:avLst/>
            </a:prstGeom>
          </p:spPr>
        </p:pic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AD15CB87-4325-42F8-930E-790671AB65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1163" y="4903985"/>
            <a:ext cx="712168" cy="99916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6A607D90-E96E-40BE-820F-361FC41A7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3957" y="4901655"/>
            <a:ext cx="706725" cy="100149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BE05613B-DB1C-4604-A623-36C06A9926BE}"/>
              </a:ext>
            </a:extLst>
          </p:cNvPr>
          <p:cNvSpPr txBox="1"/>
          <p:nvPr/>
        </p:nvSpPr>
        <p:spPr>
          <a:xfrm rot="5400000">
            <a:off x="10400644" y="2972280"/>
            <a:ext cx="190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4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XII. LEGEGINTZALDIKO PLAN ESTRATEGIKOAK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0E59D5E-614E-4C93-A474-F48B6F482309}"/>
              </a:ext>
            </a:extLst>
          </p:cNvPr>
          <p:cNvSpPr txBox="1"/>
          <p:nvPr/>
        </p:nvSpPr>
        <p:spPr>
          <a:xfrm rot="5400000">
            <a:off x="10670327" y="5026935"/>
            <a:ext cx="1336760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u-ES" sz="14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 ETA ESTRATEGIA SEKTORIALAK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1F2C7A38-E26D-A347-B6A5-63A9EE7D9C38}"/>
              </a:ext>
            </a:extLst>
          </p:cNvPr>
          <p:cNvGrpSpPr/>
          <p:nvPr/>
        </p:nvGrpSpPr>
        <p:grpSpPr>
          <a:xfrm>
            <a:off x="5421256" y="4885224"/>
            <a:ext cx="780044" cy="1017921"/>
            <a:chOff x="4714760" y="5619834"/>
            <a:chExt cx="780044" cy="1017921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E6F2E6E5-1546-E842-8261-F5E89EBA3D36}"/>
                </a:ext>
              </a:extLst>
            </p:cNvPr>
            <p:cNvSpPr/>
            <p:nvPr/>
          </p:nvSpPr>
          <p:spPr>
            <a:xfrm>
              <a:off x="4714760" y="5619834"/>
              <a:ext cx="780044" cy="1017921"/>
            </a:xfrm>
            <a:prstGeom prst="rect">
              <a:avLst/>
            </a:prstGeom>
            <a:solidFill>
              <a:srgbClr val="DC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12840AEB-9E4E-4B82-97F0-BAC43660F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721831" y="5774292"/>
              <a:ext cx="772973" cy="625795"/>
            </a:xfrm>
            <a:prstGeom prst="rect">
              <a:avLst/>
            </a:prstGeom>
          </p:spPr>
        </p:pic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2C9F0C25-E3FB-FE4C-9762-B23EC384F6CD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46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1B1A711E-7C4F-F842-96A5-E8D72D9EB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FCD95BEA-01E7-5C46-8205-17A6F70D1903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48" name="3 Título">
              <a:extLst>
                <a:ext uri="{FF2B5EF4-FFF2-40B4-BE49-F238E27FC236}">
                  <a16:creationId xmlns:a16="http://schemas.microsoft.com/office/drawing/2014/main" id="{4C2A9E77-B02E-9044-A1EC-440BCC7C51E2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09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14044C1-F8A6-4BCB-894B-0681537510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2598" y="1211333"/>
            <a:ext cx="9142810" cy="582148"/>
          </a:xfrm>
        </p:spPr>
        <p:txBody>
          <a:bodyPr/>
          <a:lstStyle/>
          <a:p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2021eko irailaz geroztik, hainbat kolektiboren </a:t>
            </a:r>
          </a:p>
          <a:p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iritziarekin alderatu da plana erakundeetan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50D3F8C-CB8A-4D48-886E-6FC41245F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98" y="635269"/>
            <a:ext cx="9142810" cy="460528"/>
          </a:xfrm>
        </p:spPr>
        <p:txBody>
          <a:bodyPr/>
          <a:lstStyle/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PLANA ALDERATZEKO PROZESUA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9E1E85-0213-4E74-BD39-11B054E6964D}"/>
              </a:ext>
            </a:extLst>
          </p:cNvPr>
          <p:cNvSpPr txBox="1"/>
          <p:nvPr/>
        </p:nvSpPr>
        <p:spPr>
          <a:xfrm>
            <a:off x="910630" y="2567714"/>
            <a:ext cx="46501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Hainbat bilera egin dira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sindikatuekin eta enpresa-erakundeekin</a:t>
            </a: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(patronala eta kluster-elkarteak).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_tradnl" sz="1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Bilerak izan dira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Gizarte Elkarrizketarako Mahaian</a:t>
            </a: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(Industriako lantaldean),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merkataritza-ganberekin</a:t>
            </a: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Euskadiko Ekonomia eta Gizarte Arazoetarako Batzordearekin</a:t>
            </a: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_tradnl" sz="1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Hiru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foru-aldundien</a:t>
            </a: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iritziekin alderatzea.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62046F-C6D4-1D44-970E-19E0003FB6F6}"/>
              </a:ext>
            </a:extLst>
          </p:cNvPr>
          <p:cNvSpPr txBox="1"/>
          <p:nvPr/>
        </p:nvSpPr>
        <p:spPr>
          <a:xfrm>
            <a:off x="6383238" y="2567714"/>
            <a:ext cx="47445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Eztabaida eta alderatze horiek osatzeko,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banakako 80 elkarrizketa</a:t>
            </a: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egin dira (bereziki,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nazioartekotzearen</a:t>
            </a:r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esparruan), bai aipatutako erakundeekin, bai Eusko Jaurlaritzako eta autonomia-erkidegoko sektore publikoko beste arlo batzuetako pertsonekin, beste foru-erakunde batzuekin, </a:t>
            </a: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unibertsitateekin, adituekin, 2030 Agenda dinamizatzen duten erakundeekin eta enpresen nazioartekotzea sustatzeko Europako agentziekin</a:t>
            </a:r>
            <a:r>
              <a:rPr lang="eu-ES" sz="1800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05E2CCC-2758-A64A-9210-F4C83CFE8AF1}"/>
              </a:ext>
            </a:extLst>
          </p:cNvPr>
          <p:cNvSpPr/>
          <p:nvPr/>
        </p:nvSpPr>
        <p:spPr>
          <a:xfrm>
            <a:off x="982638" y="2660846"/>
            <a:ext cx="144016" cy="144016"/>
          </a:xfrm>
          <a:prstGeom prst="ellipse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4C12812-2AC1-CB4B-9AF3-1882911A88EF}"/>
              </a:ext>
            </a:extLst>
          </p:cNvPr>
          <p:cNvSpPr/>
          <p:nvPr/>
        </p:nvSpPr>
        <p:spPr>
          <a:xfrm>
            <a:off x="982638" y="3761513"/>
            <a:ext cx="144016" cy="144016"/>
          </a:xfrm>
          <a:prstGeom prst="ellipse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2FA360-2972-5E4B-82D3-EAD45F19BF06}"/>
              </a:ext>
            </a:extLst>
          </p:cNvPr>
          <p:cNvSpPr/>
          <p:nvPr/>
        </p:nvSpPr>
        <p:spPr>
          <a:xfrm>
            <a:off x="982638" y="5409728"/>
            <a:ext cx="144016" cy="144016"/>
          </a:xfrm>
          <a:prstGeom prst="ellipse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45366DE-7C91-5848-B2D2-24BF9CE00680}"/>
              </a:ext>
            </a:extLst>
          </p:cNvPr>
          <p:cNvSpPr/>
          <p:nvPr/>
        </p:nvSpPr>
        <p:spPr>
          <a:xfrm>
            <a:off x="6460571" y="2660846"/>
            <a:ext cx="144016" cy="144016"/>
          </a:xfrm>
          <a:prstGeom prst="ellipse">
            <a:avLst/>
          </a:prstGeom>
          <a:solidFill>
            <a:srgbClr val="09A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8331B77-5583-E24A-8DDD-661FE649C1AC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18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7F452D1B-CAA6-994C-A322-F522422EA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D3F6B1F-9CCC-4E44-B879-14F54FE51CB6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20" name="3 Título">
              <a:extLst>
                <a:ext uri="{FF2B5EF4-FFF2-40B4-BE49-F238E27FC236}">
                  <a16:creationId xmlns:a16="http://schemas.microsoft.com/office/drawing/2014/main" id="{6101F4A9-9781-5D4A-A455-83D85EC4FEAB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71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8BA122-F4D5-40C5-9ADA-2A913C55C78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2598" y="1097154"/>
            <a:ext cx="9142810" cy="336842"/>
          </a:xfrm>
        </p:spPr>
        <p:txBody>
          <a:bodyPr/>
          <a:lstStyle/>
          <a:p>
            <a:r>
              <a:rPr lang="eu-E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Epe labur, ertain eta luzerako inpaktu-ikuspegiarekin.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E9B75-B5A9-419D-8BEF-002BF4A8B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98" y="636626"/>
            <a:ext cx="9142810" cy="460528"/>
          </a:xfrm>
        </p:spPr>
        <p:txBody>
          <a:bodyPr/>
          <a:lstStyle/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EGINKIZUNA ETA IKUSPEGIA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9C43C6A-365E-4B02-B5F1-943B54100703}"/>
              </a:ext>
            </a:extLst>
          </p:cNvPr>
          <p:cNvSpPr/>
          <p:nvPr/>
        </p:nvSpPr>
        <p:spPr>
          <a:xfrm>
            <a:off x="982638" y="1691720"/>
            <a:ext cx="5976664" cy="168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600"/>
              </a:lnSpc>
            </a:pP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EGINKIZUNA</a:t>
            </a:r>
            <a:r>
              <a:rPr lang="eu-E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ts val="1600"/>
              </a:lnSpc>
            </a:pPr>
            <a:endParaRPr lang="es-ES" sz="1400" u="sng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l"/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Ekonomiaren eta nazioarteko jardueraren susperraldia 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azkartzea,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batik bat industrian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eragin duen krisi hau baino lehenagoko mailak gainditu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eta enplegua sortzeko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Eraldaketa digitalei, energetiko-</a:t>
            </a: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klimatikoei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demografiko-sozialei heltzea aukera gisa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produkzio-egituraren lehiakortasuna indartzeko. Eta ingurumen-irizpideak sektore-politika guztietan txertatzea, ez baldintzatzaile gisa, baizik eta balioa sortzeko lehiakortasun- eta aukera-faktore gisa. Plan honek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pertsonak ipintzen ditu eraldaketaren erdigunean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ongizatearen zerbitzura dagoen lehiakortasun-eredu baten protagonista gisa.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4B2940-2C05-486C-BD80-2489F821B865}"/>
              </a:ext>
            </a:extLst>
          </p:cNvPr>
          <p:cNvSpPr txBox="1"/>
          <p:nvPr/>
        </p:nvSpPr>
        <p:spPr>
          <a:xfrm>
            <a:off x="982638" y="6034189"/>
            <a:ext cx="101746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Iturria: Geuk egina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7587D1-058F-2044-BF80-C4C6F5256245}"/>
              </a:ext>
            </a:extLst>
          </p:cNvPr>
          <p:cNvSpPr/>
          <p:nvPr/>
        </p:nvSpPr>
        <p:spPr>
          <a:xfrm>
            <a:off x="7607374" y="1691720"/>
            <a:ext cx="3549909" cy="168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600"/>
              </a:lnSpc>
            </a:pPr>
            <a:r>
              <a:rPr lang="eu-ES" sz="18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IKUSPEGIA</a:t>
            </a:r>
          </a:p>
          <a:p>
            <a:pPr algn="l">
              <a:lnSpc>
                <a:spcPts val="1600"/>
              </a:lnSpc>
            </a:pPr>
            <a:endParaRPr lang="es-ES" sz="1400" u="sng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algn="l"/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Planaren asmoa da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 garatzeko eta nazioartekotzeko funtsezko tresna izatea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EAEko ekonomia suspertzeko eta eraldatzeko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. Horretarako,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epe labur, ertain eta luzean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eragingo duten neurriak </a:t>
            </a:r>
            <a:r>
              <a:rPr lang="eu-E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aurreikusten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ditu. Hori guztia </a:t>
            </a: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jasangarritasunaren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aniztasuna eta </a:t>
            </a:r>
            <a:r>
              <a:rPr lang="eu-ES" sz="1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inklusibitatea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sustatzearen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</a:t>
            </a:r>
            <a:r>
              <a:rPr lang="eu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giza eskubideak errespetatzearen</a:t>
            </a:r>
            <a:r>
              <a:rPr lang="eu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ikuspegitik. 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436E8085-A38F-744F-A43F-254D0A2BA11A}"/>
              </a:ext>
            </a:extLst>
          </p:cNvPr>
          <p:cNvSpPr/>
          <p:nvPr/>
        </p:nvSpPr>
        <p:spPr>
          <a:xfrm>
            <a:off x="872162" y="4020953"/>
            <a:ext cx="3680307" cy="1944216"/>
          </a:xfrm>
          <a:prstGeom prst="roundRect">
            <a:avLst/>
          </a:prstGeom>
          <a:solidFill>
            <a:srgbClr val="09ABA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CE8712B6-0DBC-F644-970D-F925B7537AC9}"/>
              </a:ext>
            </a:extLst>
          </p:cNvPr>
          <p:cNvSpPr/>
          <p:nvPr/>
        </p:nvSpPr>
        <p:spPr>
          <a:xfrm>
            <a:off x="4806366" y="4020953"/>
            <a:ext cx="3183160" cy="1944216"/>
          </a:xfrm>
          <a:prstGeom prst="roundRect">
            <a:avLst/>
          </a:prstGeom>
          <a:solidFill>
            <a:srgbClr val="09ABA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FB043D6-D5E7-044D-9F33-F9BCE46E0CC5}"/>
              </a:ext>
            </a:extLst>
          </p:cNvPr>
          <p:cNvSpPr/>
          <p:nvPr/>
        </p:nvSpPr>
        <p:spPr>
          <a:xfrm>
            <a:off x="8159954" y="4007317"/>
            <a:ext cx="3024336" cy="1944216"/>
          </a:xfrm>
          <a:prstGeom prst="roundRect">
            <a:avLst/>
          </a:prstGeom>
          <a:solidFill>
            <a:srgbClr val="09ABA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4B58056-A868-A348-BE39-B6B6B8E0A593}"/>
              </a:ext>
            </a:extLst>
          </p:cNvPr>
          <p:cNvSpPr/>
          <p:nvPr/>
        </p:nvSpPr>
        <p:spPr>
          <a:xfrm>
            <a:off x="1126655" y="4637060"/>
            <a:ext cx="3354759" cy="1200329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l"/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Zailtasunak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dituzten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enpresei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eta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eremu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babesgabeei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laguntzea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honako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hauek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kontuan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hartuz</a:t>
            </a:r>
            <a:r>
              <a:rPr lang="es-ES" sz="12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:</a:t>
            </a:r>
          </a:p>
          <a:p>
            <a:pPr indent="-72000" algn="l">
              <a:buFontTx/>
              <a:buChar char="-"/>
            </a:pPr>
            <a:r>
              <a:rPr lang="es-ES" sz="12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Krisiak</a:t>
            </a:r>
            <a:r>
              <a:rPr lang="es-ES" sz="12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duen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eragina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ekoizpen-sektoreetan</a:t>
            </a:r>
            <a:endParaRPr lang="es-ES" sz="1200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indent="-72000" algn="l">
              <a:buFontTx/>
              <a:buChar char="-"/>
            </a:pPr>
            <a:r>
              <a:rPr lang="es-ES" sz="12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Suspertzeko</a:t>
            </a:r>
            <a:r>
              <a:rPr lang="es-ES" sz="12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aldia</a:t>
            </a:r>
          </a:p>
          <a:p>
            <a:pPr indent="-72000" algn="l">
              <a:buFontTx/>
              <a:buChar char="-"/>
            </a:pPr>
            <a:r>
              <a:rPr lang="es-ES" sz="12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Ekonomian</a:t>
            </a:r>
            <a:r>
              <a:rPr lang="es-ES" sz="12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duen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pisua</a:t>
            </a:r>
            <a:endParaRPr lang="es-ES" sz="1200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4F3089E-AA33-0141-8A6A-DDF7942AA69C}"/>
              </a:ext>
            </a:extLst>
          </p:cNvPr>
          <p:cNvSpPr/>
          <p:nvPr/>
        </p:nvSpPr>
        <p:spPr>
          <a:xfrm>
            <a:off x="5147508" y="4637060"/>
            <a:ext cx="2401106" cy="1200329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l"/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Ekoizpen-egitura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berritzea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eta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eraldatzea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honako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aukera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hauek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aprobetxatuz</a:t>
            </a:r>
            <a:r>
              <a:rPr lang="es-ES" sz="12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:</a:t>
            </a:r>
          </a:p>
          <a:p>
            <a:pPr algn="l"/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- </a:t>
            </a:r>
            <a:r>
              <a:rPr lang="es-ES" sz="12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Trantsizio</a:t>
            </a:r>
            <a:r>
              <a:rPr lang="es-ES" sz="12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energetiko-klimatikoa</a:t>
            </a:r>
            <a:endParaRPr lang="es-ES" sz="1200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s-ES" sz="12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-</a:t>
            </a:r>
            <a:r>
              <a:rPr lang="es-ES" sz="12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Trantsizio</a:t>
            </a:r>
            <a:r>
              <a:rPr lang="es-ES" sz="12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teknologiko-digitala</a:t>
            </a:r>
            <a:endParaRPr lang="es-ES" sz="1200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algn="l"/>
            <a:endParaRPr lang="es-ES" sz="1200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81296B-3AB9-8540-8AA6-9E67BCADD63B}"/>
              </a:ext>
            </a:extLst>
          </p:cNvPr>
          <p:cNvSpPr/>
          <p:nvPr/>
        </p:nvSpPr>
        <p:spPr>
          <a:xfrm>
            <a:off x="8394123" y="4637060"/>
            <a:ext cx="2501983" cy="1384995"/>
          </a:xfrm>
          <a:prstGeom prst="rect">
            <a:avLst/>
          </a:prstGeom>
        </p:spPr>
        <p:txBody>
          <a:bodyPr wrap="square" lIns="108000">
            <a:spAutoFit/>
          </a:bodyPr>
          <a:lstStyle/>
          <a:p>
            <a:pPr algn="l"/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Aukera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berriak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sortzea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hiru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trantsizio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handi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horien</a:t>
            </a:r>
            <a:r>
              <a:rPr lang="es-ES" sz="1200" dirty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inguruan</a:t>
            </a:r>
            <a:r>
              <a:rPr lang="es-ES" sz="1200" dirty="0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:</a:t>
            </a:r>
            <a:endParaRPr lang="es-ES" sz="1200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indent="-72000" algn="l">
              <a:buFontTx/>
              <a:buChar char="-"/>
            </a:pPr>
            <a:r>
              <a:rPr lang="es-ES" sz="12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Demografiko-soziala</a:t>
            </a:r>
            <a:endParaRPr lang="es-ES" sz="1200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indent="-72000" algn="l">
              <a:buFontTx/>
              <a:buChar char="-"/>
            </a:pPr>
            <a:r>
              <a:rPr lang="es-ES" sz="12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Energetiko-klimatikoa</a:t>
            </a:r>
            <a:endParaRPr lang="es-ES" sz="1200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indent="-72000" algn="l">
              <a:buFontTx/>
              <a:buChar char="-"/>
            </a:pPr>
            <a:r>
              <a:rPr lang="es-ES" sz="1200" dirty="0" err="1" smtClean="0">
                <a:solidFill>
                  <a:schemeClr val="bg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Teknologiko-digitala</a:t>
            </a:r>
            <a:endParaRPr lang="es-ES" sz="1200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indent="-72000" algn="l">
              <a:buFontTx/>
              <a:buChar char="-"/>
            </a:pPr>
            <a:endParaRPr lang="es-ES" sz="1200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 indent="-72000" algn="l">
              <a:buFontTx/>
              <a:buChar char="-"/>
            </a:pPr>
            <a:endParaRPr lang="es-ES" sz="1200" dirty="0">
              <a:solidFill>
                <a:schemeClr val="bg1"/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4202BC20-1802-DD48-AF4D-084E9AD1B81D}"/>
              </a:ext>
            </a:extLst>
          </p:cNvPr>
          <p:cNvSpPr txBox="1">
            <a:spLocks/>
          </p:cNvSpPr>
          <p:nvPr/>
        </p:nvSpPr>
        <p:spPr>
          <a:xfrm>
            <a:off x="1414686" y="4272070"/>
            <a:ext cx="3248260" cy="324947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ERAGINA EPE LABURREAN</a:t>
            </a:r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C0446944-2EE6-1D42-90A7-F5D14FABE294}"/>
              </a:ext>
            </a:extLst>
          </p:cNvPr>
          <p:cNvSpPr txBox="1">
            <a:spLocks/>
          </p:cNvSpPr>
          <p:nvPr/>
        </p:nvSpPr>
        <p:spPr>
          <a:xfrm>
            <a:off x="4753314" y="4272070"/>
            <a:ext cx="3183013" cy="324947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ERAGINA EPE ERTAINEAN</a:t>
            </a:r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00E17F46-8B73-F54C-9B62-1EDEE09396AC}"/>
              </a:ext>
            </a:extLst>
          </p:cNvPr>
          <p:cNvSpPr txBox="1">
            <a:spLocks/>
          </p:cNvSpPr>
          <p:nvPr/>
        </p:nvSpPr>
        <p:spPr>
          <a:xfrm>
            <a:off x="8132948" y="4272070"/>
            <a:ext cx="3024336" cy="324947"/>
          </a:xfrm>
          <a:prstGeom prst="rect">
            <a:avLst/>
          </a:prstGeom>
        </p:spPr>
        <p:txBody>
          <a:bodyPr lIns="122374" tIns="61187" rIns="122374" bIns="6118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>
                <a:solidFill>
                  <a:schemeClr val="bg2">
                    <a:lumMod val="1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algn="ctr"/>
            <a:r>
              <a:rPr lang="es-E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ERAGINA EPE LUZEAN</a:t>
            </a:r>
          </a:p>
        </p:txBody>
      </p:sp>
      <p:sp>
        <p:nvSpPr>
          <p:cNvPr id="18" name="Triángulo 17">
            <a:extLst>
              <a:ext uri="{FF2B5EF4-FFF2-40B4-BE49-F238E27FC236}">
                <a16:creationId xmlns:a16="http://schemas.microsoft.com/office/drawing/2014/main" id="{F5BF4257-685E-B342-BA7A-606FC25B2CBB}"/>
              </a:ext>
            </a:extLst>
          </p:cNvPr>
          <p:cNvSpPr/>
          <p:nvPr/>
        </p:nvSpPr>
        <p:spPr>
          <a:xfrm rot="5400000">
            <a:off x="4519473" y="4844927"/>
            <a:ext cx="468475" cy="403858"/>
          </a:xfrm>
          <a:prstGeom prst="triangle">
            <a:avLst/>
          </a:prstGeom>
          <a:solidFill>
            <a:schemeClr val="bg1"/>
          </a:solidFill>
          <a:ln>
            <a:solidFill>
              <a:srgbClr val="09A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riángulo 18">
            <a:extLst>
              <a:ext uri="{FF2B5EF4-FFF2-40B4-BE49-F238E27FC236}">
                <a16:creationId xmlns:a16="http://schemas.microsoft.com/office/drawing/2014/main" id="{B1EFACE5-9FBB-4F4B-9517-47533A0E320D}"/>
              </a:ext>
            </a:extLst>
          </p:cNvPr>
          <p:cNvSpPr/>
          <p:nvPr/>
        </p:nvSpPr>
        <p:spPr>
          <a:xfrm rot="5400000">
            <a:off x="7839794" y="4844928"/>
            <a:ext cx="468475" cy="403858"/>
          </a:xfrm>
          <a:prstGeom prst="triangle">
            <a:avLst/>
          </a:prstGeom>
          <a:solidFill>
            <a:schemeClr val="bg1"/>
          </a:solidFill>
          <a:ln>
            <a:solidFill>
              <a:srgbClr val="09A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E78E29F-F022-CF46-9A6F-23B780EEBABC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25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427B7633-0CE5-0A4B-AC13-E394B002B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2C37B529-C469-8749-A4C1-9F180059F469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27" name="3 Título">
              <a:extLst>
                <a:ext uri="{FF2B5EF4-FFF2-40B4-BE49-F238E27FC236}">
                  <a16:creationId xmlns:a16="http://schemas.microsoft.com/office/drawing/2014/main" id="{96B0DA11-89C0-2E43-8C47-1146AB0D6B9F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55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7663362-1275-499B-8F4A-27683176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30AD-F003-4AF2-AA60-95731F85A971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E9B75-B5A9-419D-8BEF-002BF4A8B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11" y="676412"/>
            <a:ext cx="9142810" cy="460528"/>
          </a:xfrm>
        </p:spPr>
        <p:txBody>
          <a:bodyPr/>
          <a:lstStyle/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HELBURU ESTRATEGIKOAK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4662AE-1816-4A2C-857D-45BD6F448F9D}"/>
              </a:ext>
            </a:extLst>
          </p:cNvPr>
          <p:cNvSpPr/>
          <p:nvPr/>
        </p:nvSpPr>
        <p:spPr>
          <a:xfrm>
            <a:off x="694606" y="1851897"/>
            <a:ext cx="7200800" cy="3358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industria eta zerbitzu aurreratuetan BPGd-</a:t>
            </a:r>
            <a:r>
              <a:rPr lang="eu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ren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% 40 gainditzea.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Nazioartekotzea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epealdiaren amaieran, Euskadin barne-produktu gordinaren heren bat esportatzeko joera lortzea, eta EAEko enpresek kanpoan ezartzeko duten joera areagotzea.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Ikerketa eta berrikuntza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  <a:r>
              <a:rPr lang="eu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I+Garen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alorrean, Europako batezbestekora gerturatzea (inbertsioa eta emaitzak), eta Euskadi Europako berrikuntza-gune bihurtzea.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Ekintzailetza</a:t>
            </a: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berritzailea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enpresa teknologikoen sorrera % 10 handitzea eta tokiko industriarekin lankidetzan arituko diren nazioarteko </a:t>
            </a:r>
            <a:r>
              <a:rPr lang="eu-ES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startup</a:t>
            </a:r>
            <a:r>
              <a:rPr lang="eu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en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trakzio-ekosistema gisa kokatzea Euskadi.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COVID-19aren pandemiak azeleratu dituen aukerak aprobetxatzea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, trantsizio energetiko-</a:t>
            </a:r>
            <a:r>
              <a:rPr lang="eu-E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klimatikoarekin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eta teknologiko-digitalarekin lotutako esparruetan jarduera berriak sortzeko, trantsizio demografiko-sozialaren inguruko arlo berrien aldeko apustua ere eginez, besteak beste.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3D5E7CA3-24B5-DE4F-84F6-44F4766E6D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9383"/>
          <a:stretch/>
        </p:blipFill>
        <p:spPr>
          <a:xfrm>
            <a:off x="8900467" y="1593304"/>
            <a:ext cx="3289946" cy="408099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AB6E07BF-E439-5548-938D-C552E8206AD5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12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E4D1ACD2-0257-3643-A8FC-64F4D5154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290FBF2-3A0B-8543-B8BB-60257D019607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14" name="3 Título">
              <a:extLst>
                <a:ext uri="{FF2B5EF4-FFF2-40B4-BE49-F238E27FC236}">
                  <a16:creationId xmlns:a16="http://schemas.microsoft.com/office/drawing/2014/main" id="{09B85485-C398-2945-9FC2-2E4D58EEAC03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13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7663362-1275-499B-8F4A-27683176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30AD-F003-4AF2-AA60-95731F85A971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BBE9B75-B5A9-419D-8BEF-002BF4A8B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98" y="623753"/>
            <a:ext cx="9142810" cy="460528"/>
          </a:xfrm>
        </p:spPr>
        <p:txBody>
          <a:bodyPr/>
          <a:lstStyle/>
          <a:p>
            <a:r>
              <a:rPr lang="eu-ES" sz="32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LEHIAKORTASUNARI HELTZEKO PRINTZIPIOAK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4662AE-1816-4A2C-857D-45BD6F448F9D}"/>
              </a:ext>
            </a:extLst>
          </p:cNvPr>
          <p:cNvSpPr/>
          <p:nvPr/>
        </p:nvSpPr>
        <p:spPr>
          <a:xfrm>
            <a:off x="705163" y="1391413"/>
            <a:ext cx="8054339" cy="4443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Pertsonak </a:t>
            </a:r>
            <a:r>
              <a:rPr lang="eu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arretagai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Berrikuntza eta suspertze inklusiboa eta bidezkoa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Epe luzeko eta ertaineko horizontea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Egiturazko neurriak, premiazkoa dena ahaztu gabe.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Begirada bikoitza: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Trantsizioak ulertu behar ditugu, batetik, gure gizartearentzako erronka gisa, lehiakortasunari eusteko eta ongizate jasangarria izan dezagun, eta, bestetik, gure enpresen lehiakortasuna sustatzeko.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Anbitrebetasuna</a:t>
            </a: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: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Ditugun gaitasunen ustiapena eta gaitasun eta jarduera berriak sortzeko esplorazioa aldi berean konbinatzeko gaitasunak garatzea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Ikuspegi sistemikoa eta balio-kate estrategikoena: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Balio- eta hornidura-kateetan modu integratuan jardutea, sektoreen eta klusterren arteko elkarguneek sortzen dituzten aukerak aprobetxatuz eta lankidetza eta ikuspegi sistemikoa sustatuz.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Lankidetza publiko-pribatua eta erakunde publikoen artekoa 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Irekitzea eta nazioartekotzea: 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EAEko enpresen nazioarteko posizionamendua hobetzen eta nazioarteko talentua erakartzen eta atxikitzen laguntzea, bai eta Euskadi Basque Country nazioartean kokatzen ere.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Bikoiztasunik gabe</a:t>
            </a:r>
            <a:r>
              <a:rPr lang="eu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beste erakunde-maila batzuekin </a:t>
            </a: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u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Plana </a:t>
            </a:r>
            <a:r>
              <a:rPr lang="eu-ES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monitorizatzea</a:t>
            </a:r>
            <a:r>
              <a:rPr lang="eu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eta ingurunearen aldaketetara egokitzea 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D27F238F-9A8B-2942-A70B-DA6365F2DA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7433"/>
          <a:stretch/>
        </p:blipFill>
        <p:spPr>
          <a:xfrm flipH="1">
            <a:off x="9263558" y="657148"/>
            <a:ext cx="2926855" cy="556779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81EC09A-D778-C543-BA15-51910D99836D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11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8EAEF91C-C422-024D-8D15-1B6058D7B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DE0E3E92-14DF-4C48-A393-924CFD9D35E9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14" name="3 Título">
              <a:extLst>
                <a:ext uri="{FF2B5EF4-FFF2-40B4-BE49-F238E27FC236}">
                  <a16:creationId xmlns:a16="http://schemas.microsoft.com/office/drawing/2014/main" id="{5762F52E-C1E9-7143-AAEE-A78DE4EDDD4C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966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75F435F1-11A1-EC43-B2D0-112371632B11}"/>
              </a:ext>
            </a:extLst>
          </p:cNvPr>
          <p:cNvSpPr/>
          <p:nvPr/>
        </p:nvSpPr>
        <p:spPr>
          <a:xfrm>
            <a:off x="5678677" y="894967"/>
            <a:ext cx="4672267" cy="4672267"/>
          </a:xfrm>
          <a:prstGeom prst="ellipse">
            <a:avLst/>
          </a:prstGeom>
          <a:noFill/>
          <a:ln w="152400">
            <a:solidFill>
              <a:srgbClr val="09A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B1736297-720E-7345-8DF2-7EAF9F64E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500000">
            <a:off x="6640572" y="-265901"/>
            <a:ext cx="2678676" cy="2678676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31EA9BA7-BB29-CA42-87C2-958F5D4318A9}"/>
              </a:ext>
            </a:extLst>
          </p:cNvPr>
          <p:cNvSpPr/>
          <p:nvPr/>
        </p:nvSpPr>
        <p:spPr>
          <a:xfrm>
            <a:off x="7422802" y="513184"/>
            <a:ext cx="1120506" cy="1120506"/>
          </a:xfrm>
          <a:prstGeom prst="ellipse">
            <a:avLst/>
          </a:prstGeom>
          <a:solidFill>
            <a:srgbClr val="EEFAF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F8B9C011-2356-F646-A8BE-65C7FA9F70AD}"/>
              </a:ext>
            </a:extLst>
          </p:cNvPr>
          <p:cNvSpPr txBox="1"/>
          <p:nvPr/>
        </p:nvSpPr>
        <p:spPr>
          <a:xfrm>
            <a:off x="7543335" y="807767"/>
            <a:ext cx="9180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E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ZAILTASUNAK DITUZTEN ENPRESAK ETA EREMUAK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7AA38410-E8E8-DC40-B9A4-1AF5190E0681}"/>
              </a:ext>
            </a:extLst>
          </p:cNvPr>
          <p:cNvGrpSpPr>
            <a:grpSpLocks noChangeAspect="1"/>
          </p:cNvGrpSpPr>
          <p:nvPr/>
        </p:nvGrpSpPr>
        <p:grpSpPr>
          <a:xfrm>
            <a:off x="6230205" y="4758807"/>
            <a:ext cx="540000" cy="540000"/>
            <a:chOff x="5996747" y="4348288"/>
            <a:chExt cx="720000" cy="720000"/>
          </a:xfrm>
        </p:grpSpPr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50C07985-9B05-E548-B57C-EF2405C73E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3AC862A8-06E5-FC45-84EB-B22D34AFF1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CE68705B-3B0F-44AA-9044-02899828B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83" y="679266"/>
            <a:ext cx="3315187" cy="2533999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u-ES" sz="3200" dirty="0">
                <a:solidFill>
                  <a:srgbClr val="09ABAE"/>
                </a:solidFill>
              </a:rPr>
              <a:t>LEHIAKORTASUNA BERRITZEKO ARDATZAK</a:t>
            </a:r>
            <a:br>
              <a:rPr lang="eu-ES" sz="3200" dirty="0">
                <a:solidFill>
                  <a:srgbClr val="09ABAE"/>
                </a:solidFill>
              </a:rPr>
            </a:br>
            <a:r>
              <a:rPr lang="eu-ES" sz="3200" dirty="0">
                <a:solidFill>
                  <a:srgbClr val="09ABAE"/>
                </a:solidFill>
              </a:rPr>
              <a:t>ETA PALANKAK</a:t>
            </a:r>
            <a:endParaRPr lang="es-ES" sz="3200" dirty="0">
              <a:solidFill>
                <a:srgbClr val="09AB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9E443DD4-4611-1C4E-90E6-7D30E7E141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3500000">
            <a:off x="6968312" y="3083335"/>
            <a:ext cx="1980000" cy="1980000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CA9BE137-182E-BA4B-91EC-60198C891EE8}"/>
              </a:ext>
            </a:extLst>
          </p:cNvPr>
          <p:cNvGrpSpPr>
            <a:grpSpLocks noChangeAspect="1"/>
          </p:cNvGrpSpPr>
          <p:nvPr/>
        </p:nvGrpSpPr>
        <p:grpSpPr>
          <a:xfrm>
            <a:off x="5875317" y="2007527"/>
            <a:ext cx="4254131" cy="1980000"/>
            <a:chOff x="6112531" y="2411496"/>
            <a:chExt cx="3494303" cy="1626354"/>
          </a:xfrm>
        </p:grpSpPr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0ED55009-47D9-D640-8F6F-A88E1A118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112531" y="2411496"/>
              <a:ext cx="1626354" cy="1626354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651C7BCF-46FC-B14C-9055-BB83F646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5400000">
              <a:off x="7980480" y="2411496"/>
              <a:ext cx="1626354" cy="1626354"/>
            </a:xfrm>
            <a:prstGeom prst="rect">
              <a:avLst/>
            </a:prstGeom>
          </p:spPr>
        </p:pic>
      </p:grpSp>
      <p:sp>
        <p:nvSpPr>
          <p:cNvPr id="35" name="TextBox 16">
            <a:extLst>
              <a:ext uri="{FF2B5EF4-FFF2-40B4-BE49-F238E27FC236}">
                <a16:creationId xmlns:a16="http://schemas.microsoft.com/office/drawing/2014/main" id="{E8DAB12E-4C9C-B44E-8AF9-1B58B3E17D69}"/>
              </a:ext>
            </a:extLst>
          </p:cNvPr>
          <p:cNvSpPr txBox="1"/>
          <p:nvPr/>
        </p:nvSpPr>
        <p:spPr>
          <a:xfrm>
            <a:off x="9976373" y="1112849"/>
            <a:ext cx="20455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Enpresak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dibertsifikatzen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finkatzen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eta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hazten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laguntzea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7DCA0700-1EEC-CC46-BB62-EE75D2216C72}"/>
              </a:ext>
            </a:extLst>
          </p:cNvPr>
          <p:cNvSpPr txBox="1"/>
          <p:nvPr/>
        </p:nvSpPr>
        <p:spPr>
          <a:xfrm>
            <a:off x="10800737" y="3009639"/>
            <a:ext cx="10199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Lankidetza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sustatzea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66CD1C7C-8061-4B41-A9A2-5A215BDB96F8}"/>
              </a:ext>
            </a:extLst>
          </p:cNvPr>
          <p:cNvSpPr txBox="1"/>
          <p:nvPr/>
        </p:nvSpPr>
        <p:spPr>
          <a:xfrm>
            <a:off x="9976373" y="4876058"/>
            <a:ext cx="15519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Nazioarteko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posizionamendua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C5C59C8A-73A7-FE4F-9304-5AAFAC0E271D}"/>
              </a:ext>
            </a:extLst>
          </p:cNvPr>
          <p:cNvSpPr txBox="1"/>
          <p:nvPr/>
        </p:nvSpPr>
        <p:spPr>
          <a:xfrm>
            <a:off x="6372357" y="5946372"/>
            <a:ext cx="3113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Pertsonen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gaitasun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profesionalak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indartzea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eta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egokitzea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D87CE596-E219-A047-BAD1-2B4745970839}"/>
              </a:ext>
            </a:extLst>
          </p:cNvPr>
          <p:cNvSpPr txBox="1"/>
          <p:nvPr/>
        </p:nvSpPr>
        <p:spPr>
          <a:xfrm>
            <a:off x="4007723" y="4874897"/>
            <a:ext cx="19848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n-N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Teknologiaren eta berrikuntzaren aldeko apustua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BFB78837-323E-F546-BBFC-C33FEE919513}"/>
              </a:ext>
            </a:extLst>
          </p:cNvPr>
          <p:cNvSpPr txBox="1"/>
          <p:nvPr/>
        </p:nvSpPr>
        <p:spPr>
          <a:xfrm>
            <a:off x="3575925" y="2928924"/>
            <a:ext cx="1680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Ekintzailetza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berritzailea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sustatzea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D4A7C0CB-1CE8-B34A-9BC3-17CCC39D5B82}"/>
              </a:ext>
            </a:extLst>
          </p:cNvPr>
          <p:cNvSpPr txBox="1"/>
          <p:nvPr/>
        </p:nvSpPr>
        <p:spPr>
          <a:xfrm>
            <a:off x="4208902" y="1220571"/>
            <a:ext cx="17136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Azpiegiturak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garatzea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BCAFF995-16AC-8145-9ABC-C860E805D1FE}"/>
              </a:ext>
            </a:extLst>
          </p:cNvPr>
          <p:cNvGrpSpPr/>
          <p:nvPr/>
        </p:nvGrpSpPr>
        <p:grpSpPr>
          <a:xfrm>
            <a:off x="7408384" y="2089660"/>
            <a:ext cx="1235601" cy="1235601"/>
            <a:chOff x="7095515" y="1761730"/>
            <a:chExt cx="1549559" cy="1549559"/>
          </a:xfrm>
        </p:grpSpPr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11336657-56BA-A844-9142-3DDE1B4C6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095515" y="1761730"/>
              <a:ext cx="1549559" cy="1549559"/>
            </a:xfrm>
            <a:prstGeom prst="rect">
              <a:avLst/>
            </a:prstGeom>
          </p:spPr>
        </p:pic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41ECF095-543A-B947-B448-E62F668BE873}"/>
                </a:ext>
              </a:extLst>
            </p:cNvPr>
            <p:cNvSpPr/>
            <p:nvPr/>
          </p:nvSpPr>
          <p:spPr>
            <a:xfrm>
              <a:off x="7517192" y="2015117"/>
              <a:ext cx="600868" cy="60086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8" name="Gráfico 57">
              <a:extLst>
                <a:ext uri="{FF2B5EF4-FFF2-40B4-BE49-F238E27FC236}">
                  <a16:creationId xmlns:a16="http://schemas.microsoft.com/office/drawing/2014/main" id="{9506CA84-525A-284D-B60E-19EEBF073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 flipH="1">
              <a:off x="7604718" y="2062668"/>
              <a:ext cx="440639" cy="440639"/>
            </a:xfrm>
            <a:prstGeom prst="rect">
              <a:avLst/>
            </a:prstGeom>
          </p:spPr>
        </p:pic>
      </p:grpSp>
      <p:sp>
        <p:nvSpPr>
          <p:cNvPr id="59" name="TextBox 16">
            <a:extLst>
              <a:ext uri="{FF2B5EF4-FFF2-40B4-BE49-F238E27FC236}">
                <a16:creationId xmlns:a16="http://schemas.microsoft.com/office/drawing/2014/main" id="{9E1C68DE-0FFF-714B-9100-D7159C25B1EB}"/>
              </a:ext>
            </a:extLst>
          </p:cNvPr>
          <p:cNvSpPr txBox="1"/>
          <p:nvPr/>
        </p:nvSpPr>
        <p:spPr>
          <a:xfrm rot="2700000">
            <a:off x="5935242" y="4314496"/>
            <a:ext cx="1805759" cy="428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ES" sz="1100" b="1" dirty="0">
                <a:solidFill>
                  <a:srgbClr val="ADE0D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EKOIZPEN-EGITURA BERRITZEA ETA ERALDATZEA EPE ERTAINEAN</a:t>
            </a:r>
            <a:endParaRPr lang="en-US" sz="1100" b="1" dirty="0">
              <a:solidFill>
                <a:srgbClr val="ADE0D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16">
            <a:extLst>
              <a:ext uri="{FF2B5EF4-FFF2-40B4-BE49-F238E27FC236}">
                <a16:creationId xmlns:a16="http://schemas.microsoft.com/office/drawing/2014/main" id="{39B5A3DE-F570-D64D-8DB7-1037F4A3A13C}"/>
              </a:ext>
            </a:extLst>
          </p:cNvPr>
          <p:cNvSpPr txBox="1"/>
          <p:nvPr/>
        </p:nvSpPr>
        <p:spPr>
          <a:xfrm rot="18900000">
            <a:off x="8139419" y="4380390"/>
            <a:ext cx="2083012" cy="2841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pt-BR" sz="1100" b="1" dirty="0">
                <a:solidFill>
                  <a:srgbClr val="086666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INDUSTRIA-AUKERA BERRIAK SORTZEA EPE LUZEAN</a:t>
            </a:r>
            <a:endParaRPr lang="en-US" sz="1100" b="1" dirty="0">
              <a:solidFill>
                <a:srgbClr val="086666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73B846B0-B53B-4843-AA43-207FA68EA188}"/>
              </a:ext>
            </a:extLst>
          </p:cNvPr>
          <p:cNvSpPr txBox="1"/>
          <p:nvPr/>
        </p:nvSpPr>
        <p:spPr>
          <a:xfrm>
            <a:off x="6899384" y="1820189"/>
            <a:ext cx="2161051" cy="287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ES" sz="1100" b="1" dirty="0">
                <a:solidFill>
                  <a:srgbClr val="09ABAE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KOIUNTURA-BEHARRETAN LAGUNTZEA EPE LABURREAN</a:t>
            </a:r>
            <a:endParaRPr lang="en-US" sz="1100" b="1" dirty="0">
              <a:solidFill>
                <a:srgbClr val="09ABAE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16">
            <a:extLst>
              <a:ext uri="{FF2B5EF4-FFF2-40B4-BE49-F238E27FC236}">
                <a16:creationId xmlns:a16="http://schemas.microsoft.com/office/drawing/2014/main" id="{DDA99002-771A-3C4C-9D1C-F1C2E8C32D5A}"/>
              </a:ext>
            </a:extLst>
          </p:cNvPr>
          <p:cNvSpPr txBox="1"/>
          <p:nvPr/>
        </p:nvSpPr>
        <p:spPr>
          <a:xfrm>
            <a:off x="6377992" y="2778807"/>
            <a:ext cx="91809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 ENERGETIKO-KLIMATIKOA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59F24B98-31C8-5A4A-8899-8CE54A1D6A75}"/>
              </a:ext>
            </a:extLst>
          </p:cNvPr>
          <p:cNvSpPr txBox="1"/>
          <p:nvPr/>
        </p:nvSpPr>
        <p:spPr>
          <a:xfrm>
            <a:off x="8703152" y="2946564"/>
            <a:ext cx="918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 DIGITALA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16">
            <a:extLst>
              <a:ext uri="{FF2B5EF4-FFF2-40B4-BE49-F238E27FC236}">
                <a16:creationId xmlns:a16="http://schemas.microsoft.com/office/drawing/2014/main" id="{61AE5153-939D-FA40-A73D-E360E5CA1817}"/>
              </a:ext>
            </a:extLst>
          </p:cNvPr>
          <p:cNvSpPr txBox="1"/>
          <p:nvPr/>
        </p:nvSpPr>
        <p:spPr>
          <a:xfrm>
            <a:off x="7529627" y="3854792"/>
            <a:ext cx="91809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TRANTSIZIO DEMOGRAFIKO-SOZIALA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7D4EBD32-BB43-024E-A428-303F762231DE}"/>
              </a:ext>
            </a:extLst>
          </p:cNvPr>
          <p:cNvGrpSpPr>
            <a:grpSpLocks noChangeAspect="1"/>
          </p:cNvGrpSpPr>
          <p:nvPr/>
        </p:nvGrpSpPr>
        <p:grpSpPr>
          <a:xfrm>
            <a:off x="9244338" y="4758807"/>
            <a:ext cx="540000" cy="540000"/>
            <a:chOff x="5996747" y="4348288"/>
            <a:chExt cx="720000" cy="720000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A2403696-C17E-8143-9486-AB4BF9730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AB29376F-440D-0F47-80F0-CC776101DA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4675F571-53A4-C449-B39A-25B810105BF1}"/>
              </a:ext>
            </a:extLst>
          </p:cNvPr>
          <p:cNvGrpSpPr>
            <a:grpSpLocks noChangeAspect="1"/>
          </p:cNvGrpSpPr>
          <p:nvPr/>
        </p:nvGrpSpPr>
        <p:grpSpPr>
          <a:xfrm>
            <a:off x="7720338" y="5281348"/>
            <a:ext cx="540000" cy="540000"/>
            <a:chOff x="5996747" y="4348288"/>
            <a:chExt cx="720000" cy="720000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028A4030-BACB-6943-98BD-25C14542D1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Elipse 84">
              <a:extLst>
                <a:ext uri="{FF2B5EF4-FFF2-40B4-BE49-F238E27FC236}">
                  <a16:creationId xmlns:a16="http://schemas.microsoft.com/office/drawing/2014/main" id="{600ACCC2-5A1D-EE4D-B407-65BC0A62FC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DCE58F2-D59E-9648-8B0E-852F50C74DDC}"/>
              </a:ext>
            </a:extLst>
          </p:cNvPr>
          <p:cNvGrpSpPr>
            <a:grpSpLocks noChangeAspect="1"/>
          </p:cNvGrpSpPr>
          <p:nvPr/>
        </p:nvGrpSpPr>
        <p:grpSpPr>
          <a:xfrm>
            <a:off x="6230205" y="1168940"/>
            <a:ext cx="540000" cy="540000"/>
            <a:chOff x="5996747" y="4348288"/>
            <a:chExt cx="720000" cy="720000"/>
          </a:xfrm>
        </p:grpSpPr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430A8B51-E46B-BA49-83B2-1D2EA4D393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62EE5D86-9A00-8144-BCE8-8E80D8159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21ED50C4-1E01-C94F-8693-DB7A1F193285}"/>
              </a:ext>
            </a:extLst>
          </p:cNvPr>
          <p:cNvGrpSpPr>
            <a:grpSpLocks noChangeAspect="1"/>
          </p:cNvGrpSpPr>
          <p:nvPr/>
        </p:nvGrpSpPr>
        <p:grpSpPr>
          <a:xfrm>
            <a:off x="9244338" y="1168940"/>
            <a:ext cx="540000" cy="540000"/>
            <a:chOff x="5996747" y="4348288"/>
            <a:chExt cx="720000" cy="720000"/>
          </a:xfrm>
        </p:grpSpPr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B7F06484-D8B1-B64F-BBDA-EF1A7E8A9E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" name="Elipse 90">
              <a:extLst>
                <a:ext uri="{FF2B5EF4-FFF2-40B4-BE49-F238E27FC236}">
                  <a16:creationId xmlns:a16="http://schemas.microsoft.com/office/drawing/2014/main" id="{3CA512E9-2B67-4845-ADDE-E71F81289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DAB2A0A0-9876-E04B-8DA7-667316C401DB}"/>
              </a:ext>
            </a:extLst>
          </p:cNvPr>
          <p:cNvGrpSpPr>
            <a:grpSpLocks noChangeAspect="1"/>
          </p:cNvGrpSpPr>
          <p:nvPr/>
        </p:nvGrpSpPr>
        <p:grpSpPr>
          <a:xfrm>
            <a:off x="5399433" y="2928924"/>
            <a:ext cx="540000" cy="540000"/>
            <a:chOff x="5996747" y="4348288"/>
            <a:chExt cx="720000" cy="720000"/>
          </a:xfrm>
        </p:grpSpPr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54B7DCFC-9E60-E24A-9930-8017B438B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4" name="Elipse 93">
              <a:extLst>
                <a:ext uri="{FF2B5EF4-FFF2-40B4-BE49-F238E27FC236}">
                  <a16:creationId xmlns:a16="http://schemas.microsoft.com/office/drawing/2014/main" id="{9543E3C2-524D-0645-BED1-E2C1E7EB0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18ACBE10-5E79-C446-B454-4470376D2372}"/>
              </a:ext>
            </a:extLst>
          </p:cNvPr>
          <p:cNvGrpSpPr>
            <a:grpSpLocks noChangeAspect="1"/>
          </p:cNvGrpSpPr>
          <p:nvPr/>
        </p:nvGrpSpPr>
        <p:grpSpPr>
          <a:xfrm>
            <a:off x="10098828" y="2928924"/>
            <a:ext cx="540000" cy="540000"/>
            <a:chOff x="5996747" y="4348288"/>
            <a:chExt cx="720000" cy="720000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E5E32A4C-4CBA-384D-A2E2-6F16F98B52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6747" y="4348288"/>
              <a:ext cx="720000" cy="720000"/>
            </a:xfrm>
            <a:prstGeom prst="ellipse">
              <a:avLst/>
            </a:prstGeom>
            <a:solidFill>
              <a:srgbClr val="09ABAE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Elipse 96">
              <a:extLst>
                <a:ext uri="{FF2B5EF4-FFF2-40B4-BE49-F238E27FC236}">
                  <a16:creationId xmlns:a16="http://schemas.microsoft.com/office/drawing/2014/main" id="{B6D863AD-100A-4F46-8D27-55260239EE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9481" y="4491022"/>
              <a:ext cx="434533" cy="434533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A7C9459-774D-5344-A5BE-E8C56A3C1922}"/>
              </a:ext>
            </a:extLst>
          </p:cNvPr>
          <p:cNvGrpSpPr/>
          <p:nvPr/>
        </p:nvGrpSpPr>
        <p:grpSpPr>
          <a:xfrm>
            <a:off x="287615" y="6414946"/>
            <a:ext cx="11615182" cy="330957"/>
            <a:chOff x="241443" y="6414946"/>
            <a:chExt cx="11615182" cy="330957"/>
          </a:xfrm>
        </p:grpSpPr>
        <p:pic>
          <p:nvPicPr>
            <p:cNvPr id="55" name="Picture 2" descr="Departamento de Desarrollo Económico, Sostenibilidad y Medio Ambiente">
              <a:extLst>
                <a:ext uri="{FF2B5EF4-FFF2-40B4-BE49-F238E27FC236}">
                  <a16:creationId xmlns:a16="http://schemas.microsoft.com/office/drawing/2014/main" id="{B9E43D8A-E83B-1840-AA4A-1052CF44A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678" y="6414946"/>
              <a:ext cx="1512947" cy="33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55F81749-6F21-C241-80D7-161AEC85FBCF}"/>
                </a:ext>
              </a:extLst>
            </p:cNvPr>
            <p:cNvSpPr/>
            <p:nvPr/>
          </p:nvSpPr>
          <p:spPr>
            <a:xfrm rot="5400000">
              <a:off x="5012863" y="1669997"/>
              <a:ext cx="271363" cy="9814203"/>
            </a:xfrm>
            <a:prstGeom prst="rect">
              <a:avLst/>
            </a:prstGeom>
            <a:solidFill>
              <a:srgbClr val="09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lt1">
                    <a:alpha val="80000"/>
                  </a:schemeClr>
                </a:solidFill>
              </a:endParaRPr>
            </a:p>
          </p:txBody>
        </p:sp>
        <p:sp>
          <p:nvSpPr>
            <p:cNvPr id="57" name="3 Título">
              <a:extLst>
                <a:ext uri="{FF2B5EF4-FFF2-40B4-BE49-F238E27FC236}">
                  <a16:creationId xmlns:a16="http://schemas.microsoft.com/office/drawing/2014/main" id="{AA82AB03-0B45-7C47-82DD-49F6D6CD3127}"/>
                </a:ext>
              </a:extLst>
            </p:cNvPr>
            <p:cNvSpPr txBox="1">
              <a:spLocks/>
            </p:cNvSpPr>
            <p:nvPr/>
          </p:nvSpPr>
          <p:spPr>
            <a:xfrm>
              <a:off x="314386" y="6505089"/>
              <a:ext cx="5288684" cy="144017"/>
            </a:xfrm>
            <a:prstGeom prst="rect">
              <a:avLst/>
            </a:prstGeom>
          </p:spPr>
          <p:txBody>
            <a:bodyPr lIns="122374" tIns="61187" rIns="122374" bIns="61187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00" b="1" i="0" kern="1200">
                  <a:solidFill>
                    <a:schemeClr val="bg2">
                      <a:lumMod val="10000"/>
                    </a:schemeClr>
                  </a:solidFill>
                  <a:latin typeface="Open Sans" charset="0"/>
                  <a:ea typeface="Open Sans" charset="0"/>
                  <a:cs typeface="Open Sans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u-ES" sz="1000" dirty="0">
                  <a:solidFill>
                    <a:srgbClr val="09ABAE"/>
                  </a:solidFill>
                </a:rPr>
                <a:t>INDUSTRIA GARATZEKO ETA NAZIOARTEKOTZEKO PLAN ESTRATEGIKOA 2021-2024</a:t>
              </a:r>
              <a:endParaRPr lang="es-ES" sz="1000" dirty="0">
                <a:solidFill>
                  <a:srgbClr val="09ABA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54008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AGINAS INTERIORES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7014</TotalTime>
  <Words>3031</Words>
  <Application>Microsoft Office PowerPoint</Application>
  <PresentationFormat>Personalizado</PresentationFormat>
  <Paragraphs>421</Paragraphs>
  <Slides>24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Helvetica</vt:lpstr>
      <vt:lpstr>Helvetica Neue</vt:lpstr>
      <vt:lpstr>Open Sans</vt:lpstr>
      <vt:lpstr>Open Sans Light</vt:lpstr>
      <vt:lpstr>Diseño personalizado</vt:lpstr>
      <vt:lpstr>2_PAGINAS INTERIORES</vt:lpstr>
      <vt:lpstr>2_Diseño personalizado</vt:lpstr>
      <vt:lpstr>INDUSTRIA GARATZEKO  ETA NAZIOARTEKOTZEKO PLAN ESTRATEGIKOA 2021-2024 2021ko uztailean</vt:lpstr>
      <vt:lpstr>INDUSTRIA GARATZEKO ETA NAZIOARTEKOTZEKO  PLAN ESTRATEGIKOA 2021-2024</vt:lpstr>
      <vt:lpstr>TESTUINGURU GLOBALA:  Trantsizio handiak eta 2030 Agenda</vt:lpstr>
      <vt:lpstr>JAURLARITZAREN PROGRAMA  ETA ESTRATEGIEI EKARPENA EGITEA</vt:lpstr>
      <vt:lpstr>PLANA ALDERATZEKO PROZESUA</vt:lpstr>
      <vt:lpstr>EGINKIZUNA ETA IKUSPEGIA</vt:lpstr>
      <vt:lpstr>HELBURU ESTRATEGIKOAK</vt:lpstr>
      <vt:lpstr>LEHIAKORTASUNARI HELTZEKO PRINTZIPIOAK</vt:lpstr>
      <vt:lpstr>LEHIAKORTASUNA BERRITZEKO ARDATZAK ETA PALANKAK</vt:lpstr>
      <vt:lpstr>HIRU ARDATZ</vt:lpstr>
      <vt:lpstr>1. ardatza.  Zailtasunak dituzten enpresak  eta eremu babesgabeak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GOBERNANTZA</vt:lpstr>
      <vt:lpstr>AURREKONTUA</vt:lpstr>
      <vt:lpstr>JARRAIPEN-, EBALUAZIO-  ETA IKASKUNTZA-SISTEMA</vt:lpstr>
      <vt:lpstr>ADIERAZLE KUANTITATIBOAK (I)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 Malet</dc:creator>
  <cp:lastModifiedBy>Gezala Oyarbide, Larraitz</cp:lastModifiedBy>
  <cp:revision>472</cp:revision>
  <cp:lastPrinted>2021-03-23T14:16:11Z</cp:lastPrinted>
  <dcterms:modified xsi:type="dcterms:W3CDTF">2021-07-19T11:27:05Z</dcterms:modified>
</cp:coreProperties>
</file>