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8C3AC2-62B9-4751-9533-2A7106217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6D04645-A7B9-4CDF-8472-9C35A0DFD7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5CA27B-6808-4DFE-B146-DC498C7F4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F508-1D78-4CF4-9B67-C07912FFFD85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A042AF-54ED-4490-A20F-2A333E6C4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5CF928-6F0B-452E-AA2E-0750B085D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0673E-D176-432B-A7C3-8A03C7B70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2502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D6C318-BC96-41CA-9181-9602643A2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8C50CE6-7DF4-464B-A140-59F7213236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505F96-B42E-4B51-BB34-566A329F7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F508-1D78-4CF4-9B67-C07912FFFD85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5CE6BF-332E-4D9E-A0F2-8F9A62417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436EA9-51EB-4755-BFFE-3C1BB3E74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0673E-D176-432B-A7C3-8A03C7B70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2528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9B5F8D8-3EF9-4BB6-9627-E8C1C44D08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F103B89-5190-47B3-9F88-C4216BE20E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446877-B923-4DFF-82B6-5E8DCA37D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F508-1D78-4CF4-9B67-C07912FFFD85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2EA2C1-D481-44BD-B063-C981C9DFF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B9FB4B-015C-4C19-B528-0553EC610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0673E-D176-432B-A7C3-8A03C7B70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7580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mpty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Risorsa 10.png" descr="Risorsa 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4215" y="360624"/>
            <a:ext cx="610655" cy="68668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Risorsa 11.png" descr="Risorsa 1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604" y="386995"/>
            <a:ext cx="4455674" cy="633938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5937310" y="6428741"/>
            <a:ext cx="236220" cy="236220"/>
          </a:xfrm>
          <a:prstGeom prst="rect">
            <a:avLst/>
          </a:prstGeom>
        </p:spPr>
        <p:txBody>
          <a:bodyPr lIns="45718" tIns="45718" rIns="45718" bIns="45718" anchor="ctr"/>
          <a:lstStyle>
            <a:lvl1pPr algn="r" defTabSz="228600">
              <a:defRPr sz="125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127" name="Linea"/>
          <p:cNvSpPr/>
          <p:nvPr/>
        </p:nvSpPr>
        <p:spPr>
          <a:xfrm>
            <a:off x="398805" y="1278723"/>
            <a:ext cx="11394390" cy="1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22859" tIns="22859" rIns="22859" bIns="22859"/>
          <a:lstStyle/>
          <a:p>
            <a:endParaRPr sz="900"/>
          </a:p>
        </p:txBody>
      </p:sp>
    </p:spTree>
    <p:extLst>
      <p:ext uri="{BB962C8B-B14F-4D97-AF65-F5344CB8AC3E}">
        <p14:creationId xmlns:p14="http://schemas.microsoft.com/office/powerpoint/2010/main" val="84202723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3EF41E-11AD-4BD7-B9A5-F51E738D4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ECDC5B-80DD-4244-8A4F-0D95C2D8D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D17487-5498-4D2A-A4EF-14ED38430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F508-1D78-4CF4-9B67-C07912FFFD85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E4963C-13FD-463C-9854-20D363870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16D185-3552-4E28-A23F-AEA59FA3A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0673E-D176-432B-A7C3-8A03C7B70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230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DBF77A-248C-40B4-9B8A-00270D277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C212B1-8F34-42EB-871E-A3C3A74CE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08328A-7BBC-45AA-9063-554B80118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F508-1D78-4CF4-9B67-C07912FFFD85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C7EE41-D508-4169-AB5D-FC0BBD616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4CB91C-7266-419D-9687-F710A832D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0673E-D176-432B-A7C3-8A03C7B70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1660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4BFBE0-BA93-4055-8094-5D36C0139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6DC419-1BEF-4C45-B890-13A0DC15F6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9979023-D1FA-46DF-8ABA-B00261262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8779F0-15E8-4EC9-8B81-0EADB1235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F508-1D78-4CF4-9B67-C07912FFFD85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BBB858-F182-4B0F-925C-5FF6A8FC2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2BC683-E98C-4396-BEFA-849E6EBC0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0673E-D176-432B-A7C3-8A03C7B70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048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D47058-B01D-42BD-82F1-847968AAD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2B7FEB-FC64-4593-9165-46BFF4E22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64AFF9D-6AB1-4615-8A67-B50E3EA2A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92E7904-9B39-46F4-8D51-0501638A8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7DC73B2-A575-4A7D-91BD-E345110492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48D7103-51B1-4E2C-B9C2-F7A39C02B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F508-1D78-4CF4-9B67-C07912FFFD85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D9DD245-753B-420D-8380-063807BB3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3B6C2CA-45E1-4BC8-AD95-AB4D2779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0673E-D176-432B-A7C3-8A03C7B70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073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6BF46C-72DA-429A-9938-218F0CC08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67DF0A0-E061-4C1B-B9D2-6BBC246FF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F508-1D78-4CF4-9B67-C07912FFFD85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85AA677-8661-4394-B299-C4F8D21E6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220AC06-DE50-4B02-BB29-8763CAC2D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0673E-D176-432B-A7C3-8A03C7B70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0364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EFF7580-CBCE-41B9-9288-C7BF85BED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F508-1D78-4CF4-9B67-C07912FFFD85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A2015B-B31D-4F05-B28E-5D7F231DB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5A61B4-7060-45F5-84EF-B0362B8F2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0673E-D176-432B-A7C3-8A03C7B70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1213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6E9655-2CF1-4FC3-B6C8-806C28902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889683-F74D-4002-B469-151E8482E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2D18B6A-555B-451B-B395-32E225F50B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7E7DAB-E78E-457F-A171-D1D537A81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F508-1D78-4CF4-9B67-C07912FFFD85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941165E-5C84-487D-95F7-ECDC7C393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9E0655-C84E-404E-9A3D-A9E12090D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0673E-D176-432B-A7C3-8A03C7B70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549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9DDF2B-23D1-40DA-8A32-6D89A490C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0382CC-7717-472C-9D2B-6CB17020DF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B13609B-34CD-4874-9931-D3E35FCF4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8B94B5-3EB7-44F1-8FEF-A8283BC7F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F508-1D78-4CF4-9B67-C07912FFFD85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7689F6-735A-4F33-9570-EFD2E689A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FC2024-0FDE-4893-A399-BB717DC57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0673E-D176-432B-A7C3-8A03C7B70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7183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A0D2168-8BE9-45FB-853F-65AB90A7E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9ADCB2-3EA7-4A76-A383-6CDCC8A90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FA9D75-BC6D-4B10-B095-1A595AEF27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BF508-1D78-4CF4-9B67-C07912FFFD85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06FF97-A382-4CB1-9073-C386E0EDAF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50846E-7AEF-40F2-8ED7-44143A379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0673E-D176-432B-A7C3-8A03C7B70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7482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>
            <a:extLst>
              <a:ext uri="{FF2B5EF4-FFF2-40B4-BE49-F238E27FC236}">
                <a16:creationId xmlns:a16="http://schemas.microsoft.com/office/drawing/2014/main" id="{01F9976C-C3F2-45AC-B08F-6B38DFE7A7AA}"/>
              </a:ext>
            </a:extLst>
          </p:cNvPr>
          <p:cNvSpPr/>
          <p:nvPr/>
        </p:nvSpPr>
        <p:spPr>
          <a:xfrm>
            <a:off x="336001" y="2909190"/>
            <a:ext cx="1944400" cy="718587"/>
          </a:xfrm>
          <a:prstGeom prst="rect">
            <a:avLst/>
          </a:prstGeom>
          <a:solidFill>
            <a:srgbClr val="639FCB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377">
              <a:defRPr/>
            </a:pPr>
            <a:r>
              <a:rPr lang="es-ES" b="1" dirty="0">
                <a:solidFill>
                  <a:srgbClr val="1A3B47"/>
                </a:solidFill>
                <a:latin typeface="Soho Gothic Pro Light"/>
              </a:rPr>
              <a:t>ACCESS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D63673F-7B47-4CC3-8EAD-5E3932573A8E}"/>
              </a:ext>
            </a:extLst>
          </p:cNvPr>
          <p:cNvSpPr/>
          <p:nvPr/>
        </p:nvSpPr>
        <p:spPr>
          <a:xfrm>
            <a:off x="2678997" y="2807813"/>
            <a:ext cx="2844000" cy="718587"/>
          </a:xfrm>
          <a:prstGeom prst="rect">
            <a:avLst/>
          </a:prstGeom>
          <a:solidFill>
            <a:srgbClr val="639FCB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377">
              <a:defRPr/>
            </a:pPr>
            <a:r>
              <a:rPr lang="es-ES" dirty="0">
                <a:solidFill>
                  <a:srgbClr val="1A3B47"/>
                </a:solidFill>
                <a:latin typeface="Soho Gothic Pro Light"/>
              </a:rPr>
              <a:t>Digital gap. </a:t>
            </a:r>
            <a:r>
              <a:rPr lang="es-ES" dirty="0" err="1">
                <a:solidFill>
                  <a:srgbClr val="1A3B47"/>
                </a:solidFill>
                <a:latin typeface="Soho Gothic Pro Light"/>
              </a:rPr>
              <a:t>Not</a:t>
            </a:r>
            <a:r>
              <a:rPr lang="es-ES" dirty="0">
                <a:solidFill>
                  <a:srgbClr val="1A3B47"/>
                </a:solidFill>
                <a:latin typeface="Soho Gothic Pro Light"/>
              </a:rPr>
              <a:t> </a:t>
            </a:r>
            <a:r>
              <a:rPr lang="es-ES" dirty="0" err="1">
                <a:solidFill>
                  <a:srgbClr val="1A3B47"/>
                </a:solidFill>
                <a:latin typeface="Soho Gothic Pro Light"/>
              </a:rPr>
              <a:t>enough</a:t>
            </a:r>
            <a:r>
              <a:rPr lang="es-ES" dirty="0">
                <a:solidFill>
                  <a:srgbClr val="1A3B47"/>
                </a:solidFill>
                <a:latin typeface="Soho Gothic Pro Light"/>
              </a:rPr>
              <a:t> </a:t>
            </a:r>
            <a:r>
              <a:rPr lang="es-ES" dirty="0" err="1">
                <a:solidFill>
                  <a:srgbClr val="1A3B47"/>
                </a:solidFill>
                <a:latin typeface="Soho Gothic Pro Light"/>
              </a:rPr>
              <a:t>interest</a:t>
            </a:r>
            <a:r>
              <a:rPr lang="es-ES" dirty="0">
                <a:solidFill>
                  <a:srgbClr val="1A3B47"/>
                </a:solidFill>
                <a:latin typeface="Soho Gothic Pro Light"/>
              </a:rPr>
              <a:t> in STEM 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F7E51D1-14CC-4829-AC61-171228AB7EB9}"/>
              </a:ext>
            </a:extLst>
          </p:cNvPr>
          <p:cNvSpPr/>
          <p:nvPr/>
        </p:nvSpPr>
        <p:spPr>
          <a:xfrm>
            <a:off x="666741" y="2079155"/>
            <a:ext cx="1533743" cy="2806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defTabSz="914377">
              <a:defRPr/>
            </a:pP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Fostering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women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to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…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F692B16C-B4D7-487C-8D2A-5D584B9A5DD2}"/>
              </a:ext>
            </a:extLst>
          </p:cNvPr>
          <p:cNvSpPr/>
          <p:nvPr/>
        </p:nvSpPr>
        <p:spPr>
          <a:xfrm>
            <a:off x="3250151" y="2047888"/>
            <a:ext cx="2012513" cy="28921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defTabSz="914377">
              <a:defRPr/>
            </a:pP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…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overcoming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current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barriers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…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2E40C8A2-3FC0-4185-B661-E55436656DC3}"/>
              </a:ext>
            </a:extLst>
          </p:cNvPr>
          <p:cNvSpPr/>
          <p:nvPr/>
        </p:nvSpPr>
        <p:spPr>
          <a:xfrm>
            <a:off x="6395689" y="2015883"/>
            <a:ext cx="2645492" cy="2806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defTabSz="914377">
              <a:defRPr/>
            </a:pP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…and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seizing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  new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opportunities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….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8CBC5405-7360-4C56-82BB-DE54C06C9269}"/>
              </a:ext>
            </a:extLst>
          </p:cNvPr>
          <p:cNvSpPr/>
          <p:nvPr/>
        </p:nvSpPr>
        <p:spPr>
          <a:xfrm>
            <a:off x="336001" y="3998273"/>
            <a:ext cx="1944400" cy="718587"/>
          </a:xfrm>
          <a:prstGeom prst="rect">
            <a:avLst/>
          </a:prstGeom>
          <a:solidFill>
            <a:srgbClr val="639FCB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377">
              <a:defRPr/>
            </a:pPr>
            <a:r>
              <a:rPr lang="es-ES" b="1" dirty="0">
                <a:solidFill>
                  <a:srgbClr val="1A3B47"/>
                </a:solidFill>
                <a:latin typeface="Soho Gothic Pro Light"/>
              </a:rPr>
              <a:t>THRIVE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006634AB-F38C-4DE5-9D79-9E938A75FAA0}"/>
              </a:ext>
            </a:extLst>
          </p:cNvPr>
          <p:cNvSpPr/>
          <p:nvPr/>
        </p:nvSpPr>
        <p:spPr>
          <a:xfrm>
            <a:off x="336001" y="5134211"/>
            <a:ext cx="1944400" cy="718587"/>
          </a:xfrm>
          <a:prstGeom prst="rect">
            <a:avLst/>
          </a:prstGeom>
          <a:solidFill>
            <a:srgbClr val="639FCB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377">
              <a:defRPr/>
            </a:pPr>
            <a:r>
              <a:rPr lang="es-ES" b="1" dirty="0">
                <a:solidFill>
                  <a:srgbClr val="1A3B47"/>
                </a:solidFill>
                <a:latin typeface="Soho Gothic Pro Light"/>
              </a:rPr>
              <a:t>LEAD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CCA131E9-35C4-4F98-80BD-C2431510E35F}"/>
              </a:ext>
            </a:extLst>
          </p:cNvPr>
          <p:cNvSpPr/>
          <p:nvPr/>
        </p:nvSpPr>
        <p:spPr>
          <a:xfrm>
            <a:off x="2280401" y="6158990"/>
            <a:ext cx="7058642" cy="45578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defTabSz="914377">
              <a:defRPr/>
            </a:pP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…in a new industrial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model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for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high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added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value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manufacturing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,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that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becomes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part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of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the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solution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to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climate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 and social crisis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001F9A01-FDCE-4A75-8E2D-6B1B74686104}"/>
              </a:ext>
            </a:extLst>
          </p:cNvPr>
          <p:cNvSpPr/>
          <p:nvPr/>
        </p:nvSpPr>
        <p:spPr>
          <a:xfrm>
            <a:off x="2678997" y="4033232"/>
            <a:ext cx="2844000" cy="718587"/>
          </a:xfrm>
          <a:prstGeom prst="rect">
            <a:avLst/>
          </a:prstGeom>
          <a:solidFill>
            <a:srgbClr val="639FCB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377">
              <a:defRPr/>
            </a:pPr>
            <a:r>
              <a:rPr lang="es-ES" dirty="0" err="1">
                <a:solidFill>
                  <a:srgbClr val="1A3B47"/>
                </a:solidFill>
                <a:latin typeface="Soho Gothic Pro Light"/>
              </a:rPr>
              <a:t>Working</a:t>
            </a:r>
            <a:r>
              <a:rPr lang="es-ES" dirty="0">
                <a:solidFill>
                  <a:srgbClr val="1A3B47"/>
                </a:solidFill>
                <a:latin typeface="Soho Gothic Pro Light"/>
              </a:rPr>
              <a:t> </a:t>
            </a:r>
            <a:r>
              <a:rPr lang="es-ES" dirty="0" err="1">
                <a:solidFill>
                  <a:srgbClr val="1A3B47"/>
                </a:solidFill>
                <a:latin typeface="Soho Gothic Pro Light"/>
              </a:rPr>
              <a:t>conditions</a:t>
            </a:r>
            <a:endParaRPr lang="es-ES" dirty="0">
              <a:solidFill>
                <a:srgbClr val="1A3B47"/>
              </a:solidFill>
              <a:latin typeface="Soho Gothic Pro Light"/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57479C6-A577-44FD-A45F-8368D938DAFA}"/>
              </a:ext>
            </a:extLst>
          </p:cNvPr>
          <p:cNvSpPr/>
          <p:nvPr/>
        </p:nvSpPr>
        <p:spPr>
          <a:xfrm>
            <a:off x="2678997" y="5134211"/>
            <a:ext cx="2844000" cy="718587"/>
          </a:xfrm>
          <a:prstGeom prst="rect">
            <a:avLst/>
          </a:prstGeom>
          <a:solidFill>
            <a:srgbClr val="639FCB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377">
              <a:defRPr/>
            </a:pPr>
            <a:r>
              <a:rPr lang="es-ES" dirty="0" err="1">
                <a:solidFill>
                  <a:srgbClr val="1A3B47"/>
                </a:solidFill>
                <a:latin typeface="Soho Gothic Pro Light"/>
              </a:rPr>
              <a:t>Glass</a:t>
            </a:r>
            <a:r>
              <a:rPr lang="es-ES" dirty="0">
                <a:solidFill>
                  <a:srgbClr val="1A3B47"/>
                </a:solidFill>
                <a:latin typeface="Soho Gothic Pro Light"/>
              </a:rPr>
              <a:t> </a:t>
            </a:r>
            <a:r>
              <a:rPr lang="es-ES" dirty="0" err="1">
                <a:solidFill>
                  <a:srgbClr val="1A3B47"/>
                </a:solidFill>
                <a:latin typeface="Soho Gothic Pro Light"/>
              </a:rPr>
              <a:t>ceiling</a:t>
            </a:r>
            <a:endParaRPr lang="es-ES" dirty="0">
              <a:solidFill>
                <a:srgbClr val="1A3B47"/>
              </a:solidFill>
              <a:latin typeface="Soho Gothic Pro Light"/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5E3CEEAD-2FD1-491B-9D5D-45CF8A3A1210}"/>
              </a:ext>
            </a:extLst>
          </p:cNvPr>
          <p:cNvSpPr/>
          <p:nvPr/>
        </p:nvSpPr>
        <p:spPr>
          <a:xfrm>
            <a:off x="2755197" y="4109432"/>
            <a:ext cx="2844000" cy="718587"/>
          </a:xfrm>
          <a:prstGeom prst="rect">
            <a:avLst/>
          </a:prstGeom>
          <a:solidFill>
            <a:srgbClr val="639FCB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377">
              <a:defRPr/>
            </a:pPr>
            <a:r>
              <a:rPr lang="es-ES" dirty="0" err="1">
                <a:solidFill>
                  <a:srgbClr val="1A3B47"/>
                </a:solidFill>
                <a:latin typeface="Soho Gothic Pro Light"/>
              </a:rPr>
              <a:t>Working</a:t>
            </a:r>
            <a:r>
              <a:rPr lang="es-ES" dirty="0">
                <a:solidFill>
                  <a:srgbClr val="1A3B47"/>
                </a:solidFill>
                <a:latin typeface="Soho Gothic Pro Light"/>
              </a:rPr>
              <a:t> </a:t>
            </a:r>
            <a:r>
              <a:rPr lang="es-ES" dirty="0" err="1">
                <a:solidFill>
                  <a:srgbClr val="1A3B47"/>
                </a:solidFill>
                <a:latin typeface="Soho Gothic Pro Light"/>
              </a:rPr>
              <a:t>conditions</a:t>
            </a:r>
            <a:endParaRPr lang="es-ES" dirty="0">
              <a:solidFill>
                <a:srgbClr val="1A3B47"/>
              </a:solidFill>
              <a:latin typeface="Soho Gothic Pro Light"/>
            </a:endParaRP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26D3960A-68BC-4EC5-81BC-E797675A9009}"/>
              </a:ext>
            </a:extLst>
          </p:cNvPr>
          <p:cNvSpPr/>
          <p:nvPr/>
        </p:nvSpPr>
        <p:spPr>
          <a:xfrm>
            <a:off x="5921594" y="2807813"/>
            <a:ext cx="2844000" cy="718587"/>
          </a:xfrm>
          <a:prstGeom prst="rect">
            <a:avLst/>
          </a:prstGeom>
          <a:solidFill>
            <a:srgbClr val="639FCB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 eaLnBrk="1">
              <a:defRPr/>
            </a:pPr>
            <a:r>
              <a:rPr lang="es-ES" dirty="0" err="1"/>
              <a:t>Sustaibility</a:t>
            </a:r>
            <a:r>
              <a:rPr lang="es-ES" dirty="0"/>
              <a:t>, </a:t>
            </a:r>
            <a:r>
              <a:rPr lang="es-ES" dirty="0" err="1"/>
              <a:t>servitization</a:t>
            </a:r>
            <a:r>
              <a:rPr lang="es-ES" dirty="0"/>
              <a:t> –new </a:t>
            </a:r>
            <a:r>
              <a:rPr lang="es-ES" dirty="0" err="1"/>
              <a:t>business</a:t>
            </a:r>
            <a:r>
              <a:rPr lang="es-ES" dirty="0"/>
              <a:t> </a:t>
            </a:r>
            <a:r>
              <a:rPr lang="es-ES" dirty="0" err="1"/>
              <a:t>models</a:t>
            </a:r>
            <a:endParaRPr lang="es-ES" dirty="0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F7D038A6-C04E-4363-A297-C4089ACA2476}"/>
              </a:ext>
            </a:extLst>
          </p:cNvPr>
          <p:cNvSpPr/>
          <p:nvPr/>
        </p:nvSpPr>
        <p:spPr>
          <a:xfrm>
            <a:off x="5921594" y="3971713"/>
            <a:ext cx="2844000" cy="718587"/>
          </a:xfrm>
          <a:prstGeom prst="rect">
            <a:avLst/>
          </a:prstGeom>
          <a:solidFill>
            <a:srgbClr val="639FCB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>
              <a:defRPr/>
            </a:pPr>
            <a:r>
              <a:rPr lang="es-ES" dirty="0"/>
              <a:t>More </a:t>
            </a:r>
            <a:r>
              <a:rPr lang="es-ES" dirty="0" err="1"/>
              <a:t>flexibility</a:t>
            </a:r>
            <a:r>
              <a:rPr lang="es-ES" dirty="0"/>
              <a:t>, more </a:t>
            </a:r>
            <a:r>
              <a:rPr lang="es-ES" dirty="0" err="1"/>
              <a:t>diverse</a:t>
            </a:r>
            <a:r>
              <a:rPr lang="es-ES" dirty="0"/>
              <a:t> and </a:t>
            </a:r>
            <a:r>
              <a:rPr lang="es-ES" dirty="0" err="1"/>
              <a:t>equitable</a:t>
            </a:r>
            <a:r>
              <a:rPr lang="es-ES" dirty="0"/>
              <a:t> </a:t>
            </a:r>
            <a:r>
              <a:rPr lang="es-ES" dirty="0" err="1"/>
              <a:t>workplace</a:t>
            </a:r>
            <a:r>
              <a:rPr lang="es-ES" dirty="0"/>
              <a:t> 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8544265C-F857-4A65-BD69-632BFD3FA073}"/>
              </a:ext>
            </a:extLst>
          </p:cNvPr>
          <p:cNvSpPr/>
          <p:nvPr/>
        </p:nvSpPr>
        <p:spPr>
          <a:xfrm>
            <a:off x="5921594" y="5119634"/>
            <a:ext cx="2844000" cy="718587"/>
          </a:xfrm>
          <a:prstGeom prst="rect">
            <a:avLst/>
          </a:prstGeom>
          <a:solidFill>
            <a:srgbClr val="639FCB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r>
              <a:rPr lang="es-ES" dirty="0" err="1"/>
              <a:t>Not</a:t>
            </a:r>
            <a:r>
              <a:rPr lang="es-ES" dirty="0"/>
              <a:t> </a:t>
            </a:r>
            <a:r>
              <a:rPr lang="es-ES" dirty="0" err="1"/>
              <a:t>only</a:t>
            </a:r>
            <a:r>
              <a:rPr lang="es-ES" dirty="0"/>
              <a:t> </a:t>
            </a:r>
            <a:r>
              <a:rPr lang="es-ES" dirty="0" err="1"/>
              <a:t>economic</a:t>
            </a:r>
            <a:r>
              <a:rPr lang="es-ES" dirty="0"/>
              <a:t> </a:t>
            </a:r>
            <a:r>
              <a:rPr lang="es-ES" dirty="0" err="1"/>
              <a:t>values</a:t>
            </a:r>
            <a:r>
              <a:rPr lang="es-ES" dirty="0"/>
              <a:t>, </a:t>
            </a:r>
            <a:r>
              <a:rPr lang="es-ES" dirty="0" err="1"/>
              <a:t>but</a:t>
            </a:r>
            <a:r>
              <a:rPr lang="es-ES" dirty="0"/>
              <a:t> </a:t>
            </a:r>
            <a:r>
              <a:rPr lang="es-ES" dirty="0" err="1"/>
              <a:t>also</a:t>
            </a:r>
            <a:r>
              <a:rPr lang="es-ES" dirty="0"/>
              <a:t> social and </a:t>
            </a:r>
            <a:r>
              <a:rPr lang="es-ES" dirty="0" err="1"/>
              <a:t>enviromental</a:t>
            </a:r>
            <a:r>
              <a:rPr lang="es-ES" dirty="0"/>
              <a:t> </a:t>
            </a:r>
            <a:r>
              <a:rPr lang="es-ES" dirty="0" err="1"/>
              <a:t>sustainablity</a:t>
            </a:r>
            <a:r>
              <a:rPr lang="es-ES" dirty="0"/>
              <a:t> </a:t>
            </a: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1F981A79-9D76-43D3-BC4F-F8417C1AEAC5}"/>
              </a:ext>
            </a:extLst>
          </p:cNvPr>
          <p:cNvSpPr/>
          <p:nvPr/>
        </p:nvSpPr>
        <p:spPr>
          <a:xfrm>
            <a:off x="9123994" y="3948126"/>
            <a:ext cx="2844000" cy="718587"/>
          </a:xfrm>
          <a:prstGeom prst="rect">
            <a:avLst/>
          </a:prstGeom>
          <a:solidFill>
            <a:srgbClr val="639FCB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>
              <a:defRPr/>
            </a:pPr>
            <a:r>
              <a:rPr lang="es-ES" dirty="0"/>
              <a:t>Change </a:t>
            </a:r>
            <a:r>
              <a:rPr lang="es-ES" dirty="0" err="1"/>
              <a:t>mindset</a:t>
            </a:r>
            <a:r>
              <a:rPr lang="es-ES" dirty="0"/>
              <a:t> </a:t>
            </a:r>
            <a:r>
              <a:rPr lang="es-ES" dirty="0" err="1"/>
              <a:t>towards</a:t>
            </a:r>
            <a:r>
              <a:rPr lang="es-ES" dirty="0"/>
              <a:t> </a:t>
            </a:r>
            <a:r>
              <a:rPr lang="es-ES" dirty="0" err="1"/>
              <a:t>outcome</a:t>
            </a:r>
            <a:r>
              <a:rPr lang="es-ES" dirty="0"/>
              <a:t> </a:t>
            </a:r>
            <a:r>
              <a:rPr lang="es-ES" dirty="0" err="1"/>
              <a:t>oriented</a:t>
            </a:r>
            <a:r>
              <a:rPr lang="es-ES" dirty="0"/>
              <a:t> </a:t>
            </a:r>
            <a:r>
              <a:rPr lang="es-ES" dirty="0" err="1"/>
              <a:t>working</a:t>
            </a:r>
            <a:r>
              <a:rPr lang="es-ES" dirty="0"/>
              <a:t> </a:t>
            </a:r>
            <a:r>
              <a:rPr lang="es-ES" dirty="0" err="1"/>
              <a:t>models</a:t>
            </a:r>
            <a:r>
              <a:rPr lang="es-ES" dirty="0"/>
              <a:t> and </a:t>
            </a:r>
            <a:r>
              <a:rPr lang="es-ES" dirty="0" err="1"/>
              <a:t>boost</a:t>
            </a:r>
            <a:r>
              <a:rPr lang="es-ES" dirty="0"/>
              <a:t> </a:t>
            </a:r>
            <a:r>
              <a:rPr lang="es-ES" dirty="0" err="1"/>
              <a:t>innovation</a:t>
            </a:r>
            <a:r>
              <a:rPr lang="es-ES" dirty="0"/>
              <a:t> </a:t>
            </a:r>
            <a:r>
              <a:rPr lang="es-ES" dirty="0" err="1"/>
              <a:t>through</a:t>
            </a:r>
            <a:r>
              <a:rPr lang="es-ES" dirty="0"/>
              <a:t> </a:t>
            </a:r>
            <a:r>
              <a:rPr lang="es-ES" dirty="0" err="1"/>
              <a:t>diversity</a:t>
            </a:r>
            <a:endParaRPr lang="es-ES" dirty="0"/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1B3B04BF-D8A4-4308-BF74-1644D8A5FA35}"/>
              </a:ext>
            </a:extLst>
          </p:cNvPr>
          <p:cNvSpPr/>
          <p:nvPr/>
        </p:nvSpPr>
        <p:spPr>
          <a:xfrm>
            <a:off x="9019503" y="1953160"/>
            <a:ext cx="2827559" cy="39575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defTabSz="914377">
              <a:defRPr/>
            </a:pP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…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with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recommendations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for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 </a:t>
            </a:r>
            <a:r>
              <a:rPr lang="es-ES" sz="2000" b="1" dirty="0" err="1">
                <a:solidFill>
                  <a:srgbClr val="008BAF"/>
                </a:solidFill>
                <a:latin typeface="Playfair Display"/>
              </a:rPr>
              <a:t>action</a:t>
            </a:r>
            <a:r>
              <a:rPr lang="es-ES" sz="2000" b="1" dirty="0">
                <a:solidFill>
                  <a:srgbClr val="008BAF"/>
                </a:solidFill>
                <a:latin typeface="Playfair Display"/>
              </a:rPr>
              <a:t>….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5D2F0442-2BF5-45CC-9399-3F91E1EA8566}"/>
              </a:ext>
            </a:extLst>
          </p:cNvPr>
          <p:cNvSpPr/>
          <p:nvPr/>
        </p:nvSpPr>
        <p:spPr>
          <a:xfrm>
            <a:off x="9150292" y="2801633"/>
            <a:ext cx="2844000" cy="718587"/>
          </a:xfrm>
          <a:prstGeom prst="rect">
            <a:avLst/>
          </a:prstGeom>
          <a:solidFill>
            <a:srgbClr val="639FCB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r>
              <a:rPr lang="es-ES" dirty="0" err="1"/>
              <a:t>Create</a:t>
            </a:r>
            <a:r>
              <a:rPr lang="es-ES" dirty="0"/>
              <a:t> </a:t>
            </a:r>
            <a:r>
              <a:rPr lang="es-ES" dirty="0" err="1"/>
              <a:t>awareness</a:t>
            </a:r>
            <a:r>
              <a:rPr lang="es-ES" dirty="0"/>
              <a:t> – </a:t>
            </a:r>
            <a:r>
              <a:rPr lang="es-ES" dirty="0" err="1"/>
              <a:t>communicate</a:t>
            </a:r>
            <a:r>
              <a:rPr lang="es-ES" dirty="0"/>
              <a:t> </a:t>
            </a:r>
            <a:r>
              <a:rPr lang="es-ES" dirty="0" err="1"/>
              <a:t>atractiveness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manufacturing</a:t>
            </a:r>
            <a:r>
              <a:rPr lang="es-ES" dirty="0"/>
              <a:t> and new </a:t>
            </a:r>
            <a:r>
              <a:rPr lang="es-ES" dirty="0" err="1"/>
              <a:t>opportunities</a:t>
            </a:r>
            <a:r>
              <a:rPr lang="es-ES" dirty="0"/>
              <a:t>. 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BE093DDB-26E2-4F68-8DF9-00C1423752D3}"/>
              </a:ext>
            </a:extLst>
          </p:cNvPr>
          <p:cNvSpPr/>
          <p:nvPr/>
        </p:nvSpPr>
        <p:spPr>
          <a:xfrm>
            <a:off x="9123994" y="5111122"/>
            <a:ext cx="2844000" cy="718587"/>
          </a:xfrm>
          <a:prstGeom prst="rect">
            <a:avLst/>
          </a:prstGeom>
          <a:solidFill>
            <a:srgbClr val="639FCB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r>
              <a:rPr lang="es-ES" dirty="0"/>
              <a:t>Mainstream </a:t>
            </a:r>
            <a:r>
              <a:rPr lang="es-ES" dirty="0" err="1"/>
              <a:t>gender</a:t>
            </a:r>
            <a:r>
              <a:rPr lang="es-ES" dirty="0"/>
              <a:t> </a:t>
            </a:r>
            <a:r>
              <a:rPr lang="es-ES" dirty="0" err="1"/>
              <a:t>issues</a:t>
            </a:r>
            <a:r>
              <a:rPr lang="es-ES" dirty="0"/>
              <a:t> in industrial </a:t>
            </a:r>
            <a:r>
              <a:rPr lang="es-ES" dirty="0" err="1"/>
              <a:t>policies</a:t>
            </a:r>
            <a:r>
              <a:rPr lang="es-ES" dirty="0"/>
              <a:t> and </a:t>
            </a:r>
            <a:r>
              <a:rPr lang="es-ES" dirty="0" err="1"/>
              <a:t>company</a:t>
            </a:r>
            <a:r>
              <a:rPr lang="es-ES" dirty="0"/>
              <a:t> </a:t>
            </a:r>
            <a:r>
              <a:rPr lang="es-ES" dirty="0" err="1"/>
              <a:t>strategies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data, objetives and </a:t>
            </a:r>
            <a:r>
              <a:rPr lang="es-ES" dirty="0" err="1"/>
              <a:t>resources</a:t>
            </a:r>
            <a:endParaRPr lang="es-ES" dirty="0"/>
          </a:p>
        </p:txBody>
      </p:sp>
      <p:sp>
        <p:nvSpPr>
          <p:cNvPr id="44" name="TITLE">
            <a:extLst>
              <a:ext uri="{FF2B5EF4-FFF2-40B4-BE49-F238E27FC236}">
                <a16:creationId xmlns:a16="http://schemas.microsoft.com/office/drawing/2014/main" id="{7D4755AF-6F95-4EA4-BE78-219E9724DF98}"/>
              </a:ext>
            </a:extLst>
          </p:cNvPr>
          <p:cNvSpPr txBox="1"/>
          <p:nvPr/>
        </p:nvSpPr>
        <p:spPr>
          <a:xfrm>
            <a:off x="336001" y="1317307"/>
            <a:ext cx="11491117" cy="5129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anchor="ctr">
            <a:spAutoFit/>
          </a:bodyPr>
          <a:lstStyle/>
          <a:p>
            <a:pPr>
              <a:spcBef>
                <a:spcPts val="900"/>
              </a:spcBef>
            </a:pPr>
            <a:r>
              <a:rPr lang="es-ES" sz="3000" b="1" dirty="0">
                <a:solidFill>
                  <a:srgbClr val="008BAF"/>
                </a:solidFill>
              </a:rPr>
              <a:t>WOMEN IN MANUFACTURING</a:t>
            </a:r>
          </a:p>
        </p:txBody>
      </p:sp>
      <p:pic>
        <p:nvPicPr>
          <p:cNvPr id="7" name="Imagen 6" descr="Imagen que contiene dibujo&#10;&#10;Descripción generada automáticamente">
            <a:extLst>
              <a:ext uri="{FF2B5EF4-FFF2-40B4-BE49-F238E27FC236}">
                <a16:creationId xmlns:a16="http://schemas.microsoft.com/office/drawing/2014/main" id="{C3C119F0-DCCB-4F21-9E97-84094E926C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198" y="6386880"/>
            <a:ext cx="1332864" cy="330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29191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128</Words>
  <Application>Microsoft Office PowerPoint</Application>
  <PresentationFormat>Panorámica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Lato Regular</vt:lpstr>
      <vt:lpstr>Playfair Display</vt:lpstr>
      <vt:lpstr>Soho Gothic Pro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Oyón, Cristina</dc:creator>
  <cp:lastModifiedBy>Oyón, Cristina</cp:lastModifiedBy>
  <cp:revision>1</cp:revision>
  <dcterms:created xsi:type="dcterms:W3CDTF">2020-09-04T07:30:57Z</dcterms:created>
  <dcterms:modified xsi:type="dcterms:W3CDTF">2020-09-04T07:32:59Z</dcterms:modified>
</cp:coreProperties>
</file>